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77" r:id="rId3"/>
    <p:sldId id="257" r:id="rId4"/>
    <p:sldId id="258" r:id="rId5"/>
    <p:sldId id="259" r:id="rId6"/>
    <p:sldId id="260" r:id="rId7"/>
    <p:sldId id="262" r:id="rId8"/>
    <p:sldId id="263" r:id="rId9"/>
    <p:sldId id="265" r:id="rId10"/>
    <p:sldId id="261"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53"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7B7C9E-633E-4ACD-8674-DDCA0A784642}" type="datetimeFigureOut">
              <a:rPr lang="en-US" smtClean="0"/>
              <a:pPr/>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7FDF6-B5C9-425D-94C5-4F3D52314D8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7B7C9E-633E-4ACD-8674-DDCA0A784642}" type="datetimeFigureOut">
              <a:rPr lang="en-US" smtClean="0"/>
              <a:pPr/>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7FDF6-B5C9-425D-94C5-4F3D52314D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7B7C9E-633E-4ACD-8674-DDCA0A784642}" type="datetimeFigureOut">
              <a:rPr lang="en-US" smtClean="0"/>
              <a:pPr/>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7FDF6-B5C9-425D-94C5-4F3D52314D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7B7C9E-633E-4ACD-8674-DDCA0A784642}" type="datetimeFigureOut">
              <a:rPr lang="en-US" smtClean="0"/>
              <a:pPr/>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7FDF6-B5C9-425D-94C5-4F3D52314D8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7B7C9E-633E-4ACD-8674-DDCA0A784642}" type="datetimeFigureOut">
              <a:rPr lang="en-US" smtClean="0"/>
              <a:pPr/>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7FDF6-B5C9-425D-94C5-4F3D52314D8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7B7C9E-633E-4ACD-8674-DDCA0A784642}" type="datetimeFigureOut">
              <a:rPr lang="en-US" smtClean="0"/>
              <a:pPr/>
              <a:t>4/30/2024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7FDF6-B5C9-425D-94C5-4F3D52314D8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7B7C9E-633E-4ACD-8674-DDCA0A784642}" type="datetimeFigureOut">
              <a:rPr lang="en-US" smtClean="0"/>
              <a:pPr/>
              <a:t>4/30/2024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67FDF6-B5C9-425D-94C5-4F3D52314D8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7B7C9E-633E-4ACD-8674-DDCA0A784642}" type="datetimeFigureOut">
              <a:rPr lang="en-US" smtClean="0"/>
              <a:pPr/>
              <a:t>4/30/2024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67FDF6-B5C9-425D-94C5-4F3D52314D8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7B7C9E-633E-4ACD-8674-DDCA0A784642}" type="datetimeFigureOut">
              <a:rPr lang="en-US" smtClean="0"/>
              <a:pPr/>
              <a:t>4/30/2024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67FDF6-B5C9-425D-94C5-4F3D52314D8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7B7C9E-633E-4ACD-8674-DDCA0A784642}" type="datetimeFigureOut">
              <a:rPr lang="en-US" smtClean="0"/>
              <a:pPr/>
              <a:t>4/30/2024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7FDF6-B5C9-425D-94C5-4F3D52314D8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7B7C9E-633E-4ACD-8674-DDCA0A784642}" type="datetimeFigureOut">
              <a:rPr lang="en-US" smtClean="0"/>
              <a:pPr/>
              <a:t>4/30/2024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7FDF6-B5C9-425D-94C5-4F3D52314D8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7B7C9E-633E-4ACD-8674-DDCA0A784642}" type="datetimeFigureOut">
              <a:rPr lang="en-US" smtClean="0"/>
              <a:pPr/>
              <a:t>4/30/2024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67FDF6-B5C9-425D-94C5-4F3D52314D8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solidFill>
                  <a:schemeClr val="tx1">
                    <a:lumMod val="75000"/>
                    <a:lumOff val="25000"/>
                  </a:schemeClr>
                </a:solidFill>
                <a:latin typeface="Times New Roman" pitchFamily="18" charset="0"/>
                <a:cs typeface="Times New Roman" pitchFamily="18" charset="0"/>
              </a:rPr>
              <a:t>                   Indian </a:t>
            </a:r>
            <a:r>
              <a:rPr lang="en-US" dirty="0" smtClean="0">
                <a:solidFill>
                  <a:schemeClr val="tx1">
                    <a:lumMod val="75000"/>
                    <a:lumOff val="25000"/>
                  </a:schemeClr>
                </a:solidFill>
                <a:latin typeface="Times New Roman" pitchFamily="18" charset="0"/>
                <a:cs typeface="Times New Roman" pitchFamily="18" charset="0"/>
              </a:rPr>
              <a:t>Knowledge System</a:t>
            </a:r>
            <a:br>
              <a:rPr lang="en-US" dirty="0" smtClean="0">
                <a:solidFill>
                  <a:schemeClr val="tx1">
                    <a:lumMod val="75000"/>
                    <a:lumOff val="25000"/>
                  </a:schemeClr>
                </a:solidFill>
                <a:latin typeface="Times New Roman" pitchFamily="18" charset="0"/>
                <a:cs typeface="Times New Roman" pitchFamily="18" charset="0"/>
              </a:rPr>
            </a:br>
            <a:r>
              <a:rPr lang="en-US" dirty="0" smtClean="0">
                <a:solidFill>
                  <a:schemeClr val="tx1">
                    <a:lumMod val="75000"/>
                    <a:lumOff val="25000"/>
                  </a:schemeClr>
                </a:solidFill>
                <a:latin typeface="Times New Roman" pitchFamily="18" charset="0"/>
                <a:cs typeface="Times New Roman" pitchFamily="18" charset="0"/>
              </a:rPr>
              <a:t>                            Lecture </a:t>
            </a:r>
            <a:r>
              <a:rPr lang="en-US" dirty="0" smtClean="0">
                <a:solidFill>
                  <a:schemeClr val="tx1">
                    <a:lumMod val="75000"/>
                    <a:lumOff val="25000"/>
                  </a:schemeClr>
                </a:solidFill>
                <a:latin typeface="Times New Roman" pitchFamily="18" charset="0"/>
                <a:cs typeface="Times New Roman" pitchFamily="18" charset="0"/>
              </a:rPr>
              <a:t>-</a:t>
            </a:r>
            <a:r>
              <a:rPr lang="en-US" dirty="0" smtClean="0">
                <a:solidFill>
                  <a:schemeClr val="tx1">
                    <a:lumMod val="75000"/>
                    <a:lumOff val="25000"/>
                  </a:schemeClr>
                </a:solidFill>
                <a:latin typeface="Times New Roman" pitchFamily="18" charset="0"/>
                <a:cs typeface="Times New Roman" pitchFamily="18" charset="0"/>
              </a:rPr>
              <a:t>3.2</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solidFill>
                  <a:srgbClr val="C00000"/>
                </a:solidFill>
                <a:latin typeface="Times New Roman" pitchFamily="18" charset="0"/>
                <a:cs typeface="Times New Roman" pitchFamily="18" charset="0"/>
              </a:rPr>
              <a:t>Astronomy , </a:t>
            </a:r>
            <a:r>
              <a:rPr lang="en-US" dirty="0" err="1" smtClean="0">
                <a:solidFill>
                  <a:srgbClr val="C00000"/>
                </a:solidFill>
                <a:latin typeface="Times New Roman" pitchFamily="18" charset="0"/>
                <a:cs typeface="Times New Roman" pitchFamily="18" charset="0"/>
              </a:rPr>
              <a:t>Atrovastu</a:t>
            </a:r>
            <a:r>
              <a:rPr lang="en-US" dirty="0" smtClean="0">
                <a:solidFill>
                  <a:srgbClr val="C00000"/>
                </a:solidFill>
                <a:latin typeface="Times New Roman" pitchFamily="18" charset="0"/>
                <a:cs typeface="Times New Roman" pitchFamily="18" charset="0"/>
              </a:rPr>
              <a:t>   and  </a:t>
            </a:r>
            <a:r>
              <a:rPr lang="en-US" dirty="0" err="1" smtClean="0">
                <a:solidFill>
                  <a:srgbClr val="C00000"/>
                </a:solidFill>
                <a:latin typeface="Times New Roman" pitchFamily="18" charset="0"/>
                <a:cs typeface="Times New Roman" pitchFamily="18" charset="0"/>
              </a:rPr>
              <a:t>Vedang</a:t>
            </a:r>
            <a:r>
              <a:rPr lang="en-US" dirty="0" smtClean="0">
                <a:solidFill>
                  <a:srgbClr val="C00000"/>
                </a:solidFill>
                <a:latin typeface="Times New Roman" pitchFamily="18" charset="0"/>
                <a:cs typeface="Times New Roman" pitchFamily="18" charset="0"/>
              </a:rPr>
              <a:t> </a:t>
            </a:r>
            <a:r>
              <a:rPr lang="en-US" dirty="0" err="1" smtClean="0">
                <a:solidFill>
                  <a:srgbClr val="C00000"/>
                </a:solidFill>
                <a:latin typeface="Times New Roman" pitchFamily="18" charset="0"/>
                <a:cs typeface="Times New Roman" pitchFamily="18" charset="0"/>
              </a:rPr>
              <a:t>Jyotish</a:t>
            </a:r>
            <a:r>
              <a:rPr lang="en-US" dirty="0" smtClean="0">
                <a:solidFill>
                  <a:srgbClr val="C00000"/>
                </a:solidFill>
                <a:latin typeface="Times New Roman" pitchFamily="18" charset="0"/>
                <a:cs typeface="Times New Roman" pitchFamily="18" charset="0"/>
              </a:rPr>
              <a:t> </a:t>
            </a:r>
            <a:r>
              <a:rPr lang="en-US" dirty="0" smtClean="0">
                <a:solidFill>
                  <a:srgbClr val="C00000"/>
                </a:solidFill>
                <a:latin typeface="Times New Roman" pitchFamily="18" charset="0"/>
                <a:cs typeface="Times New Roman" pitchFamily="18" charset="0"/>
              </a:rPr>
              <a:t/>
            </a:r>
            <a:br>
              <a:rPr lang="en-US" dirty="0" smtClean="0">
                <a:solidFill>
                  <a:srgbClr val="C00000"/>
                </a:solidFill>
                <a:latin typeface="Times New Roman" pitchFamily="18" charset="0"/>
                <a:cs typeface="Times New Roman" pitchFamily="18" charset="0"/>
              </a:rPr>
            </a:br>
            <a:r>
              <a:rPr lang="en-US" dirty="0" smtClean="0">
                <a:solidFill>
                  <a:srgbClr val="C00000"/>
                </a:solidFill>
                <a:latin typeface="Times New Roman" pitchFamily="18" charset="0"/>
                <a:cs typeface="Times New Roman" pitchFamily="18" charset="0"/>
              </a:rPr>
              <a:t/>
            </a:r>
            <a:br>
              <a:rPr lang="en-US" dirty="0" smtClean="0">
                <a:solidFill>
                  <a:srgbClr val="C00000"/>
                </a:solidFill>
                <a:latin typeface="Times New Roman" pitchFamily="18" charset="0"/>
                <a:cs typeface="Times New Roman" pitchFamily="18" charset="0"/>
              </a:rPr>
            </a:br>
            <a:endParaRPr lang="en-US" dirty="0" smtClean="0">
              <a:solidFill>
                <a:srgbClr val="C00000"/>
              </a:solidFill>
              <a:latin typeface="Times New Roman" pitchFamily="18" charset="0"/>
              <a:cs typeface="Times New Roman" pitchFamily="18" charset="0"/>
            </a:endParaRPr>
          </a:p>
          <a:p>
            <a:pPr>
              <a:buNone/>
            </a:pPr>
            <a:r>
              <a:rPr lang="en-US" dirty="0" smtClean="0">
                <a:solidFill>
                  <a:srgbClr val="C00000"/>
                </a:solidFill>
                <a:latin typeface="Times New Roman" pitchFamily="18" charset="0"/>
                <a:cs typeface="Times New Roman" pitchFamily="18" charset="0"/>
              </a:rPr>
              <a:t> </a:t>
            </a:r>
            <a:r>
              <a:rPr lang="en-US" dirty="0" smtClean="0">
                <a:solidFill>
                  <a:srgbClr val="C00000"/>
                </a:solidFill>
                <a:latin typeface="Times New Roman" pitchFamily="18" charset="0"/>
                <a:cs typeface="Times New Roman" pitchFamily="18" charset="0"/>
              </a:rPr>
              <a:t>                                          -</a:t>
            </a:r>
            <a:r>
              <a:rPr lang="en-US" dirty="0" err="1" smtClean="0">
                <a:solidFill>
                  <a:srgbClr val="C00000"/>
                </a:solidFill>
                <a:latin typeface="Times New Roman" pitchFamily="18" charset="0"/>
                <a:cs typeface="Times New Roman" pitchFamily="18" charset="0"/>
              </a:rPr>
              <a:t>Mr</a:t>
            </a:r>
            <a:r>
              <a:rPr lang="en-US" dirty="0" smtClean="0">
                <a:solidFill>
                  <a:srgbClr val="C00000"/>
                </a:solidFill>
                <a:latin typeface="Times New Roman" pitchFamily="18" charset="0"/>
                <a:cs typeface="Times New Roman" pitchFamily="18" charset="0"/>
              </a:rPr>
              <a:t> </a:t>
            </a:r>
            <a:r>
              <a:rPr lang="en-US" dirty="0" smtClean="0">
                <a:solidFill>
                  <a:srgbClr val="C00000"/>
                </a:solidFill>
                <a:latin typeface="Times New Roman" pitchFamily="18" charset="0"/>
                <a:cs typeface="Times New Roman" pitchFamily="18" charset="0"/>
              </a:rPr>
              <a:t>Rajeev </a:t>
            </a:r>
            <a:r>
              <a:rPr lang="en-US" dirty="0" err="1" smtClean="0">
                <a:solidFill>
                  <a:srgbClr val="C00000"/>
                </a:solidFill>
                <a:latin typeface="Times New Roman" pitchFamily="18" charset="0"/>
                <a:cs typeface="Times New Roman" pitchFamily="18" charset="0"/>
              </a:rPr>
              <a:t>Bairagi</a:t>
            </a:r>
            <a:endParaRPr lang="en-US" dirty="0" smtClean="0">
              <a:solidFill>
                <a:srgbClr val="C00000"/>
              </a:solidFill>
              <a:latin typeface="Times New Roman" pitchFamily="18" charset="0"/>
              <a:cs typeface="Times New Roman" pitchFamily="18" charset="0"/>
            </a:endParaRPr>
          </a:p>
          <a:p>
            <a:pPr>
              <a:buNone/>
            </a:pPr>
            <a:r>
              <a:rPr lang="en-US" dirty="0" smtClean="0">
                <a:solidFill>
                  <a:srgbClr val="C00000"/>
                </a:solidFill>
                <a:latin typeface="Times New Roman" pitchFamily="18" charset="0"/>
                <a:cs typeface="Times New Roman" pitchFamily="18" charset="0"/>
              </a:rPr>
              <a:t> </a:t>
            </a:r>
            <a:r>
              <a:rPr lang="en-US" dirty="0" smtClean="0">
                <a:solidFill>
                  <a:srgbClr val="C00000"/>
                </a:solidFill>
                <a:latin typeface="Times New Roman" pitchFamily="18" charset="0"/>
                <a:cs typeface="Times New Roman" pitchFamily="18" charset="0"/>
              </a:rPr>
              <a:t>                                               (</a:t>
            </a:r>
            <a:r>
              <a:rPr lang="en-US" dirty="0" err="1" smtClean="0">
                <a:solidFill>
                  <a:srgbClr val="C00000"/>
                </a:solidFill>
                <a:latin typeface="Times New Roman" pitchFamily="18" charset="0"/>
                <a:cs typeface="Times New Roman" pitchFamily="18" charset="0"/>
              </a:rPr>
              <a:t>Vastu</a:t>
            </a:r>
            <a:r>
              <a:rPr lang="en-US" dirty="0" smtClean="0">
                <a:solidFill>
                  <a:srgbClr val="C00000"/>
                </a:solidFill>
                <a:latin typeface="Times New Roman" pitchFamily="18" charset="0"/>
                <a:cs typeface="Times New Roman" pitchFamily="18" charset="0"/>
              </a:rPr>
              <a:t> Expert)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dirty="0" smtClean="0"/>
              <a:t>कौन सा </a:t>
            </a:r>
            <a:r>
              <a:rPr lang="en-US" dirty="0" smtClean="0"/>
              <a:t>Planet</a:t>
            </a:r>
            <a:r>
              <a:rPr lang="hi-IN" dirty="0" smtClean="0"/>
              <a:t> </a:t>
            </a:r>
            <a:r>
              <a:rPr lang="hi-IN" dirty="0" smtClean="0"/>
              <a:t>किस दिशा का स्वामी है</a:t>
            </a:r>
            <a:endParaRPr lang="en-US" dirty="0"/>
          </a:p>
        </p:txBody>
      </p:sp>
      <p:sp>
        <p:nvSpPr>
          <p:cNvPr id="3" name="Content Placeholder 2"/>
          <p:cNvSpPr>
            <a:spLocks noGrp="1"/>
          </p:cNvSpPr>
          <p:nvPr>
            <p:ph idx="1"/>
          </p:nvPr>
        </p:nvSpPr>
        <p:spPr/>
        <p:txBody>
          <a:bodyPr>
            <a:normAutofit fontScale="70000" lnSpcReduction="20000"/>
          </a:bodyPr>
          <a:lstStyle/>
          <a:p>
            <a:r>
              <a:rPr lang="hi-IN" dirty="0" smtClean="0"/>
              <a:t>सूर्यः पूर्व चंद्रमाः उत्तर पश्चिम</a:t>
            </a:r>
            <a:endParaRPr lang="en-US" dirty="0" smtClean="0"/>
          </a:p>
          <a:p>
            <a:r>
              <a:rPr lang="en-IN" dirty="0" smtClean="0"/>
              <a:t> </a:t>
            </a:r>
            <a:endParaRPr lang="en-US" dirty="0" smtClean="0"/>
          </a:p>
          <a:p>
            <a:r>
              <a:rPr lang="hi-IN" dirty="0" smtClean="0"/>
              <a:t>बृहस्पतिः उत्तर पूर्व, बुधः उत्तर</a:t>
            </a:r>
            <a:endParaRPr lang="en-US" dirty="0" smtClean="0"/>
          </a:p>
          <a:p>
            <a:r>
              <a:rPr lang="en-IN" dirty="0" smtClean="0"/>
              <a:t> </a:t>
            </a:r>
            <a:endParaRPr lang="en-US" dirty="0" smtClean="0"/>
          </a:p>
          <a:p>
            <a:r>
              <a:rPr lang="hi-IN" dirty="0" smtClean="0"/>
              <a:t>शुक्रः दक्षिण पूर्व, मंगलः दक्षिण</a:t>
            </a:r>
            <a:endParaRPr lang="en-US" dirty="0" smtClean="0"/>
          </a:p>
          <a:p>
            <a:r>
              <a:rPr lang="en-IN" dirty="0" smtClean="0"/>
              <a:t> </a:t>
            </a:r>
            <a:endParaRPr lang="en-US" dirty="0" smtClean="0"/>
          </a:p>
          <a:p>
            <a:r>
              <a:rPr lang="hi-IN" dirty="0" smtClean="0"/>
              <a:t>शनिः पश्चिम</a:t>
            </a:r>
            <a:endParaRPr lang="en-US" dirty="0" smtClean="0"/>
          </a:p>
          <a:p>
            <a:r>
              <a:rPr lang="en-IN" dirty="0" smtClean="0"/>
              <a:t> </a:t>
            </a:r>
            <a:endParaRPr lang="en-US" dirty="0" smtClean="0"/>
          </a:p>
          <a:p>
            <a:r>
              <a:rPr lang="hi-IN" dirty="0" smtClean="0"/>
              <a:t>उत्तर चंद्र नोड (राहु): दक्षिण पश्चिम</a:t>
            </a:r>
            <a:endParaRPr lang="en-US" dirty="0" smtClean="0"/>
          </a:p>
          <a:p>
            <a:r>
              <a:rPr lang="en-IN" dirty="0" smtClean="0"/>
              <a:t> </a:t>
            </a:r>
            <a:endParaRPr lang="en-US" dirty="0" smtClean="0"/>
          </a:p>
          <a:p>
            <a:r>
              <a:rPr lang="hi-IN" dirty="0" smtClean="0"/>
              <a:t>दक्षिण चंद्र नोड (केतु): घर का केंद्र</a:t>
            </a:r>
            <a:endParaRPr lang="en-US" dirty="0" smtClean="0"/>
          </a:p>
          <a:p>
            <a:pPr>
              <a:buNone/>
            </a:pPr>
            <a:r>
              <a:rPr lang="en-IN"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hi-IN" dirty="0" smtClean="0"/>
              <a:t>एस्ट्रोवास्तु </a:t>
            </a:r>
            <a:r>
              <a:rPr lang="hi-IN" dirty="0" smtClean="0"/>
              <a:t>तकनीक का महत्व</a:t>
            </a:r>
            <a:r>
              <a:rPr lang="en-US" dirty="0" smtClean="0"/>
              <a:t/>
            </a:r>
            <a:br>
              <a:rPr lang="en-US" dirty="0" smtClean="0"/>
            </a:br>
            <a:r>
              <a:rPr lang="en-IN" dirty="0" smtClean="0"/>
              <a:t>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lgn="just"/>
            <a:r>
              <a:rPr lang="hi-IN" dirty="0" smtClean="0"/>
              <a:t>एस्ट्रो वास्तु में स्पष्ट रूप से कहा गया है कि ज्योतिष और वास्तु शास्त्र को व्यक्तिगत स्तर पर एक साथ लागू किया जाता है। चूंकि एक ही वास्तु में एक से अधिक व्यक्ति रहते हैं, इसलिए केवल उस घर के वास्तु को देखकर व्यक्तिगत स्तर पर उपाय करना असंभव है। तब व्यक्तिगत स्तर पर ज्योतिषीय कुंडली का मूल्यांकन करना आवश्यक है। कोई भी व्यक्ति अपने ज्योतिषीय चार्ट और अपने वास्तु की समग्र व्यवस्था से तुरंत निष्कर्ष निकाल सकता है।</a:t>
            </a:r>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dirty="0" smtClean="0"/>
              <a:t>वेदांग ज्योतिष</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hi-IN" dirty="0" smtClean="0"/>
              <a:t>वेदांग ज्योतिष </a:t>
            </a:r>
            <a:r>
              <a:rPr lang="hi-IN" dirty="0" smtClean="0"/>
              <a:t>तात्पर्य </a:t>
            </a:r>
            <a:r>
              <a:rPr lang="hi-IN" dirty="0" smtClean="0"/>
              <a:t>यह है कि वेदों के यथार्थ ज्ञान में और उनमें वर्णित विषयों के प्रतिपादन में सहयोग प्रदान करने वाले समर्थ शास्त्र का नाम वेदांग है। ज्योतिष वह वि‌द्या या शास्त्र है जिसमें आकाश में स्थित ग्रह, नक्षत्र आदि की गति, परिमाण, दूरी आदि का निश्चय किया जाता है।</a:t>
            </a:r>
            <a:endParaRPr lang="en-US" dirty="0" smtClean="0"/>
          </a:p>
          <a:p>
            <a:pPr>
              <a:buNone/>
            </a:pPr>
            <a:r>
              <a:rPr lang="en-IN"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hi-IN" dirty="0" smtClean="0"/>
              <a:t>वेदाङ्ग </a:t>
            </a:r>
            <a:r>
              <a:rPr lang="hi-IN" dirty="0" smtClean="0"/>
              <a:t>हिन्दू धर्म ग्रन्य हैं। वेदार्थ जान में सहायक शास्त वेदांग कहा जाता है।– ये छः वेदांग है।</a:t>
            </a:r>
            <a:r>
              <a:rPr lang="en-US" dirty="0" smtClean="0"/>
              <a:t/>
            </a:r>
            <a:br>
              <a:rPr lang="en-US" dirty="0" smtClean="0"/>
            </a:br>
            <a:r>
              <a:rPr lang="en-IN" dirty="0" smtClean="0"/>
              <a:t> </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smtClean="0"/>
          </a:p>
          <a:p>
            <a:pPr lvl="0"/>
            <a:endParaRPr lang="en-US" dirty="0" smtClean="0"/>
          </a:p>
          <a:p>
            <a:pPr lvl="0"/>
            <a:r>
              <a:rPr lang="hi-IN" dirty="0" smtClean="0"/>
              <a:t>शिक्षा</a:t>
            </a:r>
            <a:endParaRPr lang="en-US" dirty="0" smtClean="0"/>
          </a:p>
          <a:p>
            <a:r>
              <a:rPr lang="en-IN" dirty="0" smtClean="0"/>
              <a:t> </a:t>
            </a:r>
            <a:endParaRPr lang="en-US" dirty="0" smtClean="0"/>
          </a:p>
          <a:p>
            <a:pPr lvl="0"/>
            <a:r>
              <a:rPr lang="hi-IN" dirty="0" smtClean="0"/>
              <a:t>कल्प</a:t>
            </a:r>
            <a:endParaRPr lang="en-US" dirty="0" smtClean="0"/>
          </a:p>
          <a:p>
            <a:pPr>
              <a:buNone/>
            </a:pPr>
            <a:r>
              <a:rPr lang="en-IN" dirty="0" smtClean="0"/>
              <a:t> </a:t>
            </a:r>
            <a:endParaRPr lang="en-US" dirty="0" smtClean="0"/>
          </a:p>
          <a:p>
            <a:pPr lvl="0"/>
            <a:r>
              <a:rPr lang="hi-IN" dirty="0" smtClean="0"/>
              <a:t>व्याकरण</a:t>
            </a:r>
            <a:endParaRPr lang="en-US" dirty="0" smtClean="0"/>
          </a:p>
          <a:p>
            <a:pPr>
              <a:buNone/>
            </a:pPr>
            <a:r>
              <a:rPr lang="en-IN" dirty="0" smtClean="0"/>
              <a:t> </a:t>
            </a:r>
            <a:endParaRPr lang="en-US" dirty="0" smtClean="0"/>
          </a:p>
          <a:p>
            <a:pPr lvl="0"/>
            <a:r>
              <a:rPr lang="hi-IN" dirty="0" smtClean="0"/>
              <a:t>निरुक्त</a:t>
            </a:r>
            <a:endParaRPr lang="en-US" dirty="0" smtClean="0"/>
          </a:p>
          <a:p>
            <a:pPr lvl="0"/>
            <a:endParaRPr lang="en-US" dirty="0" smtClean="0"/>
          </a:p>
          <a:p>
            <a:r>
              <a:rPr lang="hi-IN" dirty="0" smtClean="0"/>
              <a:t>ज्योतिष</a:t>
            </a:r>
            <a:endParaRPr lang="en-US" dirty="0" smtClean="0"/>
          </a:p>
          <a:p>
            <a:endParaRPr lang="en-US" dirty="0" smtClean="0"/>
          </a:p>
          <a:p>
            <a:r>
              <a:rPr lang="hi-IN" dirty="0" smtClean="0"/>
              <a:t>छन्द</a:t>
            </a: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शिक्षा</a:t>
            </a:r>
            <a:endParaRPr lang="en-US" dirty="0"/>
          </a:p>
        </p:txBody>
      </p:sp>
      <p:sp>
        <p:nvSpPr>
          <p:cNvPr id="3" name="Content Placeholder 2"/>
          <p:cNvSpPr>
            <a:spLocks noGrp="1"/>
          </p:cNvSpPr>
          <p:nvPr>
            <p:ph idx="1"/>
          </p:nvPr>
        </p:nvSpPr>
        <p:spPr/>
        <p:txBody>
          <a:bodyPr/>
          <a:lstStyle/>
          <a:p>
            <a:pPr lvl="0" algn="just"/>
            <a:r>
              <a:rPr lang="hi-IN" dirty="0" smtClean="0"/>
              <a:t>इसमें </a:t>
            </a:r>
            <a:r>
              <a:rPr lang="hi-IN" dirty="0" smtClean="0"/>
              <a:t>वेद मन्त्रों के उच्चारण करने की विधि बताई गई है। स्वर एवं वर्ण आदि के उच्चारण-प्रकार की जहाँ शिक्षा दी जाती हो, उसे शिक्षा कहाजाता है। इसका मुख्य उ‌द्देश्य वेदमन्त्रों के अविकल यथास्थिति विशुद्ध उच्चारण किये जाने का है। शिक्षा का उद्धव और विकास वैदिक मन्त्रों के शुद्ध उच्चारण और उनके द्वारा उनकी रक्षा के उद्देश्य से हुआ है।</a:t>
            </a:r>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कल्प</a:t>
            </a:r>
            <a:endParaRPr lang="en-US" dirty="0"/>
          </a:p>
        </p:txBody>
      </p:sp>
      <p:sp>
        <p:nvSpPr>
          <p:cNvPr id="3" name="Content Placeholder 2"/>
          <p:cNvSpPr>
            <a:spLocks noGrp="1"/>
          </p:cNvSpPr>
          <p:nvPr>
            <p:ph idx="1"/>
          </p:nvPr>
        </p:nvSpPr>
        <p:spPr/>
        <p:txBody>
          <a:bodyPr/>
          <a:lstStyle/>
          <a:p>
            <a:pPr lvl="0" algn="just"/>
            <a:r>
              <a:rPr lang="hi-IN" dirty="0" smtClean="0"/>
              <a:t>वेदों </a:t>
            </a:r>
            <a:r>
              <a:rPr lang="hi-IN" dirty="0" smtClean="0"/>
              <a:t>के किस मन्त्र का प्रयोग किस कर्म में करना चाहिये, इसका कथन किया गया है। इसकी तीन शाखायें हैं- श्रौतसूत्र, गृह्यसूत्र और धर्मसूत्र। कल्प वेद-प्रतिपादित कर्मी का अलीभांति विचार प्रस्तुत करने वाला शास्त्र है। इसमें यज्ञ सम्बन्धी नियम दिये गये हैं।</a:t>
            </a:r>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व्याकरण</a:t>
            </a:r>
            <a:endParaRPr lang="en-US" dirty="0"/>
          </a:p>
        </p:txBody>
      </p:sp>
      <p:sp>
        <p:nvSpPr>
          <p:cNvPr id="3" name="Content Placeholder 2"/>
          <p:cNvSpPr>
            <a:spLocks noGrp="1"/>
          </p:cNvSpPr>
          <p:nvPr>
            <p:ph idx="1"/>
          </p:nvPr>
        </p:nvSpPr>
        <p:spPr/>
        <p:txBody>
          <a:bodyPr>
            <a:normAutofit lnSpcReduction="10000"/>
          </a:bodyPr>
          <a:lstStyle/>
          <a:p>
            <a:pPr lvl="0" algn="just"/>
            <a:r>
              <a:rPr lang="hi-IN" dirty="0" smtClean="0"/>
              <a:t>इससे </a:t>
            </a:r>
            <a:r>
              <a:rPr lang="hi-IN" dirty="0" smtClean="0"/>
              <a:t>प्रकृति और प्रत्यय आदि के योग से शब्दों की सिद्धि और उदात्त, अनुदात्त तथा स्वरित स्वरों की स्थिति का बोध होता है। वेद-शास्त्रों का प्रयोजन जानने तथा शब्दों का यथार्थ जान हो सके अतः इसका अध्ययन आवश्यक होता है। इस सम्बन्ध में पाणिनीय व्याकरण ही वेदांग का प्रतिनिधित्व करता है। व्याकरण वेर्दी का मुख भी कहा जाता है।</a:t>
            </a:r>
            <a:endParaRPr lang="en-US" dirty="0" smtClean="0"/>
          </a:p>
          <a:p>
            <a:pPr>
              <a:buNone/>
            </a:pPr>
            <a:r>
              <a:rPr lang="en-IN"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निरुक्त</a:t>
            </a:r>
            <a:endParaRPr lang="en-US" dirty="0"/>
          </a:p>
        </p:txBody>
      </p:sp>
      <p:sp>
        <p:nvSpPr>
          <p:cNvPr id="3" name="Content Placeholder 2"/>
          <p:cNvSpPr>
            <a:spLocks noGrp="1"/>
          </p:cNvSpPr>
          <p:nvPr>
            <p:ph idx="1"/>
          </p:nvPr>
        </p:nvSpPr>
        <p:spPr/>
        <p:txBody>
          <a:bodyPr>
            <a:normAutofit/>
          </a:bodyPr>
          <a:lstStyle/>
          <a:p>
            <a:pPr lvl="0" algn="just"/>
            <a:r>
              <a:rPr lang="hi-IN" dirty="0" smtClean="0"/>
              <a:t>वेदों </a:t>
            </a:r>
            <a:r>
              <a:rPr lang="hi-IN" dirty="0" smtClean="0"/>
              <a:t>में जिन शब्दों का प्रयोग जिन-जिन अर्थों में किया गया है, उनके उन-उन अर्थों का निश्चयात्मक रूप से उल्लेख निरुक्त में किया गया है। इसे वेद पुरुष का कान कहा गया है। निःशेषरूप से जो कथित हो, वह निरुक्त है। इसे वेद की आत्मा भी कहा गया है।</a:t>
            </a:r>
            <a:endParaRPr lang="en-US" dirty="0" smtClean="0"/>
          </a:p>
          <a:p>
            <a:pPr>
              <a:buNone/>
            </a:pPr>
            <a:r>
              <a:rPr lang="en-IN" dirty="0" smtClean="0"/>
              <a:t> </a:t>
            </a:r>
            <a:endParaRPr lang="en-US" dirty="0" smtClean="0"/>
          </a:p>
          <a:p>
            <a:pPr>
              <a:buNone/>
            </a:pPr>
            <a:r>
              <a:rPr lang="en-IN"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ज्योतिष</a:t>
            </a:r>
            <a:endParaRPr lang="en-US" dirty="0"/>
          </a:p>
        </p:txBody>
      </p:sp>
      <p:sp>
        <p:nvSpPr>
          <p:cNvPr id="3" name="Content Placeholder 2"/>
          <p:cNvSpPr>
            <a:spLocks noGrp="1"/>
          </p:cNvSpPr>
          <p:nvPr>
            <p:ph idx="1"/>
          </p:nvPr>
        </p:nvSpPr>
        <p:spPr/>
        <p:txBody>
          <a:bodyPr/>
          <a:lstStyle/>
          <a:p>
            <a:pPr lvl="0" algn="just"/>
            <a:r>
              <a:rPr lang="hi-IN" dirty="0" smtClean="0"/>
              <a:t>इससे </a:t>
            </a:r>
            <a:r>
              <a:rPr lang="hi-IN" dirty="0" smtClean="0"/>
              <a:t>वैदिक यज्ञों और अनुष्ठानों का समय जात होता है। यहाँ ज्योतिष से मतलब ‘वेदांग ज्योतिष’ से है। यह वेद पूरुष का नेत्र माना जाता है। वेद यज्ञकर्म में प्रवृत होते हैं और यज काल के आश्रित होते है तथा जयोतिष शास्त्र से काल का जान होता है। अनेक वेदिक पहेलियों का भी ज्ञान बिना ज्योतिष के नहीं हो सकता।</a:t>
            </a:r>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छन्द</a:t>
            </a:r>
            <a:endParaRPr lang="en-US" dirty="0"/>
          </a:p>
        </p:txBody>
      </p:sp>
      <p:sp>
        <p:nvSpPr>
          <p:cNvPr id="3" name="Content Placeholder 2"/>
          <p:cNvSpPr>
            <a:spLocks noGrp="1"/>
          </p:cNvSpPr>
          <p:nvPr>
            <p:ph idx="1"/>
          </p:nvPr>
        </p:nvSpPr>
        <p:spPr/>
        <p:txBody>
          <a:bodyPr/>
          <a:lstStyle/>
          <a:p>
            <a:pPr lvl="0" algn="just"/>
            <a:r>
              <a:rPr lang="hi-IN" dirty="0" smtClean="0"/>
              <a:t>वेर्दो </a:t>
            </a:r>
            <a:r>
              <a:rPr lang="hi-IN" dirty="0" smtClean="0"/>
              <a:t>में प्रयुक्त गायत्री, उष्णिक आदि छन्दों की रचना का जान छन्दशास्त्र से होता है। इसे वेद पुरुष का पैर कहा गया है। ये छन्द वेदों के आवरण है। छन्द नियताक्षर वाले होते हैं। इसका उदेश्य वैदिक मन्त्रों के समुचित पाठ की सुरक्षा भी है।</a:t>
            </a:r>
            <a:endParaRPr lang="en-US" dirty="0" smtClean="0"/>
          </a:p>
          <a:p>
            <a:pPr>
              <a:buNone/>
            </a:pPr>
            <a:r>
              <a:rPr lang="en-IN"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Astronomy (</a:t>
            </a:r>
            <a:r>
              <a:rPr lang="en-IN" dirty="0" err="1" smtClean="0"/>
              <a:t>खगोल</a:t>
            </a:r>
            <a:r>
              <a:rPr lang="en-IN" dirty="0" smtClean="0"/>
              <a:t> </a:t>
            </a:r>
            <a:r>
              <a:rPr lang="en-IN" dirty="0" err="1" smtClean="0"/>
              <a:t>विज्ञान</a:t>
            </a:r>
            <a:r>
              <a:rPr lang="en-IN" dirty="0" smtClean="0"/>
              <a:t>)</a:t>
            </a:r>
            <a:r>
              <a:rPr lang="en-US" dirty="0" smtClean="0"/>
              <a:t/>
            </a:r>
            <a:br>
              <a:rPr lang="en-US" dirty="0" smtClean="0"/>
            </a:br>
            <a:r>
              <a:rPr lang="en-IN" dirty="0" smtClean="0"/>
              <a:t> </a:t>
            </a:r>
            <a:endParaRPr lang="en-US" dirty="0"/>
          </a:p>
        </p:txBody>
      </p:sp>
      <p:sp>
        <p:nvSpPr>
          <p:cNvPr id="3" name="Content Placeholder 2"/>
          <p:cNvSpPr>
            <a:spLocks noGrp="1"/>
          </p:cNvSpPr>
          <p:nvPr>
            <p:ph idx="1"/>
          </p:nvPr>
        </p:nvSpPr>
        <p:spPr/>
        <p:txBody>
          <a:bodyPr/>
          <a:lstStyle/>
          <a:p>
            <a:pPr algn="just"/>
            <a:r>
              <a:rPr lang="hi-IN" dirty="0" smtClean="0"/>
              <a:t>खगोल विज्ञान पृथ्वी के वायुमंडल से परे ब्रह्मांड में हर चीज का अध्ययन है। इसमें वे वस्तुएं शामिल हैं जिन्हें हम अपनी नग्न आंखों से देख सकते हैं, जैसे सूर्य, चंद्रमा, ग्रह और तारे । इसमें वे वस्तुएँ भी शामिल हैं जिन्हें हम केवल दूरबीनों या अन्य उपकरणों से देख सकते हैं, जैसे दूर की आकाशगंगाएँ और छोटे कण।</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dirty="0" smtClean="0"/>
              <a:t>ज्योतिष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hi-IN" dirty="0" smtClean="0"/>
              <a:t>इससे वैदिक यज्ञों और अनुष्ठानों का समय जात होता है। यहाँ ज्योतिष से मतलब वेदांग ज्योतिष से है। यह वेद पूरुष का नेत्र माना जाता है। वेद यज्ञकर्म में प्रवृत होते हैं और यज्ञ काल के आश्रित होते है तथा जयोतिष शास्त्र से काल का ज्ञान होता है। अनेक वेदिक पहेलियों का भी जान विना ज्योतिष के नहीं हो सकता।</a:t>
            </a:r>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smtClean="0"/>
          </a:p>
          <a:p>
            <a:pPr>
              <a:buNone/>
            </a:pPr>
            <a:r>
              <a:rPr lang="en-US" dirty="0" smtClean="0"/>
              <a:t>                            </a:t>
            </a:r>
            <a:r>
              <a:rPr lang="en-US" sz="4400" dirty="0" smtClean="0">
                <a:solidFill>
                  <a:srgbClr val="C00000"/>
                </a:solidFill>
              </a:rPr>
              <a:t>THANK YOU</a:t>
            </a:r>
            <a:endParaRPr lang="en-US" dirty="0">
              <a:solidFill>
                <a:srgbClr val="C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hi-IN" dirty="0" smtClean="0"/>
              <a:t>खगोल </a:t>
            </a:r>
            <a:r>
              <a:rPr lang="hi-IN" dirty="0" smtClean="0"/>
              <a:t>विज्ञान क्या है?</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lgn="just"/>
            <a:r>
              <a:rPr lang="hi-IN" dirty="0" smtClean="0"/>
              <a:t>खगोल विज्ञान शब्द ग्रीक से आया है: संकेत -</a:t>
            </a:r>
            <a:r>
              <a:rPr lang="en-IN" dirty="0" err="1" smtClean="0"/>
              <a:t>ἀστρονομία</a:t>
            </a:r>
            <a:r>
              <a:rPr lang="en-IN" dirty="0" smtClean="0"/>
              <a:t>, </a:t>
            </a:r>
            <a:r>
              <a:rPr lang="hi-IN" dirty="0" smtClean="0"/>
              <a:t>जिसका शाब्दिक अर्थ है वह विज्ञान जो</a:t>
            </a:r>
            <a:endParaRPr lang="en-US" dirty="0" smtClean="0"/>
          </a:p>
          <a:p>
            <a:pPr algn="just">
              <a:buNone/>
            </a:pPr>
            <a:r>
              <a:rPr lang="en-IN" dirty="0" smtClean="0"/>
              <a:t> </a:t>
            </a:r>
            <a:endParaRPr lang="en-US" dirty="0" smtClean="0"/>
          </a:p>
          <a:p>
            <a:pPr algn="just"/>
            <a:r>
              <a:rPr lang="hi-IN" dirty="0" smtClean="0"/>
              <a:t>तारों के लिए बने नियमों का अध्ययन करता है। यह एक ऐसा विज्ञान है जो प्राकृतिक है और आकाशीय पिंडों और घटनाओं का अध्ययन करता है। यह उनकी उत्पत्ति और विकास को समझाने के लिए गणित, भौतिकी और रसायन विज्ञान जैसे विषयों का उपयोग करता है।</a:t>
            </a:r>
            <a:endParaRPr lang="en-US" dirty="0" smtClean="0"/>
          </a:p>
          <a:p>
            <a:pPr algn="just">
              <a:buNone/>
            </a:pPr>
            <a:r>
              <a:rPr lang="en-IN" dirty="0" smtClean="0"/>
              <a:t> </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hi-IN" dirty="0" smtClean="0"/>
              <a:t>हम आम तौर पर कहते हैं कि मनुष्य लंबे समय से अपने चारों ओर मौजूद ब्रह्मांड को अर्थ और व्यवस्था देने की तलाश में स्वर्ग की ओर देखते रहे हैं। यद्यपि नक्षत्रों की गति अर्थात रात के आकाश पर अंकित पैटर्न को ट्रैक करना सबसे आसान था, अन्य घटनाएं जो खगोलीय घटनाएँ थी जैसे कि ग्रहण और ग्रहों की गति को भी चार्ट और भविष्यवाणी की गई थी।</a:t>
            </a: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r>
              <a:rPr lang="hi-IN" dirty="0" smtClean="0"/>
              <a:t>खगोल विज्ञान हर उस चीज़ का अध्ययन करता है जो पृथ्वी के वायुमंडल के बाहर उत्पन्न हुई है। इस विज्ञान द्वारा ब्रह्माण्ड विज्ञान की शाखा का भी अध्ययन किया जाता है। यह संपूर्ण ब्रह्मांड का विशेष रूप से अध्ययन करता है। खगोल विज्ञान सबसे प्राचीन विज्ञानों में से एक है। दर्ज इतिहास में प्रारंभिक सभ्यताओं ने रात के आकाश का व्यवस्थित अवलोकन किया।</a:t>
            </a:r>
            <a:endParaRPr lang="en-US" dirty="0" smtClean="0"/>
          </a:p>
          <a:p>
            <a:pPr>
              <a:buNone/>
            </a:pPr>
            <a:r>
              <a:rPr lang="en-IN"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hi-IN" dirty="0" smtClean="0"/>
              <a:t>खगोल </a:t>
            </a:r>
            <a:r>
              <a:rPr lang="hi-IN" dirty="0" smtClean="0"/>
              <a:t>विज्ञान परिभाषा</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lgn="just"/>
            <a:r>
              <a:rPr lang="hi-IN" dirty="0" smtClean="0"/>
              <a:t>खगोल विज्ञान की परिभाषाः खगोल विज्ञान का विषय सूर्य, चंद्रमा और सितारों, ग्रहों, धूमकेतु, गैस आकाशगंगाओं, गैस, धूल और अन्य गैर-पृथ्वी पिंडों और घटनाओं का अध्ययन है। नासा में पढ़ने वाले </a:t>
            </a:r>
            <a:r>
              <a:rPr lang="en-IN" dirty="0" smtClean="0"/>
              <a:t>K-4 </a:t>
            </a:r>
            <a:r>
              <a:rPr lang="hi-IN" dirty="0" smtClean="0"/>
              <a:t>छात्रों का पाठ्यक्रम खगोल विज्ञान को केवल “सितारों, ग्रहों और अंतरिक्ष का अध्ययन” के रूप </a:t>
            </a:r>
            <a:r>
              <a:rPr lang="hi-IN" dirty="0" smtClean="0"/>
              <a:t>में</a:t>
            </a:r>
            <a:r>
              <a:rPr lang="en-US" dirty="0" smtClean="0"/>
              <a:t> </a:t>
            </a:r>
            <a:r>
              <a:rPr lang="hi-IN" dirty="0" smtClean="0"/>
              <a:t>परिभाषित </a:t>
            </a:r>
            <a:r>
              <a:rPr lang="hi-IN" dirty="0" smtClean="0"/>
              <a:t>करता है</a:t>
            </a:r>
            <a:r>
              <a:rPr lang="hi-IN" dirty="0" smtClean="0"/>
              <a:t>।</a:t>
            </a:r>
            <a:endParaRPr lang="en-US" dirty="0" smtClean="0"/>
          </a:p>
          <a:p>
            <a:r>
              <a:rPr lang="hi-IN" dirty="0" smtClean="0"/>
              <a:t> </a:t>
            </a:r>
            <a:r>
              <a:rPr lang="hi-IN" dirty="0" smtClean="0"/>
              <a:t>खगोल विज्ञान और ज्योतिष शब्द ऐतिहासिक रूप से विज्ञान से जुड़े थे लेकिन ज्योतिष एक विज्ञान नहीं है और अब इसका खगोल विज्ञान से कोई लेना-देना नहीं है। नीचे, हम खगोल विज्ञान के इतिहास और अध्ययन के संबंधित क्षेत्रों पर चर्चा करते हैं, जिसमें ब्रह्मांड विज्ञान भी शामिल है।</a:t>
            </a:r>
            <a:endParaRPr lang="en-US" dirty="0" smtClean="0"/>
          </a:p>
          <a:p>
            <a:pPr>
              <a:buNone/>
            </a:pPr>
            <a:r>
              <a:rPr lang="hi-IN"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hi-IN" dirty="0" smtClean="0"/>
              <a:t>खगोल </a:t>
            </a:r>
            <a:r>
              <a:rPr lang="hi-IN" dirty="0" smtClean="0"/>
              <a:t>विज्ञान</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lgn="just"/>
            <a:r>
              <a:rPr lang="hi-IN" dirty="0" smtClean="0"/>
              <a:t>खगोल विज्ञान शब्द वह विज्ञान है जिसमें सभी अलौकिक वस्तुओं और घटनाओं का अध्ययन शामिल है। 17 वीं शताब्दी में उपकरण दूरबीन के आविष्कार और गुरुत्वाकर्षण तथा गति के नियर्मा की खोज तक, खगोल विज्ञान का अध्ययन मुख्य रूप से सूर्य और चंद्रमा तथा मूल रूप से मौजूद ग्रहों की स्थिति को ध्यान में रखने के साथ-साथ भविष्यवाणी करने से संबंधित था। कैलेंड्रिकल और ज्योतिषीय उद्देश्यों के लिए और बाद में इसका उपयोग नेविगेशनल उपयोगों के लिए किया जाता है।</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hi-IN" dirty="0" smtClean="0"/>
              <a:t>एस्ट्रो </a:t>
            </a:r>
            <a:r>
              <a:rPr lang="hi-IN" dirty="0" smtClean="0"/>
              <a:t>वास्तु – ज्योतिष एवं वास्तु शास्त्र</a:t>
            </a:r>
            <a:r>
              <a:rPr lang="en-US" dirty="0" smtClean="0"/>
              <a:t/>
            </a:r>
            <a:br>
              <a:rPr lang="en-US" dirty="0" smtClean="0"/>
            </a:br>
            <a:r>
              <a:rPr lang="en-IN" dirty="0" smtClean="0"/>
              <a:t>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lgn="just"/>
            <a:r>
              <a:rPr lang="hi-IN" dirty="0" smtClean="0"/>
              <a:t>एस्ट्रो वास्तु ज्योतिष और वास्तु शास्त्र का संयोजन है, जो एक साथ व्यक्तिगत स्तर पर जन्म कुंडली और वास्तु का आकलन करता है। पुराने धर्मग्रंथों में खगोल वास्तु जैसी कोई चीज़ नहीं थी। उस समय, वास्तु सलाहकार दोनों विज्ञानों, यानी वास्तु विद्या और ज्योतिष में विशेषज्ञ थे, और अभ्यास के समय दोनों विज्ञानों को लागू करते थे। हमने देखा है कि हर वास्तु का प्रभाव हर किसी पर एक जैसा नहीं होता। घर के अलग-अलग सदस्यों पर वास्तु का </a:t>
            </a:r>
            <a:endParaRPr lang="en-US" dirty="0" smtClean="0"/>
          </a:p>
          <a:p>
            <a:r>
              <a:rPr lang="hi-IN" dirty="0" smtClean="0"/>
              <a:t>प्रभाव अलग-अलग होता है। इसलिए, व्यक्तिगत स्तर पर समस्याओं के समाधान के लिए ज्योतिष के साथ-साथ वास्तु शास्त्र का प्रयोग भी बहुत प्रभावी है।</a:t>
            </a:r>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hi-IN" dirty="0" smtClean="0"/>
              <a:t>एस्ट्रो </a:t>
            </a:r>
            <a:r>
              <a:rPr lang="hi-IN" dirty="0" smtClean="0"/>
              <a:t>वास्तु के प्राथमिक बुनियादी सिद्धांत</a:t>
            </a:r>
            <a:r>
              <a:rPr lang="en-US" dirty="0" smtClean="0"/>
              <a:t/>
            </a:r>
            <a:br>
              <a:rPr lang="en-US" dirty="0" smtClean="0"/>
            </a:br>
            <a:r>
              <a:rPr lang="en-IN" dirty="0" smtClean="0"/>
              <a:t>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hi-IN" dirty="0" smtClean="0"/>
              <a:t>एस्ट्रो वास्तु गुप्त विज्ञान की वह शाखा है जहां एस्ट्रो चार्ट यह दिशाओं के साथ संबंध बनाते हैं। प्रत्येक राशि का एक विशेष दिशा से संबंध होता है। नौ ग्रहों में से, वैदिक ज्योतिष में प्रत्येक ग्रह की एक विशिष्ट दिशा भी निर्धारित होती है। एस्ट्रो वास्तु ने वास्तु और व्यक्तिगत जन्म कुंडली के बीच ऐसे संबंध को समझा।</a:t>
            </a:r>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1193</Words>
  <Application>Microsoft Office PowerPoint</Application>
  <PresentationFormat>On-screen Show (4:3)</PresentationFormat>
  <Paragraphs>77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Astronomy (खगोल विज्ञान)  </vt:lpstr>
      <vt:lpstr> खगोल विज्ञान क्या है? </vt:lpstr>
      <vt:lpstr>Slide 4</vt:lpstr>
      <vt:lpstr>Slide 5</vt:lpstr>
      <vt:lpstr> खगोल विज्ञान परिभाषा </vt:lpstr>
      <vt:lpstr> खगोल विज्ञान </vt:lpstr>
      <vt:lpstr>  एस्ट्रो वास्तु – ज्योतिष एवं वास्तु शास्त्र   </vt:lpstr>
      <vt:lpstr>  एस्ट्रो वास्तु के प्राथमिक बुनियादी सिद्धांत   </vt:lpstr>
      <vt:lpstr>कौन सा Planet किस दिशा का स्वामी है</vt:lpstr>
      <vt:lpstr>  एस्ट्रोवास्तु तकनीक का महत्व   </vt:lpstr>
      <vt:lpstr>वेदांग ज्योतिष </vt:lpstr>
      <vt:lpstr>  वेदाङ्ग हिन्दू धर्म ग्रन्य हैं। वेदार्थ जान में सहायक शास्त वेदांग कहा जाता है।– ये छः वेदांग है।  </vt:lpstr>
      <vt:lpstr>शिक्षा</vt:lpstr>
      <vt:lpstr>कल्प</vt:lpstr>
      <vt:lpstr>व्याकरण</vt:lpstr>
      <vt:lpstr>निरुक्त</vt:lpstr>
      <vt:lpstr>ज्योतिष</vt:lpstr>
      <vt:lpstr>छन्द</vt:lpstr>
      <vt:lpstr>ज्योतिष – </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anant</dc:creator>
  <cp:lastModifiedBy>anant</cp:lastModifiedBy>
  <cp:revision>7</cp:revision>
  <dcterms:created xsi:type="dcterms:W3CDTF">2024-04-29T10:30:59Z</dcterms:created>
  <dcterms:modified xsi:type="dcterms:W3CDTF">2024-04-30T09:30:18Z</dcterms:modified>
</cp:coreProperties>
</file>