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70" r:id="rId2"/>
    <p:sldId id="371" r:id="rId3"/>
    <p:sldId id="369" r:id="rId4"/>
    <p:sldId id="294" r:id="rId5"/>
    <p:sldId id="291" r:id="rId6"/>
    <p:sldId id="296" r:id="rId7"/>
    <p:sldId id="298" r:id="rId8"/>
    <p:sldId id="303" r:id="rId9"/>
    <p:sldId id="307" r:id="rId10"/>
    <p:sldId id="308" r:id="rId11"/>
    <p:sldId id="362" r:id="rId12"/>
    <p:sldId id="310" r:id="rId13"/>
    <p:sldId id="311" r:id="rId14"/>
    <p:sldId id="357" r:id="rId15"/>
    <p:sldId id="312" r:id="rId16"/>
    <p:sldId id="313" r:id="rId17"/>
    <p:sldId id="314" r:id="rId18"/>
    <p:sldId id="315" r:id="rId19"/>
    <p:sldId id="316" r:id="rId20"/>
    <p:sldId id="374" r:id="rId21"/>
    <p:sldId id="336" r:id="rId22"/>
    <p:sldId id="338" r:id="rId23"/>
    <p:sldId id="367" r:id="rId24"/>
    <p:sldId id="339" r:id="rId25"/>
    <p:sldId id="340" r:id="rId26"/>
    <p:sldId id="341" r:id="rId27"/>
    <p:sldId id="354" r:id="rId28"/>
    <p:sldId id="351" r:id="rId29"/>
    <p:sldId id="352" r:id="rId30"/>
    <p:sldId id="280" r:id="rId31"/>
    <p:sldId id="353" r:id="rId32"/>
    <p:sldId id="322" r:id="rId33"/>
    <p:sldId id="323" r:id="rId34"/>
    <p:sldId id="324" r:id="rId35"/>
    <p:sldId id="325" r:id="rId36"/>
    <p:sldId id="326" r:id="rId37"/>
    <p:sldId id="327" r:id="rId38"/>
    <p:sldId id="328" r:id="rId39"/>
    <p:sldId id="329" r:id="rId40"/>
    <p:sldId id="330" r:id="rId41"/>
    <p:sldId id="348" r:id="rId42"/>
    <p:sldId id="331" r:id="rId43"/>
    <p:sldId id="349" r:id="rId44"/>
    <p:sldId id="281" r:id="rId45"/>
    <p:sldId id="347" r:id="rId46"/>
    <p:sldId id="282" r:id="rId47"/>
    <p:sldId id="283" r:id="rId48"/>
    <p:sldId id="345" r:id="rId49"/>
    <p:sldId id="284" r:id="rId50"/>
    <p:sldId id="368" r:id="rId51"/>
    <p:sldId id="257" r:id="rId52"/>
    <p:sldId id="258" r:id="rId53"/>
    <p:sldId id="259" r:id="rId54"/>
    <p:sldId id="260" r:id="rId55"/>
    <p:sldId id="261" r:id="rId56"/>
    <p:sldId id="262" r:id="rId57"/>
    <p:sldId id="263" r:id="rId58"/>
    <p:sldId id="264" r:id="rId59"/>
    <p:sldId id="265" r:id="rId60"/>
    <p:sldId id="266" r:id="rId61"/>
    <p:sldId id="267" r:id="rId62"/>
    <p:sldId id="268" r:id="rId63"/>
    <p:sldId id="269" r:id="rId64"/>
    <p:sldId id="270" r:id="rId65"/>
    <p:sldId id="271" r:id="rId66"/>
    <p:sldId id="272" r:id="rId67"/>
    <p:sldId id="273" r:id="rId68"/>
    <p:sldId id="274" r:id="rId69"/>
    <p:sldId id="275" r:id="rId70"/>
    <p:sldId id="276" r:id="rId71"/>
    <p:sldId id="277" r:id="rId72"/>
    <p:sldId id="279" r:id="rId73"/>
    <p:sldId id="344" r:id="rId74"/>
    <p:sldId id="278" r:id="rId75"/>
    <p:sldId id="286" r:id="rId76"/>
    <p:sldId id="287" r:id="rId77"/>
    <p:sldId id="288" r:id="rId78"/>
    <p:sldId id="289" r:id="rId79"/>
    <p:sldId id="355"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3" d="100"/>
          <a:sy n="73" d="100"/>
        </p:scale>
        <p:origin x="-1296"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020B8-3936-47B2-8CE6-08C41E2123AC}" type="datetimeFigureOut">
              <a:rPr lang="en-US" smtClean="0"/>
              <a:pPr/>
              <a:t>5/7/2024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92EB6-E489-441F-B80C-CC1E2E9F6F7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E392EB6-E489-441F-B80C-CC1E2E9F6F7C}" type="slidenum">
              <a:rPr lang="en-GB" smtClean="0"/>
              <a:pPr/>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E9DED9-4BFF-409C-A41D-C6BBC7498C62}"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748CC-EDC1-4FF6-A91F-6C26FBC66D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9DED9-4BFF-409C-A41D-C6BBC7498C62}"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748CC-EDC1-4FF6-A91F-6C26FBC66D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9DED9-4BFF-409C-A41D-C6BBC7498C62}"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748CC-EDC1-4FF6-A91F-6C26FBC66D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9DED9-4BFF-409C-A41D-C6BBC7498C62}"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748CC-EDC1-4FF6-A91F-6C26FBC66D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9DED9-4BFF-409C-A41D-C6BBC7498C62}"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748CC-EDC1-4FF6-A91F-6C26FBC66D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E9DED9-4BFF-409C-A41D-C6BBC7498C62}" type="datetimeFigureOut">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748CC-EDC1-4FF6-A91F-6C26FBC66D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E9DED9-4BFF-409C-A41D-C6BBC7498C62}" type="datetimeFigureOut">
              <a:rPr lang="en-US" smtClean="0"/>
              <a:pPr/>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748CC-EDC1-4FF6-A91F-6C26FBC66D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9DED9-4BFF-409C-A41D-C6BBC7498C62}" type="datetimeFigureOut">
              <a:rPr lang="en-US" smtClean="0"/>
              <a:pPr/>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748CC-EDC1-4FF6-A91F-6C26FBC66D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9DED9-4BFF-409C-A41D-C6BBC7498C62}" type="datetimeFigureOut">
              <a:rPr lang="en-US" smtClean="0"/>
              <a:pPr/>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748CC-EDC1-4FF6-A91F-6C26FBC66D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9DED9-4BFF-409C-A41D-C6BBC7498C62}" type="datetimeFigureOut">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748CC-EDC1-4FF6-A91F-6C26FBC66D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9DED9-4BFF-409C-A41D-C6BBC7498C62}" type="datetimeFigureOut">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748CC-EDC1-4FF6-A91F-6C26FBC66D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9DED9-4BFF-409C-A41D-C6BBC7498C62}" type="datetimeFigureOut">
              <a:rPr lang="en-US" smtClean="0"/>
              <a:pPr/>
              <a:t>5/7/2024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748CC-EDC1-4FF6-A91F-6C26FBC66D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n.wikipedia.org/wiki/Indian_classical_da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a:t>
            </a:r>
            <a:endParaRPr lang="en-US" dirty="0"/>
          </a:p>
        </p:txBody>
      </p:sp>
      <p:sp>
        <p:nvSpPr>
          <p:cNvPr id="3" name="Content Placeholder 2"/>
          <p:cNvSpPr>
            <a:spLocks noGrp="1"/>
          </p:cNvSpPr>
          <p:nvPr>
            <p:ph idx="1"/>
          </p:nvPr>
        </p:nvSpPr>
        <p:spPr>
          <a:xfrm>
            <a:off x="457200" y="1600200"/>
            <a:ext cx="8229600" cy="4190999"/>
          </a:xfrm>
        </p:spPr>
        <p:txBody>
          <a:bodyPr>
            <a:normAutofit fontScale="92500" lnSpcReduction="20000"/>
          </a:bodyPr>
          <a:lstStyle/>
          <a:p>
            <a:r>
              <a:rPr lang="en-US" dirty="0" smtClean="0"/>
              <a:t>Art is a diverse range of human activities in creating visual, auditory or performing artifacts, Expressing the author’s imaginative, conceptual ideas</a:t>
            </a:r>
          </a:p>
          <a:p>
            <a:r>
              <a:rPr lang="en-US" dirty="0" smtClean="0"/>
              <a:t>Art is anything done by man with creative perception. This needs excellent skills and techniques with in tones of emotion </a:t>
            </a:r>
          </a:p>
          <a:p>
            <a:r>
              <a:rPr lang="en-US" dirty="0" smtClean="0"/>
              <a:t>This </a:t>
            </a:r>
            <a:r>
              <a:rPr lang="en-US" dirty="0" err="1" smtClean="0"/>
              <a:t>inclueds</a:t>
            </a:r>
            <a:r>
              <a:rPr lang="en-US" dirty="0" smtClean="0"/>
              <a:t> writing, acting, dancing, </a:t>
            </a:r>
            <a:r>
              <a:rPr lang="en-US" dirty="0" err="1" smtClean="0"/>
              <a:t>conposing</a:t>
            </a:r>
            <a:r>
              <a:rPr lang="en-US" dirty="0" smtClean="0"/>
              <a:t>, directing, singing, playing musical instruments, painting, cooking, architecting etc.</a:t>
            </a:r>
          </a:p>
          <a:p>
            <a:pPr>
              <a:buNone/>
            </a:pPr>
            <a:endParaRPr lang="en-US" dirty="0" smtClean="0"/>
          </a:p>
          <a:p>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Times New Roman" pitchFamily="18" charset="0"/>
                <a:cs typeface="Times New Roman" pitchFamily="18" charset="0"/>
              </a:rPr>
              <a:t>CONTEMPORARY ART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5638800" cy="5715000"/>
          </a:xfrm>
        </p:spPr>
        <p:txBody>
          <a:bodyPr>
            <a:noAutofit/>
          </a:bodyPr>
          <a:lstStyle/>
          <a:p>
            <a:pPr>
              <a:buNone/>
            </a:pPr>
            <a:r>
              <a:rPr lang="en-US" sz="1600" b="1" dirty="0" smtClean="0">
                <a:latin typeface="Times New Roman" pitchFamily="18" charset="0"/>
                <a:cs typeface="Times New Roman" pitchFamily="18" charset="0"/>
              </a:rPr>
              <a:t>Contemporary art (c. 1900 CE-present)</a:t>
            </a:r>
            <a:endParaRPr lang="en-US" sz="16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In 1947, India became independent of British rule. A group of six artists – K. H. </a:t>
            </a:r>
            <a:r>
              <a:rPr lang="en-US" sz="1800" dirty="0" err="1" smtClean="0">
                <a:latin typeface="Times New Roman" pitchFamily="18" charset="0"/>
                <a:cs typeface="Times New Roman" pitchFamily="18" charset="0"/>
              </a:rPr>
              <a:t>Ara</a:t>
            </a:r>
            <a:r>
              <a:rPr lang="en-US" sz="1800" dirty="0" smtClean="0">
                <a:latin typeface="Times New Roman" pitchFamily="18" charset="0"/>
                <a:cs typeface="Times New Roman" pitchFamily="18" charset="0"/>
              </a:rPr>
              <a:t>, S. K. </a:t>
            </a:r>
            <a:r>
              <a:rPr lang="en-US" sz="1800" dirty="0" err="1" smtClean="0">
                <a:latin typeface="Times New Roman" pitchFamily="18" charset="0"/>
                <a:cs typeface="Times New Roman" pitchFamily="18" charset="0"/>
              </a:rPr>
              <a:t>Bakre</a:t>
            </a:r>
            <a:r>
              <a:rPr lang="en-US" sz="1800" dirty="0" smtClean="0">
                <a:latin typeface="Times New Roman" pitchFamily="18" charset="0"/>
                <a:cs typeface="Times New Roman" pitchFamily="18" charset="0"/>
              </a:rPr>
              <a:t>, H. A. </a:t>
            </a:r>
            <a:r>
              <a:rPr lang="en-US" sz="1800" dirty="0" err="1" smtClean="0">
                <a:latin typeface="Times New Roman" pitchFamily="18" charset="0"/>
                <a:cs typeface="Times New Roman" pitchFamily="18" charset="0"/>
              </a:rPr>
              <a:t>Gade</a:t>
            </a:r>
            <a:r>
              <a:rPr lang="en-US" sz="1800" dirty="0" smtClean="0">
                <a:latin typeface="Times New Roman" pitchFamily="18" charset="0"/>
                <a:cs typeface="Times New Roman" pitchFamily="18" charset="0"/>
              </a:rPr>
              <a:t>, M.F. Husain, S.H. </a:t>
            </a:r>
            <a:r>
              <a:rPr lang="en-US" sz="1800" dirty="0" err="1" smtClean="0">
                <a:latin typeface="Times New Roman" pitchFamily="18" charset="0"/>
                <a:cs typeface="Times New Roman" pitchFamily="18" charset="0"/>
              </a:rPr>
              <a:t>Raza</a:t>
            </a:r>
            <a:r>
              <a:rPr lang="en-US" sz="1800" dirty="0" smtClean="0">
                <a:latin typeface="Times New Roman" pitchFamily="18" charset="0"/>
                <a:cs typeface="Times New Roman" pitchFamily="18" charset="0"/>
              </a:rPr>
              <a:t> and Francis Newton Souza– founded the Bombay Progressive Artists' Group in the year 1952, to establish new ways of expressing India in the post-colonial era. Though the group was dissolved in 1956, it was profoundly influential in changing the idiom of Indian art. Almost all India's major artists in the 1950s were associated with the group. Some of those who are well-known today are Bal </a:t>
            </a:r>
            <a:r>
              <a:rPr lang="en-US" sz="1800" dirty="0" err="1" smtClean="0">
                <a:latin typeface="Times New Roman" pitchFamily="18" charset="0"/>
                <a:cs typeface="Times New Roman" pitchFamily="18" charset="0"/>
              </a:rPr>
              <a:t>Chabda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Manishi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Dey</a:t>
            </a:r>
            <a:r>
              <a:rPr lang="en-US" sz="1800" dirty="0" smtClean="0">
                <a:latin typeface="Times New Roman" pitchFamily="18" charset="0"/>
                <a:cs typeface="Times New Roman" pitchFamily="18" charset="0"/>
              </a:rPr>
              <a:t>, V. S. </a:t>
            </a:r>
            <a:r>
              <a:rPr lang="en-US" sz="1800" dirty="0" err="1" smtClean="0">
                <a:latin typeface="Times New Roman" pitchFamily="18" charset="0"/>
                <a:cs typeface="Times New Roman" pitchFamily="18" charset="0"/>
              </a:rPr>
              <a:t>Gaitonde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Krishen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Khanna</a:t>
            </a:r>
            <a:r>
              <a:rPr lang="en-US" sz="1800" dirty="0" smtClean="0">
                <a:latin typeface="Times New Roman" pitchFamily="18" charset="0"/>
                <a:cs typeface="Times New Roman" pitchFamily="18" charset="0"/>
              </a:rPr>
              <a:t>, Ram Kumar, </a:t>
            </a:r>
            <a:r>
              <a:rPr lang="en-US" sz="1800" dirty="0" err="1" smtClean="0">
                <a:latin typeface="Times New Roman" pitchFamily="18" charset="0"/>
                <a:cs typeface="Times New Roman" pitchFamily="18" charset="0"/>
              </a:rPr>
              <a:t>Tyeb</a:t>
            </a:r>
            <a:r>
              <a:rPr lang="en-US" sz="1800" dirty="0" smtClean="0">
                <a:latin typeface="Times New Roman" pitchFamily="18" charset="0"/>
                <a:cs typeface="Times New Roman" pitchFamily="18" charset="0"/>
              </a:rPr>
              <a:t> Mehta, K. G. </a:t>
            </a:r>
            <a:r>
              <a:rPr lang="en-US" sz="1800" dirty="0" err="1" smtClean="0">
                <a:latin typeface="Times New Roman" pitchFamily="18" charset="0"/>
                <a:cs typeface="Times New Roman" pitchFamily="18" charset="0"/>
              </a:rPr>
              <a:t>Subramanyan</a:t>
            </a:r>
            <a:r>
              <a:rPr lang="en-US" sz="1800" dirty="0" smtClean="0">
                <a:latin typeface="Times New Roman" pitchFamily="18" charset="0"/>
                <a:cs typeface="Times New Roman" pitchFamily="18" charset="0"/>
              </a:rPr>
              <a:t>, A. </a:t>
            </a:r>
            <a:r>
              <a:rPr lang="en-US" sz="1800" dirty="0" err="1" smtClean="0">
                <a:latin typeface="Times New Roman" pitchFamily="18" charset="0"/>
                <a:cs typeface="Times New Roman" pitchFamily="18" charset="0"/>
              </a:rPr>
              <a:t>Ramachandran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Devender</a:t>
            </a:r>
            <a:r>
              <a:rPr lang="en-US" sz="1800" dirty="0" smtClean="0">
                <a:latin typeface="Times New Roman" pitchFamily="18" charset="0"/>
                <a:cs typeface="Times New Roman" pitchFamily="18" charset="0"/>
              </a:rPr>
              <a:t> Singh, Akbar </a:t>
            </a:r>
            <a:r>
              <a:rPr lang="en-US" sz="1800" dirty="0" err="1" smtClean="0">
                <a:latin typeface="Times New Roman" pitchFamily="18" charset="0"/>
                <a:cs typeface="Times New Roman" pitchFamily="18" charset="0"/>
              </a:rPr>
              <a:t>Padamsee</a:t>
            </a:r>
            <a:r>
              <a:rPr lang="en-US" sz="1800" dirty="0" smtClean="0">
                <a:latin typeface="Times New Roman" pitchFamily="18" charset="0"/>
                <a:cs typeface="Times New Roman" pitchFamily="18" charset="0"/>
              </a:rPr>
              <a:t>, John Wilkins, </a:t>
            </a:r>
            <a:r>
              <a:rPr lang="en-US" sz="1800" dirty="0" err="1" smtClean="0">
                <a:latin typeface="Times New Roman" pitchFamily="18" charset="0"/>
                <a:cs typeface="Times New Roman" pitchFamily="18" charset="0"/>
              </a:rPr>
              <a:t>Himmat</a:t>
            </a:r>
            <a:r>
              <a:rPr lang="en-US" sz="1800" dirty="0" smtClean="0">
                <a:latin typeface="Times New Roman" pitchFamily="18" charset="0"/>
                <a:cs typeface="Times New Roman" pitchFamily="18" charset="0"/>
              </a:rPr>
              <a:t> Shah and </a:t>
            </a:r>
            <a:r>
              <a:rPr lang="en-US" sz="1800" dirty="0" err="1" smtClean="0">
                <a:latin typeface="Times New Roman" pitchFamily="18" charset="0"/>
                <a:cs typeface="Times New Roman" pitchFamily="18" charset="0"/>
              </a:rPr>
              <a:t>Manjit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Bawa</a:t>
            </a:r>
            <a:r>
              <a:rPr lang="en-US" sz="1800" dirty="0" smtClean="0">
                <a:latin typeface="Times New Roman" pitchFamily="18" charset="0"/>
                <a:cs typeface="Times New Roman" pitchFamily="18" charset="0"/>
              </a:rPr>
              <a:t>. Present-day Indian art is varied as it had been never before. Among the best-known artists of the newer generation include Bose </a:t>
            </a:r>
            <a:r>
              <a:rPr lang="en-US" sz="1800" dirty="0" err="1" smtClean="0">
                <a:latin typeface="Times New Roman" pitchFamily="18" charset="0"/>
                <a:cs typeface="Times New Roman" pitchFamily="18" charset="0"/>
              </a:rPr>
              <a:t>Krishnamachari</a:t>
            </a:r>
            <a:r>
              <a:rPr lang="en-US" sz="1800" dirty="0" smtClean="0">
                <a:latin typeface="Times New Roman" pitchFamily="18" charset="0"/>
                <a:cs typeface="Times New Roman" pitchFamily="18" charset="0"/>
              </a:rPr>
              <a:t> and </a:t>
            </a:r>
            <a:r>
              <a:rPr lang="en-US" sz="1800" dirty="0" err="1" smtClean="0">
                <a:latin typeface="Times New Roman" pitchFamily="18" charset="0"/>
                <a:cs typeface="Times New Roman" pitchFamily="18" charset="0"/>
              </a:rPr>
              <a:t>Bikash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Bhattacharjee</a:t>
            </a:r>
            <a:r>
              <a:rPr lang="en-US" sz="1800" dirty="0" smtClean="0">
                <a:latin typeface="Times New Roman" pitchFamily="18" charset="0"/>
                <a:cs typeface="Times New Roman" pitchFamily="18" charset="0"/>
              </a:rPr>
              <a:t>.</a:t>
            </a:r>
          </a:p>
          <a:p>
            <a:endParaRPr lang="en-US" sz="1600" dirty="0"/>
          </a:p>
        </p:txBody>
      </p:sp>
      <p:pic>
        <p:nvPicPr>
          <p:cNvPr id="51202" name="Picture 2" descr="C:\Users\MY SELF\Desktop\BIPIN SIR\CONTEMPORARY ART.jpg"/>
          <p:cNvPicPr>
            <a:picLocks noChangeAspect="1" noChangeArrowheads="1"/>
          </p:cNvPicPr>
          <p:nvPr/>
        </p:nvPicPr>
        <p:blipFill>
          <a:blip r:embed="rId2"/>
          <a:srcRect/>
          <a:stretch>
            <a:fillRect/>
          </a:stretch>
        </p:blipFill>
        <p:spPr bwMode="auto">
          <a:xfrm>
            <a:off x="6184900" y="1219200"/>
            <a:ext cx="2730500" cy="5257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fontScale="85000" lnSpcReduction="20000"/>
          </a:bodyPr>
          <a:lstStyle/>
          <a:p>
            <a:pPr algn="just"/>
            <a:r>
              <a:rPr lang="en-US" dirty="0" smtClean="0">
                <a:latin typeface="Times New Roman" pitchFamily="18" charset="0"/>
                <a:cs typeface="Times New Roman" pitchFamily="18" charset="0"/>
              </a:rPr>
              <a:t>Painting and sculpture remained important in the later half of the twentieth century, though in the work of leading artists such as </a:t>
            </a:r>
            <a:r>
              <a:rPr lang="en-US" dirty="0" err="1" smtClean="0">
                <a:latin typeface="Times New Roman" pitchFamily="18" charset="0"/>
                <a:cs typeface="Times New Roman" pitchFamily="18" charset="0"/>
              </a:rPr>
              <a:t>Nalini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Malani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Subodh</a:t>
            </a:r>
            <a:r>
              <a:rPr lang="en-US" dirty="0" smtClean="0">
                <a:latin typeface="Times New Roman" pitchFamily="18" charset="0"/>
                <a:cs typeface="Times New Roman" pitchFamily="18" charset="0"/>
              </a:rPr>
              <a:t> Gupta, Narayanan </a:t>
            </a:r>
            <a:r>
              <a:rPr lang="en-US" dirty="0" err="1" smtClean="0">
                <a:latin typeface="Times New Roman" pitchFamily="18" charset="0"/>
                <a:cs typeface="Times New Roman" pitchFamily="18" charset="0"/>
              </a:rPr>
              <a:t>Ramachandran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Vivan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Sundaram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Jitish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Kallat</a:t>
            </a:r>
            <a:r>
              <a:rPr lang="en-US" dirty="0" smtClean="0">
                <a:latin typeface="Times New Roman" pitchFamily="18" charset="0"/>
                <a:cs typeface="Times New Roman" pitchFamily="18" charset="0"/>
              </a:rPr>
              <a:t>, GR </a:t>
            </a:r>
            <a:r>
              <a:rPr lang="en-US" dirty="0" err="1" smtClean="0">
                <a:latin typeface="Times New Roman" pitchFamily="18" charset="0"/>
                <a:cs typeface="Times New Roman" pitchFamily="18" charset="0"/>
              </a:rPr>
              <a:t>Iranna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Bharati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Chittravanu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Muzumdar</a:t>
            </a:r>
            <a:r>
              <a:rPr lang="en-US" dirty="0" smtClean="0">
                <a:latin typeface="Times New Roman" pitchFamily="18" charset="0"/>
                <a:cs typeface="Times New Roman" pitchFamily="18" charset="0"/>
              </a:rPr>
              <a:t>, they often found radical new directions. </a:t>
            </a:r>
            <a:r>
              <a:rPr lang="en-US" dirty="0" err="1" smtClean="0">
                <a:latin typeface="Times New Roman" pitchFamily="18" charset="0"/>
                <a:cs typeface="Times New Roman" pitchFamily="18" charset="0"/>
              </a:rPr>
              <a:t>Bharti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Dayal</a:t>
            </a:r>
            <a:r>
              <a:rPr lang="en-US" dirty="0" smtClean="0">
                <a:latin typeface="Times New Roman" pitchFamily="18" charset="0"/>
                <a:cs typeface="Times New Roman" pitchFamily="18" charset="0"/>
              </a:rPr>
              <a:t> has chosen to handle the traditional </a:t>
            </a:r>
            <a:r>
              <a:rPr lang="en-US" dirty="0" err="1" smtClean="0">
                <a:latin typeface="Times New Roman" pitchFamily="18" charset="0"/>
                <a:cs typeface="Times New Roman" pitchFamily="18" charset="0"/>
              </a:rPr>
              <a:t>Mithila</a:t>
            </a:r>
            <a:r>
              <a:rPr lang="en-US" dirty="0" smtClean="0">
                <a:latin typeface="Times New Roman" pitchFamily="18" charset="0"/>
                <a:cs typeface="Times New Roman" pitchFamily="18" charset="0"/>
              </a:rPr>
              <a:t> painting in most contemporary way and created her own style through the exercises of her own imagination, they appear fresh and unusual.</a:t>
            </a:r>
          </a:p>
          <a:p>
            <a:pPr algn="just"/>
            <a:r>
              <a:rPr lang="en-US" dirty="0" smtClean="0">
                <a:latin typeface="Times New Roman" pitchFamily="18" charset="0"/>
                <a:cs typeface="Times New Roman" pitchFamily="18" charset="0"/>
              </a:rPr>
              <a:t>The increase in discourse about Indian art, in English as well as vernacular Indian languages, changed the way art was perceived in the art schools. Critical approach became rigorous; critics like </a:t>
            </a:r>
            <a:r>
              <a:rPr lang="en-US" dirty="0" err="1" smtClean="0">
                <a:latin typeface="Times New Roman" pitchFamily="18" charset="0"/>
                <a:cs typeface="Times New Roman" pitchFamily="18" charset="0"/>
              </a:rPr>
              <a:t>Geeta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Kapur</a:t>
            </a:r>
            <a:r>
              <a:rPr lang="en-US" dirty="0" smtClean="0">
                <a:latin typeface="Times New Roman" pitchFamily="18" charset="0"/>
                <a:cs typeface="Times New Roman" pitchFamily="18" charset="0"/>
              </a:rPr>
              <a:t>, R. Siva Kumar, </a:t>
            </a:r>
            <a:r>
              <a:rPr lang="en-US" dirty="0" err="1" smtClean="0">
                <a:latin typeface="Times New Roman" pitchFamily="18" charset="0"/>
                <a:cs typeface="Times New Roman" pitchFamily="18" charset="0"/>
              </a:rPr>
              <a:t>Shivaji</a:t>
            </a:r>
            <a:r>
              <a:rPr lang="en-US" dirty="0" smtClean="0">
                <a:latin typeface="Times New Roman" pitchFamily="18" charset="0"/>
                <a:cs typeface="Times New Roman" pitchFamily="18" charset="0"/>
              </a:rPr>
              <a:t> K. </a:t>
            </a:r>
            <a:r>
              <a:rPr lang="en-US" dirty="0" err="1" smtClean="0">
                <a:latin typeface="Times New Roman" pitchFamily="18" charset="0"/>
                <a:cs typeface="Times New Roman" pitchFamily="18" charset="0"/>
              </a:rPr>
              <a:t>Panikkar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Ranjit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Hoskote</a:t>
            </a:r>
            <a:r>
              <a:rPr lang="en-US" dirty="0" smtClean="0">
                <a:latin typeface="Times New Roman" pitchFamily="18" charset="0"/>
                <a:cs typeface="Times New Roman" pitchFamily="18" charset="0"/>
              </a:rPr>
              <a:t>, amongst others, contributed to re-thinking contemporary art practice in India.</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latin typeface="Times New Roman" pitchFamily="18" charset="0"/>
                <a:cs typeface="Times New Roman" pitchFamily="18" charset="0"/>
              </a:rPr>
              <a:t>SCULPTURE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4648200" cy="5562600"/>
          </a:xfrm>
        </p:spPr>
        <p:txBody>
          <a:bodyPr>
            <a:normAutofit/>
          </a:bodyPr>
          <a:lstStyle/>
          <a:p>
            <a:pPr algn="just"/>
            <a:r>
              <a:rPr lang="en-US" sz="1800" dirty="0" smtClean="0">
                <a:latin typeface="Times New Roman" pitchFamily="18" charset="0"/>
                <a:cs typeface="Times New Roman" pitchFamily="18" charset="0"/>
              </a:rPr>
              <a:t>During the 2nd to 1st century BCE in far northern India, in the Greco-Buddhist art of </a:t>
            </a:r>
            <a:r>
              <a:rPr lang="en-US" sz="1800" dirty="0" err="1" smtClean="0">
                <a:latin typeface="Times New Roman" pitchFamily="18" charset="0"/>
                <a:cs typeface="Times New Roman" pitchFamily="18" charset="0"/>
              </a:rPr>
              <a:t>Gandhara</a:t>
            </a:r>
            <a:r>
              <a:rPr lang="en-US" sz="1800" dirty="0" smtClean="0">
                <a:latin typeface="Times New Roman" pitchFamily="18" charset="0"/>
                <a:cs typeface="Times New Roman" pitchFamily="18" charset="0"/>
              </a:rPr>
              <a:t> from what is now southern Afghanistan and northern Pakistan, sculptures became more explicit, representing episodes of the Buddha's life and teachings. Although India had a long sculptural tradition and a mastery of rich iconography, the Buddha was never represented in human form before this time, but only through some of his symbols. This may be because </a:t>
            </a:r>
            <a:r>
              <a:rPr lang="en-US" sz="1800" dirty="0" err="1" smtClean="0">
                <a:latin typeface="Times New Roman" pitchFamily="18" charset="0"/>
                <a:cs typeface="Times New Roman" pitchFamily="18" charset="0"/>
              </a:rPr>
              <a:t>Gandharan</a:t>
            </a:r>
            <a:r>
              <a:rPr lang="en-US" sz="1800" dirty="0" smtClean="0">
                <a:latin typeface="Times New Roman" pitchFamily="18" charset="0"/>
                <a:cs typeface="Times New Roman" pitchFamily="18" charset="0"/>
              </a:rPr>
              <a:t> Buddhist sculpture in modern Afghanistan displays Greek and Persian artistic influence. Artistically, the </a:t>
            </a:r>
            <a:r>
              <a:rPr lang="en-US" sz="1800" dirty="0" err="1" smtClean="0">
                <a:latin typeface="Times New Roman" pitchFamily="18" charset="0"/>
                <a:cs typeface="Times New Roman" pitchFamily="18" charset="0"/>
              </a:rPr>
              <a:t>Gandharan</a:t>
            </a:r>
            <a:r>
              <a:rPr lang="en-US" sz="1800" dirty="0" smtClean="0">
                <a:latin typeface="Times New Roman" pitchFamily="18" charset="0"/>
                <a:cs typeface="Times New Roman" pitchFamily="18" charset="0"/>
              </a:rPr>
              <a:t> school of sculpture is said to have contributed wavy hair, drapery covering both shoulders, shoes and sandals, acanthus leaf decorations, etc.</a:t>
            </a:r>
          </a:p>
          <a:p>
            <a:endParaRPr lang="en-US" sz="1800" dirty="0"/>
          </a:p>
        </p:txBody>
      </p:sp>
      <p:pic>
        <p:nvPicPr>
          <p:cNvPr id="52226" name="Picture 2" descr="C:\Users\MY SELF\Desktop\BIPIN SIR\By materials and art forms Sculpture.jpg"/>
          <p:cNvPicPr>
            <a:picLocks noChangeAspect="1" noChangeArrowheads="1"/>
          </p:cNvPicPr>
          <p:nvPr/>
        </p:nvPicPr>
        <p:blipFill>
          <a:blip r:embed="rId2"/>
          <a:srcRect/>
          <a:stretch>
            <a:fillRect/>
          </a:stretch>
        </p:blipFill>
        <p:spPr bwMode="auto">
          <a:xfrm>
            <a:off x="5441950" y="1066800"/>
            <a:ext cx="3321050" cy="4343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latin typeface="Times New Roman" pitchFamily="18" charset="0"/>
                <a:cs typeface="Times New Roman" pitchFamily="18" charset="0"/>
              </a:rPr>
              <a:t>WALL PAINTING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5257800" cy="5638800"/>
          </a:xfrm>
        </p:spPr>
        <p:txBody>
          <a:bodyPr>
            <a:noAutofit/>
          </a:bodyPr>
          <a:lstStyle/>
          <a:p>
            <a:pPr>
              <a:buNone/>
            </a:pPr>
            <a:r>
              <a:rPr lang="en-US" sz="2000" b="1" i="1" dirty="0" smtClean="0">
                <a:latin typeface="Times New Roman" pitchFamily="18" charset="0"/>
                <a:cs typeface="Times New Roman" pitchFamily="18" charset="0"/>
              </a:rPr>
              <a:t>Cave paintings in India</a:t>
            </a:r>
          </a:p>
          <a:p>
            <a:pPr algn="just"/>
            <a:r>
              <a:rPr lang="en-US" sz="2000" dirty="0" smtClean="0">
                <a:latin typeface="Times New Roman" pitchFamily="18" charset="0"/>
                <a:cs typeface="Times New Roman" pitchFamily="18" charset="0"/>
              </a:rPr>
              <a:t>Fresco from the Ajanta Caves, c. 450-500The tradition and methods of Indian cliff painting gradually evolved throughout many thousands of years – there are multiple locations found with prehistoric art. The early caves included overhanging rock decorated with rock-cut art and the use of natural caves during the Mesolithic period (6000 BCE). Their use has continued in some areas into historic times. The Rock Shelters of </a:t>
            </a:r>
            <a:r>
              <a:rPr lang="en-US" sz="2000" dirty="0" err="1" smtClean="0">
                <a:latin typeface="Times New Roman" pitchFamily="18" charset="0"/>
                <a:cs typeface="Times New Roman" pitchFamily="18" charset="0"/>
              </a:rPr>
              <a:t>Bhimbetka</a:t>
            </a:r>
            <a:r>
              <a:rPr lang="en-US" sz="2000" dirty="0" smtClean="0">
                <a:latin typeface="Times New Roman" pitchFamily="18" charset="0"/>
                <a:cs typeface="Times New Roman" pitchFamily="18" charset="0"/>
              </a:rPr>
              <a:t> are on the edge of the Deccan Plateau where deep erosion has left huge sandstone outcrops. The many caves and grottos found there contain primitive tools and decorative rock paintings that reflect the ancient tradition of human interaction with their landscape, an interaction that continues to this day.</a:t>
            </a:r>
          </a:p>
          <a:p>
            <a:pPr algn="just"/>
            <a:endParaRPr lang="en-US" sz="2000" dirty="0">
              <a:latin typeface="Times New Roman" pitchFamily="18" charset="0"/>
              <a:cs typeface="Times New Roman" pitchFamily="18" charset="0"/>
            </a:endParaRPr>
          </a:p>
        </p:txBody>
      </p:sp>
      <p:pic>
        <p:nvPicPr>
          <p:cNvPr id="53250" name="Picture 2" descr="C:\Users\MY SELF\Desktop\BIPIN SIR\WALL PAINTING.jpg"/>
          <p:cNvPicPr>
            <a:picLocks noChangeAspect="1" noChangeArrowheads="1"/>
          </p:cNvPicPr>
          <p:nvPr/>
        </p:nvPicPr>
        <p:blipFill>
          <a:blip r:embed="rId2"/>
          <a:srcRect/>
          <a:stretch>
            <a:fillRect/>
          </a:stretch>
        </p:blipFill>
        <p:spPr bwMode="auto">
          <a:xfrm>
            <a:off x="5943599" y="990600"/>
            <a:ext cx="2895601" cy="5638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5334000" cy="5821363"/>
          </a:xfrm>
        </p:spPr>
        <p:txBody>
          <a:bodyPr>
            <a:noAutofit/>
          </a:bodyPr>
          <a:lstStyle/>
          <a:p>
            <a:pPr algn="just"/>
            <a:r>
              <a:rPr lang="en-US" sz="1800" dirty="0" smtClean="0">
                <a:latin typeface="Times New Roman" pitchFamily="18" charset="0"/>
                <a:cs typeface="Times New Roman" pitchFamily="18" charset="0"/>
              </a:rPr>
              <a:t>The </a:t>
            </a:r>
            <a:r>
              <a:rPr lang="en-US" sz="1800" dirty="0" err="1" smtClean="0">
                <a:latin typeface="Times New Roman" pitchFamily="18" charset="0"/>
                <a:cs typeface="Times New Roman" pitchFamily="18" charset="0"/>
              </a:rPr>
              <a:t>Chola</a:t>
            </a:r>
            <a:r>
              <a:rPr lang="en-US" sz="1800" dirty="0" smtClean="0">
                <a:latin typeface="Times New Roman" pitchFamily="18" charset="0"/>
                <a:cs typeface="Times New Roman" pitchFamily="18" charset="0"/>
              </a:rPr>
              <a:t> fresco paintings were discovered in 1931 within the circumambulatory passage of the </a:t>
            </a:r>
            <a:r>
              <a:rPr lang="en-US" sz="1800" dirty="0" err="1" smtClean="0">
                <a:latin typeface="Times New Roman" pitchFamily="18" charset="0"/>
                <a:cs typeface="Times New Roman" pitchFamily="18" charset="0"/>
              </a:rPr>
              <a:t>Brihadisvara</a:t>
            </a:r>
            <a:r>
              <a:rPr lang="en-US" sz="1800" dirty="0" smtClean="0">
                <a:latin typeface="Times New Roman" pitchFamily="18" charset="0"/>
                <a:cs typeface="Times New Roman" pitchFamily="18" charset="0"/>
              </a:rPr>
              <a:t> Temple at </a:t>
            </a:r>
            <a:r>
              <a:rPr lang="en-US" sz="1800" dirty="0" err="1" smtClean="0">
                <a:latin typeface="Times New Roman" pitchFamily="18" charset="0"/>
                <a:cs typeface="Times New Roman" pitchFamily="18" charset="0"/>
              </a:rPr>
              <a:t>Thanjavur</a:t>
            </a:r>
            <a:r>
              <a:rPr lang="en-US" sz="1800" dirty="0" smtClean="0">
                <a:latin typeface="Times New Roman" pitchFamily="18" charset="0"/>
                <a:cs typeface="Times New Roman" pitchFamily="18" charset="0"/>
              </a:rPr>
              <a:t>, Tamil Nadu, and are the first </a:t>
            </a:r>
            <a:r>
              <a:rPr lang="en-US" sz="1800" dirty="0" err="1" smtClean="0">
                <a:latin typeface="Times New Roman" pitchFamily="18" charset="0"/>
                <a:cs typeface="Times New Roman" pitchFamily="18" charset="0"/>
              </a:rPr>
              <a:t>Chola</a:t>
            </a:r>
            <a:r>
              <a:rPr lang="en-US" sz="1800" dirty="0" smtClean="0">
                <a:latin typeface="Times New Roman" pitchFamily="18" charset="0"/>
                <a:cs typeface="Times New Roman" pitchFamily="18" charset="0"/>
              </a:rPr>
              <a:t> specimens discovered. Researchers have discovered the technique used in these frescoes. A smooth batter of limestone mixture is applied over the stones, which took two to three days to set. Within that short span, such large paintings were painted with natural organic pigments. During the </a:t>
            </a:r>
            <a:r>
              <a:rPr lang="en-US" sz="1800" dirty="0" err="1" smtClean="0">
                <a:latin typeface="Times New Roman" pitchFamily="18" charset="0"/>
                <a:cs typeface="Times New Roman" pitchFamily="18" charset="0"/>
              </a:rPr>
              <a:t>Nayak</a:t>
            </a:r>
            <a:r>
              <a:rPr lang="en-US" sz="1800" dirty="0" smtClean="0">
                <a:latin typeface="Times New Roman" pitchFamily="18" charset="0"/>
                <a:cs typeface="Times New Roman" pitchFamily="18" charset="0"/>
              </a:rPr>
              <a:t> period the </a:t>
            </a:r>
            <a:r>
              <a:rPr lang="en-US" sz="1800" dirty="0" err="1" smtClean="0">
                <a:latin typeface="Times New Roman" pitchFamily="18" charset="0"/>
                <a:cs typeface="Times New Roman" pitchFamily="18" charset="0"/>
              </a:rPr>
              <a:t>Chola</a:t>
            </a:r>
            <a:r>
              <a:rPr lang="en-US" sz="1800" dirty="0" smtClean="0">
                <a:latin typeface="Times New Roman" pitchFamily="18" charset="0"/>
                <a:cs typeface="Times New Roman" pitchFamily="18" charset="0"/>
              </a:rPr>
              <a:t> paintings were painted over. The </a:t>
            </a:r>
            <a:r>
              <a:rPr lang="en-US" sz="1800" dirty="0" err="1" smtClean="0">
                <a:latin typeface="Times New Roman" pitchFamily="18" charset="0"/>
                <a:cs typeface="Times New Roman" pitchFamily="18" charset="0"/>
              </a:rPr>
              <a:t>Chola</a:t>
            </a:r>
            <a:r>
              <a:rPr lang="en-US" sz="1800" dirty="0" smtClean="0">
                <a:latin typeface="Times New Roman" pitchFamily="18" charset="0"/>
                <a:cs typeface="Times New Roman" pitchFamily="18" charset="0"/>
              </a:rPr>
              <a:t> frescoes lying underneath have an ardent spirit of </a:t>
            </a:r>
            <a:r>
              <a:rPr lang="en-US" sz="1800" dirty="0" err="1" smtClean="0">
                <a:latin typeface="Times New Roman" pitchFamily="18" charset="0"/>
                <a:cs typeface="Times New Roman" pitchFamily="18" charset="0"/>
              </a:rPr>
              <a:t>saivism</a:t>
            </a:r>
            <a:r>
              <a:rPr lang="en-US" sz="1800" dirty="0" smtClean="0">
                <a:latin typeface="Times New Roman" pitchFamily="18" charset="0"/>
                <a:cs typeface="Times New Roman" pitchFamily="18" charset="0"/>
              </a:rPr>
              <a:t> is expressed in them. They probably </a:t>
            </a:r>
            <a:r>
              <a:rPr lang="en-US" sz="1800" dirty="0" err="1" smtClean="0">
                <a:latin typeface="Times New Roman" pitchFamily="18" charset="0"/>
                <a:cs typeface="Times New Roman" pitchFamily="18" charset="0"/>
              </a:rPr>
              <a:t>synchronised</a:t>
            </a:r>
            <a:r>
              <a:rPr lang="en-US" sz="1800" dirty="0" smtClean="0">
                <a:latin typeface="Times New Roman" pitchFamily="18" charset="0"/>
                <a:cs typeface="Times New Roman" pitchFamily="18" charset="0"/>
              </a:rPr>
              <a:t> with the completion of the temple by </a:t>
            </a:r>
            <a:r>
              <a:rPr lang="en-US" sz="1800" dirty="0" err="1" smtClean="0">
                <a:latin typeface="Times New Roman" pitchFamily="18" charset="0"/>
                <a:cs typeface="Times New Roman" pitchFamily="18" charset="0"/>
              </a:rPr>
              <a:t>Rajaraja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Cholan</a:t>
            </a:r>
            <a:r>
              <a:rPr lang="en-US" sz="1800" dirty="0" smtClean="0">
                <a:latin typeface="Times New Roman" pitchFamily="18" charset="0"/>
                <a:cs typeface="Times New Roman" pitchFamily="18" charset="0"/>
              </a:rPr>
              <a:t> the Great.</a:t>
            </a:r>
          </a:p>
          <a:p>
            <a:pPr algn="just"/>
            <a:r>
              <a:rPr lang="en-US" sz="1800" dirty="0" smtClean="0">
                <a:latin typeface="Times New Roman" pitchFamily="18" charset="0"/>
                <a:cs typeface="Times New Roman" pitchFamily="18" charset="0"/>
              </a:rPr>
              <a:t>Kerala mural painting has well-preserved fresco or mural or wall painting in temple walls in </a:t>
            </a:r>
            <a:r>
              <a:rPr lang="en-US" sz="1800" dirty="0" err="1" smtClean="0">
                <a:latin typeface="Times New Roman" pitchFamily="18" charset="0"/>
                <a:cs typeface="Times New Roman" pitchFamily="18" charset="0"/>
              </a:rPr>
              <a:t>Pundarikapuram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Ettumanoor</a:t>
            </a:r>
            <a:r>
              <a:rPr lang="en-US" sz="1800" dirty="0" smtClean="0">
                <a:latin typeface="Times New Roman" pitchFamily="18" charset="0"/>
                <a:cs typeface="Times New Roman" pitchFamily="18" charset="0"/>
              </a:rPr>
              <a:t> and </a:t>
            </a:r>
            <a:r>
              <a:rPr lang="en-US" sz="1800" dirty="0" err="1" smtClean="0">
                <a:latin typeface="Times New Roman" pitchFamily="18" charset="0"/>
                <a:cs typeface="Times New Roman" pitchFamily="18" charset="0"/>
              </a:rPr>
              <a:t>Aymanam</a:t>
            </a:r>
            <a:r>
              <a:rPr lang="en-US" sz="1800" dirty="0" smtClean="0">
                <a:latin typeface="Times New Roman" pitchFamily="18" charset="0"/>
                <a:cs typeface="Times New Roman" pitchFamily="18" charset="0"/>
              </a:rPr>
              <a:t> and elsewhere.</a:t>
            </a:r>
            <a:endParaRPr lang="en-GB" sz="1800" dirty="0">
              <a:latin typeface="Times New Roman" pitchFamily="18" charset="0"/>
              <a:cs typeface="Times New Roman" pitchFamily="18" charset="0"/>
            </a:endParaRPr>
          </a:p>
        </p:txBody>
      </p:sp>
      <p:pic>
        <p:nvPicPr>
          <p:cNvPr id="36866" name="Picture 2" descr="C:\Users\MY SELF\Desktop\BIPIN SIR\Wall painting.jpg"/>
          <p:cNvPicPr>
            <a:picLocks noChangeAspect="1" noChangeArrowheads="1"/>
          </p:cNvPicPr>
          <p:nvPr/>
        </p:nvPicPr>
        <p:blipFill>
          <a:blip r:embed="rId2"/>
          <a:srcRect/>
          <a:stretch>
            <a:fillRect/>
          </a:stretch>
        </p:blipFill>
        <p:spPr bwMode="auto">
          <a:xfrm>
            <a:off x="5867400" y="457200"/>
            <a:ext cx="3048000" cy="5029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MINIATURE PAINTING </a:t>
            </a:r>
            <a:endParaRPr lang="en-US" dirty="0"/>
          </a:p>
        </p:txBody>
      </p:sp>
      <p:sp>
        <p:nvSpPr>
          <p:cNvPr id="3" name="Content Placeholder 2"/>
          <p:cNvSpPr>
            <a:spLocks noGrp="1"/>
          </p:cNvSpPr>
          <p:nvPr>
            <p:ph idx="1"/>
          </p:nvPr>
        </p:nvSpPr>
        <p:spPr>
          <a:xfrm>
            <a:off x="457200" y="1219200"/>
            <a:ext cx="4876800" cy="5257800"/>
          </a:xfrm>
        </p:spPr>
        <p:txBody>
          <a:bodyPr>
            <a:noAutofit/>
          </a:bodyPr>
          <a:lstStyle/>
          <a:p>
            <a:pPr algn="just"/>
            <a:r>
              <a:rPr lang="en-US" sz="2200" b="1" dirty="0" smtClean="0">
                <a:latin typeface="Times New Roman" pitchFamily="18" charset="0"/>
                <a:cs typeface="Times New Roman" pitchFamily="18" charset="0"/>
              </a:rPr>
              <a:t>Miniature painting  </a:t>
            </a:r>
            <a:r>
              <a:rPr lang="en-US" sz="2200" dirty="0" err="1" smtClean="0">
                <a:latin typeface="Times New Roman" pitchFamily="18" charset="0"/>
                <a:cs typeface="Times New Roman" pitchFamily="18" charset="0"/>
              </a:rPr>
              <a:t>Akbarriding</a:t>
            </a:r>
            <a:r>
              <a:rPr lang="en-US" sz="2200" dirty="0" smtClean="0">
                <a:latin typeface="Times New Roman" pitchFamily="18" charset="0"/>
                <a:cs typeface="Times New Roman" pitchFamily="18" charset="0"/>
              </a:rPr>
              <a:t> the elephant </a:t>
            </a:r>
            <a:r>
              <a:rPr lang="en-US" sz="2200" dirty="0" err="1" smtClean="0">
                <a:latin typeface="Times New Roman" pitchFamily="18" charset="0"/>
                <a:cs typeface="Times New Roman" pitchFamily="18" charset="0"/>
              </a:rPr>
              <a:t>Hawa'I</a:t>
            </a:r>
            <a:r>
              <a:rPr lang="en-US" sz="2200" dirty="0" smtClean="0">
                <a:latin typeface="Times New Roman" pitchFamily="18" charset="0"/>
                <a:cs typeface="Times New Roman" pitchFamily="18" charset="0"/>
              </a:rPr>
              <a:t> pursuing another </a:t>
            </a:r>
            <a:r>
              <a:rPr lang="en-US" sz="2200" dirty="0" err="1" smtClean="0">
                <a:latin typeface="Times New Roman" pitchFamily="18" charset="0"/>
                <a:cs typeface="Times New Roman" pitchFamily="18" charset="0"/>
              </a:rPr>
              <a:t>elephantAlthough</a:t>
            </a:r>
            <a:r>
              <a:rPr lang="en-US" sz="2200" dirty="0" smtClean="0">
                <a:latin typeface="Times New Roman" pitchFamily="18" charset="0"/>
                <a:cs typeface="Times New Roman" pitchFamily="18" charset="0"/>
              </a:rPr>
              <a:t> few Indian miniatures survive from before about 1000 CE, and some from the next few centuries, there was probably a considerable tradition. Those that survive are initially illustrations for Buddhist texts, later followed by Jain and Hindu equivalents, and the decline of Buddhist as well as the vulnerable support material of the palm-leaf manuscript probably explain the rarity of early examples.</a:t>
            </a:r>
          </a:p>
          <a:p>
            <a:pPr algn="just"/>
            <a:endParaRPr lang="en-US" sz="1600" dirty="0">
              <a:latin typeface="Times New Roman" pitchFamily="18" charset="0"/>
              <a:cs typeface="Times New Roman" pitchFamily="18" charset="0"/>
            </a:endParaRPr>
          </a:p>
        </p:txBody>
      </p:sp>
      <p:pic>
        <p:nvPicPr>
          <p:cNvPr id="35842" name="Picture 2" descr="C:\Users\MY SELF\Desktop\BIPIN SIR\MINIATURE PAINTING.jpg"/>
          <p:cNvPicPr>
            <a:picLocks noChangeAspect="1" noChangeArrowheads="1"/>
          </p:cNvPicPr>
          <p:nvPr/>
        </p:nvPicPr>
        <p:blipFill>
          <a:blip r:embed="rId2"/>
          <a:srcRect/>
          <a:stretch>
            <a:fillRect/>
          </a:stretch>
        </p:blipFill>
        <p:spPr bwMode="auto">
          <a:xfrm>
            <a:off x="5486400" y="1447800"/>
            <a:ext cx="3352800" cy="4648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latin typeface="Times New Roman" pitchFamily="18" charset="0"/>
                <a:cs typeface="Times New Roman" pitchFamily="18" charset="0"/>
              </a:rPr>
              <a:t>JWELLERY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4572000" cy="5410200"/>
          </a:xfrm>
        </p:spPr>
        <p:txBody>
          <a:bodyPr>
            <a:normAutofit fontScale="55000" lnSpcReduction="20000"/>
          </a:bodyPr>
          <a:lstStyle/>
          <a:p>
            <a:pPr algn="just"/>
            <a:r>
              <a:rPr lang="en-US" sz="3800" dirty="0" smtClean="0">
                <a:latin typeface="Times New Roman" pitchFamily="18" charset="0"/>
                <a:cs typeface="Times New Roman" pitchFamily="18" charset="0"/>
              </a:rPr>
              <a:t>Pair of gold earrings, 1st century BCE, Andhra </a:t>
            </a:r>
            <a:r>
              <a:rPr lang="en-US" sz="3800" dirty="0" err="1" smtClean="0">
                <a:latin typeface="Times New Roman" pitchFamily="18" charset="0"/>
                <a:cs typeface="Times New Roman" pitchFamily="18" charset="0"/>
              </a:rPr>
              <a:t>Pradesh.The</a:t>
            </a:r>
            <a:r>
              <a:rPr lang="en-US" sz="3800" dirty="0" smtClean="0">
                <a:latin typeface="Times New Roman" pitchFamily="18" charset="0"/>
                <a:cs typeface="Times New Roman" pitchFamily="18" charset="0"/>
              </a:rPr>
              <a:t> Indian subcontinent has the longest continuous legacy of </a:t>
            </a:r>
            <a:r>
              <a:rPr lang="en-US" sz="3800" dirty="0" err="1" smtClean="0">
                <a:latin typeface="Times New Roman" pitchFamily="18" charset="0"/>
                <a:cs typeface="Times New Roman" pitchFamily="18" charset="0"/>
              </a:rPr>
              <a:t>jewellery</a:t>
            </a:r>
            <a:r>
              <a:rPr lang="en-US" sz="3800" dirty="0" smtClean="0">
                <a:latin typeface="Times New Roman" pitchFamily="18" charset="0"/>
                <a:cs typeface="Times New Roman" pitchFamily="18" charset="0"/>
              </a:rPr>
              <a:t>-making, with a history of over 5,000 years. Using </a:t>
            </a:r>
            <a:r>
              <a:rPr lang="en-US" sz="3800" dirty="0" err="1" smtClean="0">
                <a:latin typeface="Times New Roman" pitchFamily="18" charset="0"/>
                <a:cs typeface="Times New Roman" pitchFamily="18" charset="0"/>
              </a:rPr>
              <a:t>jewellery</a:t>
            </a:r>
            <a:r>
              <a:rPr lang="en-US" sz="3800" dirty="0" smtClean="0">
                <a:latin typeface="Times New Roman" pitchFamily="18" charset="0"/>
                <a:cs typeface="Times New Roman" pitchFamily="18" charset="0"/>
              </a:rPr>
              <a:t> as a store of capital remains more common in India than in most modern societies, and gold appears always to have been strongly preferred for the metal. India and the surrounding areas were important sources of high-quality gemstones, and the </a:t>
            </a:r>
            <a:r>
              <a:rPr lang="en-US" sz="3800" dirty="0" err="1" smtClean="0">
                <a:latin typeface="Times New Roman" pitchFamily="18" charset="0"/>
                <a:cs typeface="Times New Roman" pitchFamily="18" charset="0"/>
              </a:rPr>
              <a:t>jewellery</a:t>
            </a:r>
            <a:r>
              <a:rPr lang="en-US" sz="3800" dirty="0" smtClean="0">
                <a:latin typeface="Times New Roman" pitchFamily="18" charset="0"/>
                <a:cs typeface="Times New Roman" pitchFamily="18" charset="0"/>
              </a:rPr>
              <a:t> of the ruling class is typified by using them lavishly. One of the first to start </a:t>
            </a:r>
            <a:r>
              <a:rPr lang="en-US" sz="3800" dirty="0" err="1" smtClean="0">
                <a:latin typeface="Times New Roman" pitchFamily="18" charset="0"/>
                <a:cs typeface="Times New Roman" pitchFamily="18" charset="0"/>
              </a:rPr>
              <a:t>jewellery</a:t>
            </a:r>
            <a:r>
              <a:rPr lang="en-US" sz="3800" dirty="0" smtClean="0">
                <a:latin typeface="Times New Roman" pitchFamily="18" charset="0"/>
                <a:cs typeface="Times New Roman" pitchFamily="18" charset="0"/>
              </a:rPr>
              <a:t>-making were the people of the Indus Valley civilization. Early remains are few, as they were not buried with their owners.</a:t>
            </a:r>
          </a:p>
          <a:p>
            <a:endParaRPr lang="en-US" dirty="0"/>
          </a:p>
        </p:txBody>
      </p:sp>
      <p:pic>
        <p:nvPicPr>
          <p:cNvPr id="54274" name="Picture 2" descr="C:\Users\MY SELF\Desktop\BIPIN SIR\JWELLERY.jpg"/>
          <p:cNvPicPr>
            <a:picLocks noChangeAspect="1" noChangeArrowheads="1"/>
          </p:cNvPicPr>
          <p:nvPr/>
        </p:nvPicPr>
        <p:blipFill>
          <a:blip r:embed="rId2"/>
          <a:srcRect/>
          <a:stretch>
            <a:fillRect/>
          </a:stretch>
        </p:blipFill>
        <p:spPr bwMode="auto">
          <a:xfrm>
            <a:off x="5281612" y="1219200"/>
            <a:ext cx="3709987" cy="48005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atin typeface="Times New Roman" pitchFamily="18" charset="0"/>
                <a:cs typeface="Times New Roman" pitchFamily="18" charset="0"/>
              </a:rPr>
              <a:t>WOOD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4191000" cy="5029200"/>
          </a:xfrm>
        </p:spPr>
        <p:txBody>
          <a:bodyPr>
            <a:noAutofit/>
          </a:bodyPr>
          <a:lstStyle/>
          <a:p>
            <a:pPr algn="just"/>
            <a:r>
              <a:rPr lang="en-US" sz="2200" dirty="0" smtClean="0">
                <a:latin typeface="Times New Roman" pitchFamily="18" charset="0"/>
                <a:cs typeface="Times New Roman" pitchFamily="18" charset="0"/>
              </a:rPr>
              <a:t>wood was undoubtedly extremely important, but rarely survives long in the Indian climate. Organic animal materials such as ivory or bone were discouraged by the </a:t>
            </a:r>
            <a:r>
              <a:rPr lang="en-US" sz="2200" dirty="0" err="1" smtClean="0">
                <a:latin typeface="Times New Roman" pitchFamily="18" charset="0"/>
                <a:cs typeface="Times New Roman" pitchFamily="18" charset="0"/>
              </a:rPr>
              <a:t>Dharmic</a:t>
            </a:r>
            <a:r>
              <a:rPr lang="en-US" sz="2200" dirty="0" smtClean="0">
                <a:latin typeface="Times New Roman" pitchFamily="18" charset="0"/>
                <a:cs typeface="Times New Roman" pitchFamily="18" charset="0"/>
              </a:rPr>
              <a:t> religions, although Buddhist examples exist, such as the </a:t>
            </a:r>
            <a:r>
              <a:rPr lang="en-US" sz="2200" dirty="0" err="1" smtClean="0">
                <a:latin typeface="Times New Roman" pitchFamily="18" charset="0"/>
                <a:cs typeface="Times New Roman" pitchFamily="18" charset="0"/>
              </a:rPr>
              <a:t>Begram</a:t>
            </a:r>
            <a:r>
              <a:rPr lang="en-US" sz="2200" dirty="0" smtClean="0">
                <a:latin typeface="Times New Roman" pitchFamily="18" charset="0"/>
                <a:cs typeface="Times New Roman" pitchFamily="18" charset="0"/>
              </a:rPr>
              <a:t> ivories, many of Indian manufacture, but found in Afghanistan, and some relatively modern carved tusks. In Muslim settings they are more common.</a:t>
            </a:r>
          </a:p>
          <a:p>
            <a:pPr algn="just"/>
            <a:endParaRPr lang="en-US" sz="2200" dirty="0">
              <a:latin typeface="Times New Roman" pitchFamily="18" charset="0"/>
              <a:cs typeface="Times New Roman" pitchFamily="18" charset="0"/>
            </a:endParaRPr>
          </a:p>
        </p:txBody>
      </p:sp>
      <p:pic>
        <p:nvPicPr>
          <p:cNvPr id="34818" name="Picture 2" descr="C:\Users\MY SELF\Desktop\BIPIN SIR\WOOD.jpg"/>
          <p:cNvPicPr>
            <a:picLocks noChangeAspect="1" noChangeArrowheads="1"/>
          </p:cNvPicPr>
          <p:nvPr/>
        </p:nvPicPr>
        <p:blipFill>
          <a:blip r:embed="rId2"/>
          <a:srcRect/>
          <a:stretch>
            <a:fillRect/>
          </a:stretch>
        </p:blipFill>
        <p:spPr bwMode="auto">
          <a:xfrm rot="16200000">
            <a:off x="4379398" y="2209800"/>
            <a:ext cx="4953000" cy="3581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smtClean="0">
                <a:latin typeface="Times New Roman" pitchFamily="18" charset="0"/>
                <a:cs typeface="Times New Roman" pitchFamily="18" charset="0"/>
              </a:rPr>
              <a:t>TEMPLE ART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838200"/>
            <a:ext cx="4800600" cy="6019800"/>
          </a:xfrm>
        </p:spPr>
        <p:txBody>
          <a:bodyPr>
            <a:noAutofit/>
          </a:bodyPr>
          <a:lstStyle/>
          <a:p>
            <a:pPr algn="just"/>
            <a:r>
              <a:rPr lang="en-US" sz="1600" dirty="0" smtClean="0">
                <a:latin typeface="Times New Roman" pitchFamily="18" charset="0"/>
                <a:cs typeface="Times New Roman" pitchFamily="18" charset="0"/>
              </a:rPr>
              <a:t>Obscurity shrouds the period between the decline of the </a:t>
            </a:r>
            <a:r>
              <a:rPr lang="en-US" sz="1600" dirty="0" err="1" smtClean="0">
                <a:latin typeface="Times New Roman" pitchFamily="18" charset="0"/>
                <a:cs typeface="Times New Roman" pitchFamily="18" charset="0"/>
              </a:rPr>
              <a:t>Harappans</a:t>
            </a:r>
            <a:r>
              <a:rPr lang="en-US" sz="1600" dirty="0" smtClean="0">
                <a:latin typeface="Times New Roman" pitchFamily="18" charset="0"/>
                <a:cs typeface="Times New Roman" pitchFamily="18" charset="0"/>
              </a:rPr>
              <a:t> and the definite historic period starting with the </a:t>
            </a:r>
            <a:r>
              <a:rPr lang="en-US" sz="1600" dirty="0" err="1" smtClean="0">
                <a:latin typeface="Times New Roman" pitchFamily="18" charset="0"/>
                <a:cs typeface="Times New Roman" pitchFamily="18" charset="0"/>
              </a:rPr>
              <a:t>Mauryas</a:t>
            </a:r>
            <a:r>
              <a:rPr lang="en-US" sz="1600" dirty="0" smtClean="0">
                <a:latin typeface="Times New Roman" pitchFamily="18" charset="0"/>
                <a:cs typeface="Times New Roman" pitchFamily="18" charset="0"/>
              </a:rPr>
              <a:t>, and in the historical period, the earliest Indian religion to inspire major artistic monuments was Buddhism. Though there may have been earlier structures in wood that have been transformed into stone structures, there are no physical evidences for these except textual references. Soon after the Buddhists initiated rock-cut caves Hindus and </a:t>
            </a:r>
            <a:r>
              <a:rPr lang="en-US" sz="1600" dirty="0" err="1" smtClean="0">
                <a:latin typeface="Times New Roman" pitchFamily="18" charset="0"/>
                <a:cs typeface="Times New Roman" pitchFamily="18" charset="0"/>
              </a:rPr>
              <a:t>Jains</a:t>
            </a:r>
            <a:r>
              <a:rPr lang="en-US" sz="1600" dirty="0" smtClean="0">
                <a:latin typeface="Times New Roman" pitchFamily="18" charset="0"/>
                <a:cs typeface="Times New Roman" pitchFamily="18" charset="0"/>
              </a:rPr>
              <a:t> started to imitate them at </a:t>
            </a:r>
            <a:r>
              <a:rPr lang="en-US" sz="1600" dirty="0" err="1" smtClean="0">
                <a:latin typeface="Times New Roman" pitchFamily="18" charset="0"/>
                <a:cs typeface="Times New Roman" pitchFamily="18" charset="0"/>
              </a:rPr>
              <a:t>Badami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Aihole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Ellora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Salsette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Elephanta</a:t>
            </a:r>
            <a:r>
              <a:rPr lang="en-US" sz="1600" dirty="0" smtClean="0">
                <a:latin typeface="Times New Roman" pitchFamily="18" charset="0"/>
                <a:cs typeface="Times New Roman" pitchFamily="18" charset="0"/>
              </a:rPr>
              <a:t>, Aurangabad and </a:t>
            </a:r>
            <a:r>
              <a:rPr lang="en-US" sz="1600" dirty="0" err="1" smtClean="0">
                <a:latin typeface="Times New Roman" pitchFamily="18" charset="0"/>
                <a:cs typeface="Times New Roman" pitchFamily="18" charset="0"/>
              </a:rPr>
              <a:t>Mamallapuram</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Mughals</a:t>
            </a:r>
            <a:r>
              <a:rPr lang="en-US" sz="1600" dirty="0" smtClean="0">
                <a:latin typeface="Times New Roman" pitchFamily="18" charset="0"/>
                <a:cs typeface="Times New Roman" pitchFamily="18" charset="0"/>
              </a:rPr>
              <a:t>. It appears to be a constant in Indian art that the different religions shared a very similar artistic style at any particular period and place, though naturally adapting the iconography to match the religion commissioning </a:t>
            </a:r>
            <a:r>
              <a:rPr lang="en-US" sz="1600" dirty="0" err="1" smtClean="0">
                <a:latin typeface="Times New Roman" pitchFamily="18" charset="0"/>
                <a:cs typeface="Times New Roman" pitchFamily="18" charset="0"/>
              </a:rPr>
              <a:t>them.Probably</a:t>
            </a:r>
            <a:r>
              <a:rPr lang="en-US" sz="1600" dirty="0" smtClean="0">
                <a:latin typeface="Times New Roman" pitchFamily="18" charset="0"/>
                <a:cs typeface="Times New Roman" pitchFamily="18" charset="0"/>
              </a:rPr>
              <a:t> the same groups of artists worked for the different religions regardless of their own affiliations.</a:t>
            </a:r>
          </a:p>
          <a:p>
            <a:pPr algn="just"/>
            <a:endParaRPr lang="en-US" sz="1600" dirty="0" smtClean="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p:txBody>
      </p:sp>
      <p:pic>
        <p:nvPicPr>
          <p:cNvPr id="55298" name="Picture 2" descr="C:\Users\MY SELF\Desktop\BIPIN SIR\TEMPLE ART.jpg"/>
          <p:cNvPicPr>
            <a:picLocks noChangeAspect="1" noChangeArrowheads="1"/>
          </p:cNvPicPr>
          <p:nvPr/>
        </p:nvPicPr>
        <p:blipFill>
          <a:blip r:embed="rId2"/>
          <a:srcRect/>
          <a:stretch>
            <a:fillRect/>
          </a:stretch>
        </p:blipFill>
        <p:spPr bwMode="auto">
          <a:xfrm>
            <a:off x="5105400" y="990600"/>
            <a:ext cx="3657600" cy="48005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latin typeface="Times New Roman" pitchFamily="18" charset="0"/>
                <a:cs typeface="Times New Roman" pitchFamily="18" charset="0"/>
              </a:rPr>
              <a:t>FOLK AND TRIBAL ART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4800600" cy="5486400"/>
          </a:xfrm>
        </p:spPr>
        <p:txBody>
          <a:bodyPr>
            <a:normAutofit fontScale="70000" lnSpcReduction="20000"/>
          </a:bodyPr>
          <a:lstStyle/>
          <a:p>
            <a:pPr algn="just"/>
            <a:r>
              <a:rPr lang="en-US" dirty="0" err="1" smtClean="0">
                <a:latin typeface="Times New Roman" pitchFamily="18" charset="0"/>
                <a:cs typeface="Times New Roman" pitchFamily="18" charset="0"/>
              </a:rPr>
              <a:t>Warli</a:t>
            </a:r>
            <a:r>
              <a:rPr lang="en-US" dirty="0" smtClean="0">
                <a:latin typeface="Times New Roman" pitchFamily="18" charset="0"/>
                <a:cs typeface="Times New Roman" pitchFamily="18" charset="0"/>
              </a:rPr>
              <a:t> painting from </a:t>
            </a:r>
            <a:r>
              <a:rPr lang="en-US" dirty="0" err="1" smtClean="0">
                <a:latin typeface="Times New Roman" pitchFamily="18" charset="0"/>
                <a:cs typeface="Times New Roman" pitchFamily="18" charset="0"/>
              </a:rPr>
              <a:t>MaharastraFolk</a:t>
            </a:r>
            <a:r>
              <a:rPr lang="en-US" dirty="0" smtClean="0">
                <a:latin typeface="Times New Roman" pitchFamily="18" charset="0"/>
                <a:cs typeface="Times New Roman" pitchFamily="18" charset="0"/>
              </a:rPr>
              <a:t> and tribal art in India takes on different manifestations through varied media such as pottery, painting, </a:t>
            </a:r>
            <a:r>
              <a:rPr lang="en-US" dirty="0" err="1" smtClean="0">
                <a:latin typeface="Times New Roman" pitchFamily="18" charset="0"/>
                <a:cs typeface="Times New Roman" pitchFamily="18" charset="0"/>
              </a:rPr>
              <a:t>metalwork,paper</a:t>
            </a:r>
            <a:r>
              <a:rPr lang="en-US" dirty="0" smtClean="0">
                <a:latin typeface="Times New Roman" pitchFamily="18" charset="0"/>
                <a:cs typeface="Times New Roman" pitchFamily="18" charset="0"/>
              </a:rPr>
              <a:t>-art, weaving and designing of objects such as </a:t>
            </a:r>
            <a:r>
              <a:rPr lang="en-US" dirty="0" err="1" smtClean="0">
                <a:latin typeface="Times New Roman" pitchFamily="18" charset="0"/>
                <a:cs typeface="Times New Roman" pitchFamily="18" charset="0"/>
              </a:rPr>
              <a:t>jewellery</a:t>
            </a:r>
            <a:r>
              <a:rPr lang="en-US" dirty="0" smtClean="0">
                <a:latin typeface="Times New Roman" pitchFamily="18" charset="0"/>
                <a:cs typeface="Times New Roman" pitchFamily="18" charset="0"/>
              </a:rPr>
              <a:t> and toys. These are not just aesthetic objects but in fact have an important significance in people's lives and are tied to their beliefs and rituals. The objects can range from sculpture, masks (used in rituals and ceremonies), paintings, textiles, baskets, kitchen objects, arms and weapons, and the human body itself (tattoos and piercings). There is a deep symbolic meaning that is attached to not only the objects themselves but also the materials and techniques used to produce them.</a:t>
            </a:r>
          </a:p>
          <a:p>
            <a:endParaRPr lang="en-US" dirty="0"/>
          </a:p>
        </p:txBody>
      </p:sp>
      <p:pic>
        <p:nvPicPr>
          <p:cNvPr id="56322" name="Picture 2" descr="C:\Users\MY SELF\Desktop\BIPIN SIR\FOLK AND TRIBAL ART.jpg"/>
          <p:cNvPicPr>
            <a:picLocks noChangeAspect="1" noChangeArrowheads="1"/>
          </p:cNvPicPr>
          <p:nvPr/>
        </p:nvPicPr>
        <p:blipFill>
          <a:blip r:embed="rId2"/>
          <a:srcRect/>
          <a:stretch>
            <a:fillRect/>
          </a:stretch>
        </p:blipFill>
        <p:spPr bwMode="auto">
          <a:xfrm>
            <a:off x="5486400" y="1143000"/>
            <a:ext cx="3276600" cy="5181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Arts </a:t>
            </a:r>
            <a:endParaRPr lang="en-US" dirty="0"/>
          </a:p>
        </p:txBody>
      </p:sp>
      <p:sp>
        <p:nvSpPr>
          <p:cNvPr id="3" name="Content Placeholder 2"/>
          <p:cNvSpPr>
            <a:spLocks noGrp="1"/>
          </p:cNvSpPr>
          <p:nvPr>
            <p:ph idx="1"/>
          </p:nvPr>
        </p:nvSpPr>
        <p:spPr>
          <a:xfrm>
            <a:off x="457200" y="1600201"/>
            <a:ext cx="8229600" cy="2895599"/>
          </a:xfrm>
        </p:spPr>
        <p:txBody>
          <a:bodyPr>
            <a:normAutofit fontScale="85000" lnSpcReduction="20000"/>
          </a:bodyPr>
          <a:lstStyle/>
          <a:p>
            <a:pPr>
              <a:buNone/>
            </a:pPr>
            <a:r>
              <a:rPr lang="en-US" dirty="0" smtClean="0">
                <a:latin typeface="Times New Roman" pitchFamily="18" charset="0"/>
                <a:cs typeface="Times New Roman" pitchFamily="18" charset="0"/>
              </a:rPr>
              <a:t>There are many types of arts</a:t>
            </a:r>
          </a:p>
          <a:p>
            <a:r>
              <a:rPr lang="en-US" dirty="0" smtClean="0">
                <a:latin typeface="Times New Roman" pitchFamily="18" charset="0"/>
                <a:cs typeface="Times New Roman" pitchFamily="18" charset="0"/>
              </a:rPr>
              <a:t>Visual Arts </a:t>
            </a:r>
          </a:p>
          <a:p>
            <a:r>
              <a:rPr lang="en-US" dirty="0" smtClean="0">
                <a:latin typeface="Times New Roman" pitchFamily="18" charset="0"/>
                <a:cs typeface="Times New Roman" pitchFamily="18" charset="0"/>
              </a:rPr>
              <a:t>Performing Arts</a:t>
            </a:r>
          </a:p>
          <a:p>
            <a:r>
              <a:rPr lang="en-US" dirty="0" smtClean="0">
                <a:latin typeface="Times New Roman" pitchFamily="18" charset="0"/>
                <a:cs typeface="Times New Roman" pitchFamily="18" charset="0"/>
              </a:rPr>
              <a:t>Decorative Arts</a:t>
            </a:r>
          </a:p>
          <a:p>
            <a:r>
              <a:rPr lang="en-US" dirty="0" smtClean="0">
                <a:latin typeface="Times New Roman" pitchFamily="18" charset="0"/>
                <a:cs typeface="Times New Roman" pitchFamily="18" charset="0"/>
              </a:rPr>
              <a:t>Literary Arts</a:t>
            </a:r>
          </a:p>
          <a:p>
            <a:r>
              <a:rPr lang="en-US" dirty="0" smtClean="0">
                <a:latin typeface="Times New Roman" pitchFamily="18" charset="0"/>
                <a:cs typeface="Times New Roman" pitchFamily="18" charset="0"/>
              </a:rPr>
              <a:t>Applied Arts</a:t>
            </a:r>
          </a:p>
          <a:p>
            <a:r>
              <a:rPr lang="en-US" dirty="0" smtClean="0">
                <a:latin typeface="Times New Roman" pitchFamily="18" charset="0"/>
                <a:cs typeface="Times New Roman" pitchFamily="18" charset="0"/>
              </a:rPr>
              <a:t>Media Arts</a:t>
            </a:r>
          </a:p>
          <a:p>
            <a:pPr>
              <a:buNone/>
            </a:pPr>
            <a:endParaRPr lang="en-US" dirty="0" smtClean="0">
              <a:latin typeface="Times New Roman" pitchFamily="18" charset="0"/>
              <a:cs typeface="Times New Roman" pitchFamily="18" charset="0"/>
            </a:endParaRPr>
          </a:p>
        </p:txBody>
      </p:sp>
      <p:sp>
        <p:nvSpPr>
          <p:cNvPr id="4098" name="AutoShape 2" descr="https://cms.patrika.com/wp-content/uploads/2021/07/10/bhimbethika_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81000" y="4724400"/>
            <a:ext cx="8153400" cy="1828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t>Purpose of arts </a:t>
            </a:r>
          </a:p>
          <a:p>
            <a:pPr>
              <a:buFont typeface="Arial" pitchFamily="34" charset="0"/>
              <a:buChar char="•"/>
            </a:pPr>
            <a:r>
              <a:rPr lang="en-US" b="1" dirty="0" smtClean="0"/>
              <a:t>Information  </a:t>
            </a:r>
          </a:p>
          <a:p>
            <a:pPr>
              <a:buFont typeface="Arial" pitchFamily="34" charset="0"/>
              <a:buChar char="•"/>
            </a:pPr>
            <a:r>
              <a:rPr lang="en-US" b="1" dirty="0" smtClean="0"/>
              <a:t>Education</a:t>
            </a:r>
          </a:p>
          <a:p>
            <a:pPr>
              <a:buFont typeface="Arial" pitchFamily="34" charset="0"/>
              <a:buChar char="•"/>
            </a:pPr>
            <a:r>
              <a:rPr lang="en-US" b="1" dirty="0" smtClean="0"/>
              <a:t>Entertainment </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THREE MAJOR PERIODS IN THE HISTORY OF INDIAN MUSIC</a:t>
            </a:r>
            <a:endParaRPr lang="en-US" b="1"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The history of Indian music can be studied under three major periods like Ancient, Medieval and Modern. The era of Ancient music extends from the Vedic Age after which the medieval system of music evolved. Around 14th century it culminated in the bifurcation of the Indian music into two branches- Hindustani and </a:t>
            </a:r>
            <a:r>
              <a:rPr lang="en-US" dirty="0" err="1" smtClean="0"/>
              <a:t>Carnatic</a:t>
            </a:r>
            <a:r>
              <a:rPr lang="en-US" dirty="0" smtClean="0"/>
              <a:t> systems. Both these branches evolved and established themselves firmly. During this period, innumerable musicologists and composers appeared on the scene and enriched the concepts of Raga, </a:t>
            </a:r>
            <a:r>
              <a:rPr lang="en-US" dirty="0" err="1" smtClean="0"/>
              <a:t>Tala</a:t>
            </a:r>
            <a:r>
              <a:rPr lang="en-US" dirty="0" smtClean="0"/>
              <a:t> and musical forms.</a:t>
            </a:r>
          </a:p>
          <a:p>
            <a:pPr>
              <a:buNone/>
            </a:pPr>
            <a:endParaRPr lang="en-US" dirty="0" smtClean="0"/>
          </a:p>
          <a:p>
            <a:pPr>
              <a:buNone/>
            </a:pPr>
            <a:r>
              <a:rPr lang="en-US" dirty="0" smtClean="0"/>
              <a:t>There are two type of music in India</a:t>
            </a:r>
          </a:p>
          <a:p>
            <a:pPr marL="514350" indent="-514350">
              <a:buAutoNum type="arabicPeriod"/>
            </a:pPr>
            <a:r>
              <a:rPr lang="en-US" dirty="0" smtClean="0"/>
              <a:t>Hindustani music (based on </a:t>
            </a:r>
            <a:r>
              <a:rPr lang="en-US" dirty="0" err="1" smtClean="0"/>
              <a:t>swara</a:t>
            </a:r>
            <a:r>
              <a:rPr lang="en-US" dirty="0" smtClean="0"/>
              <a:t>) </a:t>
            </a:r>
          </a:p>
          <a:p>
            <a:pPr marL="514350" indent="-514350">
              <a:buAutoNum type="arabicPeriod"/>
            </a:pPr>
            <a:r>
              <a:rPr lang="en-US" dirty="0" err="1" smtClean="0"/>
              <a:t>carnatic</a:t>
            </a:r>
            <a:r>
              <a:rPr lang="en-US" dirty="0" smtClean="0"/>
              <a:t> music (based on </a:t>
            </a:r>
            <a:r>
              <a:rPr lang="en-US" dirty="0" err="1" smtClean="0"/>
              <a:t>sruti</a:t>
            </a:r>
            <a:r>
              <a:rPr lang="en-US" dirty="0" smtClean="0"/>
              <a:t>)</a:t>
            </a:r>
          </a:p>
          <a:p>
            <a:pPr marL="514350" indent="-514350">
              <a:buNone/>
            </a:pPr>
            <a:endParaRPr lang="en-US" dirty="0" smtClean="0"/>
          </a:p>
          <a:p>
            <a:pPr marL="514350" indent="-514350">
              <a:buNone/>
            </a:pPr>
            <a:r>
              <a:rPr lang="en-US" dirty="0" smtClean="0"/>
              <a:t>Hindustani music was transcribed by </a:t>
            </a:r>
            <a:r>
              <a:rPr lang="en-US" dirty="0" err="1" smtClean="0"/>
              <a:t>Pandit</a:t>
            </a:r>
            <a:r>
              <a:rPr lang="en-US" dirty="0" smtClean="0"/>
              <a:t> Vishnu </a:t>
            </a:r>
            <a:r>
              <a:rPr lang="en-US" dirty="0" err="1" smtClean="0"/>
              <a:t>Narayan</a:t>
            </a:r>
            <a:r>
              <a:rPr lang="en-US" dirty="0" smtClean="0"/>
              <a:t> </a:t>
            </a:r>
            <a:r>
              <a:rPr lang="en-US" dirty="0" err="1" smtClean="0"/>
              <a:t>Bhatkhande</a:t>
            </a:r>
            <a:r>
              <a:rPr lang="en-US" dirty="0" smtClean="0"/>
              <a:t> </a:t>
            </a:r>
            <a:r>
              <a:rPr lang="en-US" dirty="0" err="1" smtClean="0"/>
              <a:t>ji</a:t>
            </a:r>
            <a:r>
              <a:rPr lang="en-US" dirty="0" smtClean="0"/>
              <a:t>.</a:t>
            </a:r>
          </a:p>
          <a:p>
            <a:pPr marL="514350" indent="-514350">
              <a:buNone/>
            </a:pPr>
            <a:r>
              <a:rPr lang="en-US" dirty="0" err="1" smtClean="0"/>
              <a:t>Carnatic</a:t>
            </a:r>
            <a:r>
              <a:rPr lang="en-US" dirty="0" smtClean="0"/>
              <a:t> music </a:t>
            </a:r>
            <a:r>
              <a:rPr lang="en-US" dirty="0" err="1" smtClean="0"/>
              <a:t>ws</a:t>
            </a:r>
            <a:r>
              <a:rPr lang="en-US" dirty="0" smtClean="0"/>
              <a:t> transcribed by </a:t>
            </a:r>
            <a:r>
              <a:rPr lang="en-US" dirty="0" err="1" smtClean="0"/>
              <a:t>vishnu</a:t>
            </a:r>
            <a:r>
              <a:rPr lang="en-US" dirty="0" smtClean="0"/>
              <a:t> </a:t>
            </a:r>
            <a:r>
              <a:rPr lang="en-US" dirty="0" err="1" smtClean="0"/>
              <a:t>digambar</a:t>
            </a:r>
            <a:r>
              <a:rPr lang="en-US" dirty="0" smtClean="0"/>
              <a:t> </a:t>
            </a:r>
            <a:r>
              <a:rPr lang="en-US" dirty="0" err="1" smtClean="0"/>
              <a:t>paluskar</a:t>
            </a: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Autofit/>
          </a:bodyPr>
          <a:lstStyle/>
          <a:p>
            <a:r>
              <a:rPr lang="en-US" sz="3200" b="1" dirty="0" smtClean="0">
                <a:latin typeface="Times New Roman" pitchFamily="18" charset="0"/>
                <a:cs typeface="Times New Roman" pitchFamily="18" charset="0"/>
              </a:rPr>
              <a:t>Indian Classical Dance, Or </a:t>
            </a:r>
            <a:r>
              <a:rPr lang="en-US" sz="3200" b="1" i="1" dirty="0" err="1" smtClean="0">
                <a:latin typeface="Times New Roman" pitchFamily="18" charset="0"/>
                <a:cs typeface="Times New Roman" pitchFamily="18" charset="0"/>
              </a:rPr>
              <a:t>Shastriya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Nritya</a:t>
            </a:r>
            <a:endParaRPr lang="en-GB"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35563"/>
          </a:xfrm>
        </p:spPr>
        <p:txBody>
          <a:bodyPr>
            <a:noAutofit/>
          </a:bodyPr>
          <a:lstStyle/>
          <a:p>
            <a:pPr algn="just"/>
            <a:r>
              <a:rPr lang="en-US" sz="2000" b="1" dirty="0" smtClean="0">
                <a:latin typeface="Times New Roman" pitchFamily="18" charset="0"/>
                <a:cs typeface="Times New Roman" pitchFamily="18" charset="0"/>
              </a:rPr>
              <a:t>Indian classical dance</a:t>
            </a:r>
            <a:r>
              <a:rPr lang="en-US" sz="2000" dirty="0" smtClean="0">
                <a:latin typeface="Times New Roman" pitchFamily="18" charset="0"/>
                <a:cs typeface="Times New Roman" pitchFamily="18" charset="0"/>
              </a:rPr>
              <a:t>, or </a:t>
            </a:r>
            <a:r>
              <a:rPr lang="en-US" sz="2000" b="1" i="1" dirty="0" err="1" smtClean="0">
                <a:latin typeface="Times New Roman" pitchFamily="18" charset="0"/>
                <a:cs typeface="Times New Roman" pitchFamily="18" charset="0"/>
              </a:rPr>
              <a:t>Shastriya</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Nritya</a:t>
            </a:r>
            <a:r>
              <a:rPr lang="en-US" sz="2000" dirty="0" smtClean="0">
                <a:latin typeface="Times New Roman" pitchFamily="18" charset="0"/>
                <a:cs typeface="Times New Roman" pitchFamily="18" charset="0"/>
              </a:rPr>
              <a:t>, is an umbrella term for different regionally-specific Indian classical dance traditions, rooted in predominantly Hindu musical theatre performance,</a:t>
            </a:r>
            <a:r>
              <a:rPr lang="en-US" sz="2000" baseline="30000" dirty="0" smtClean="0">
                <a:latin typeface="Times New Roman" pitchFamily="18" charset="0"/>
                <a:cs typeface="Times New Roman" pitchFamily="18" charset="0"/>
                <a:hlinkClick r:id="rId2"/>
              </a:rPr>
              <a:t>]</a:t>
            </a:r>
            <a:r>
              <a:rPr lang="en-US" sz="2000" dirty="0" smtClean="0">
                <a:latin typeface="Times New Roman" pitchFamily="18" charset="0"/>
                <a:cs typeface="Times New Roman" pitchFamily="18" charset="0"/>
              </a:rPr>
              <a:t> the theory and practice of which can be traced to the Sanskrit text </a:t>
            </a:r>
            <a:r>
              <a:rPr lang="en-US" sz="2000" i="1" dirty="0" err="1" smtClean="0">
                <a:latin typeface="Times New Roman" pitchFamily="18" charset="0"/>
                <a:cs typeface="Times New Roman" pitchFamily="18" charset="0"/>
              </a:rPr>
              <a:t>Natya</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Shastra</a:t>
            </a:r>
            <a:r>
              <a:rPr lang="en-US" sz="2000" dirty="0" err="1" smtClean="0">
                <a:latin typeface="Times New Roman" pitchFamily="18" charset="0"/>
                <a:cs typeface="Times New Roman" pitchFamily="18" charset="0"/>
              </a:rPr>
              <a:t>.The</a:t>
            </a:r>
            <a:r>
              <a:rPr lang="en-US" sz="2000" dirty="0" smtClean="0">
                <a:latin typeface="Times New Roman" pitchFamily="18" charset="0"/>
                <a:cs typeface="Times New Roman" pitchFamily="18" charset="0"/>
              </a:rPr>
              <a:t> number of Indian classical dance styles ranges from six to eight to twelve, or more, depending on the source and scholar</a:t>
            </a:r>
            <a:r>
              <a:rPr lang="en-US" sz="2000" baseline="30000" dirty="0" smtClean="0">
                <a:latin typeface="Times New Roman" pitchFamily="18" charset="0"/>
                <a:cs typeface="Times New Roman" pitchFamily="18" charset="0"/>
                <a:hlinkClick r:id="rId2"/>
              </a:rPr>
              <a:t>]</a:t>
            </a:r>
            <a:r>
              <a:rPr lang="en-US" sz="2000" dirty="0" smtClean="0">
                <a:latin typeface="Times New Roman" pitchFamily="18" charset="0"/>
                <a:cs typeface="Times New Roman" pitchFamily="18" charset="0"/>
              </a:rPr>
              <a:t> the main </a:t>
            </a:r>
            <a:r>
              <a:rPr lang="en-US" sz="2000" dirty="0" err="1" smtClean="0">
                <a:latin typeface="Times New Roman" pitchFamily="18" charset="0"/>
                <a:cs typeface="Times New Roman" pitchFamily="18" charset="0"/>
              </a:rPr>
              <a:t>organisation</a:t>
            </a:r>
            <a:r>
              <a:rPr lang="en-US" sz="2000" dirty="0" smtClean="0">
                <a:latin typeface="Times New Roman" pitchFamily="18" charset="0"/>
                <a:cs typeface="Times New Roman" pitchFamily="18" charset="0"/>
              </a:rPr>
              <a:t> for Indian arts preservation, the </a:t>
            </a:r>
            <a:r>
              <a:rPr lang="en-US" sz="2000" dirty="0" err="1" smtClean="0">
                <a:latin typeface="Times New Roman" pitchFamily="18" charset="0"/>
                <a:cs typeface="Times New Roman" pitchFamily="18" charset="0"/>
              </a:rPr>
              <a:t>Sangeet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Natak</a:t>
            </a:r>
            <a:r>
              <a:rPr lang="en-US" sz="2000" dirty="0" smtClean="0">
                <a:latin typeface="Times New Roman" pitchFamily="18" charset="0"/>
                <a:cs typeface="Times New Roman" pitchFamily="18" charset="0"/>
              </a:rPr>
              <a:t> Academy recognizes eight: </a:t>
            </a:r>
            <a:r>
              <a:rPr lang="en-US" sz="2000" i="1" dirty="0" err="1" smtClean="0">
                <a:latin typeface="Times New Roman" pitchFamily="18" charset="0"/>
                <a:cs typeface="Times New Roman" pitchFamily="18" charset="0"/>
              </a:rPr>
              <a:t>Bharatanatyam</a:t>
            </a:r>
            <a:r>
              <a:rPr lang="en-US" sz="2000"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Kathak</a:t>
            </a:r>
            <a:r>
              <a:rPr lang="en-US" sz="2000"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Kuchipudi</a:t>
            </a:r>
            <a:r>
              <a:rPr lang="en-US" sz="2000"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Odissi</a:t>
            </a:r>
            <a:r>
              <a:rPr lang="en-US" sz="2000"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Kathakali</a:t>
            </a:r>
            <a:r>
              <a:rPr lang="en-US" sz="2000"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Sattriya</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Manipuri</a:t>
            </a:r>
            <a:r>
              <a:rPr lang="en-US" sz="2000" dirty="0" smtClean="0">
                <a:latin typeface="Times New Roman" pitchFamily="18" charset="0"/>
                <a:cs typeface="Times New Roman" pitchFamily="18" charset="0"/>
              </a:rPr>
              <a:t> and </a:t>
            </a:r>
            <a:r>
              <a:rPr lang="en-US" sz="2000" i="1" dirty="0" err="1" smtClean="0">
                <a:latin typeface="Times New Roman" pitchFamily="18" charset="0"/>
                <a:cs typeface="Times New Roman" pitchFamily="18" charset="0"/>
              </a:rPr>
              <a:t>Mohiniyattam</a:t>
            </a:r>
            <a:r>
              <a:rPr lang="en-US" sz="2000" dirty="0" smtClean="0">
                <a:latin typeface="Times New Roman" pitchFamily="18" charset="0"/>
                <a:cs typeface="Times New Roman" pitchFamily="18" charset="0"/>
              </a:rPr>
              <a:t>. Additionally, the Indian Ministry of Culture includes </a:t>
            </a:r>
            <a:r>
              <a:rPr lang="en-US" sz="2000" i="1" dirty="0" err="1" smtClean="0">
                <a:latin typeface="Times New Roman" pitchFamily="18" charset="0"/>
                <a:cs typeface="Times New Roman" pitchFamily="18" charset="0"/>
              </a:rPr>
              <a:t>Chhau</a:t>
            </a:r>
            <a:r>
              <a:rPr lang="en-US" sz="2000" dirty="0" smtClean="0">
                <a:latin typeface="Times New Roman" pitchFamily="18" charset="0"/>
                <a:cs typeface="Times New Roman" pitchFamily="18" charset="0"/>
              </a:rPr>
              <a:t> in its list, </a:t>
            </a:r>
            <a:r>
              <a:rPr lang="en-US" sz="2000" dirty="0" err="1" smtClean="0">
                <a:latin typeface="Times New Roman" pitchFamily="18" charset="0"/>
                <a:cs typeface="Times New Roman" pitchFamily="18" charset="0"/>
              </a:rPr>
              <a:t>recognising</a:t>
            </a:r>
            <a:r>
              <a:rPr lang="en-US" sz="2000" dirty="0" smtClean="0">
                <a:latin typeface="Times New Roman" pitchFamily="18" charset="0"/>
                <a:cs typeface="Times New Roman" pitchFamily="18" charset="0"/>
              </a:rPr>
              <a:t> nine total styles. Scholars such as </a:t>
            </a:r>
            <a:r>
              <a:rPr lang="en-US" sz="2000" dirty="0" err="1" smtClean="0">
                <a:latin typeface="Times New Roman" pitchFamily="18" charset="0"/>
                <a:cs typeface="Times New Roman" pitchFamily="18" charset="0"/>
              </a:rPr>
              <a:t>Drid</a:t>
            </a:r>
            <a:r>
              <a:rPr lang="en-US" sz="2000" dirty="0" smtClean="0">
                <a:latin typeface="Times New Roman" pitchFamily="18" charset="0"/>
                <a:cs typeface="Times New Roman" pitchFamily="18" charset="0"/>
              </a:rPr>
              <a:t> Williams add </a:t>
            </a:r>
            <a:r>
              <a:rPr lang="en-US" sz="2000" i="1" dirty="0" err="1" smtClean="0">
                <a:latin typeface="Times New Roman" pitchFamily="18" charset="0"/>
                <a:cs typeface="Times New Roman" pitchFamily="18" charset="0"/>
              </a:rPr>
              <a:t>Chhau</a:t>
            </a:r>
            <a:r>
              <a:rPr lang="en-US" sz="2000"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Yakshagana</a:t>
            </a:r>
            <a:r>
              <a:rPr lang="en-US" sz="2000" dirty="0" smtClean="0">
                <a:latin typeface="Times New Roman" pitchFamily="18" charset="0"/>
                <a:cs typeface="Times New Roman" pitchFamily="18" charset="0"/>
              </a:rPr>
              <a:t> and </a:t>
            </a:r>
            <a:r>
              <a:rPr lang="en-US" sz="2000" i="1" dirty="0" err="1" smtClean="0">
                <a:latin typeface="Times New Roman" pitchFamily="18" charset="0"/>
                <a:cs typeface="Times New Roman" pitchFamily="18" charset="0"/>
              </a:rPr>
              <a:t>Bhagavata</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Mela</a:t>
            </a:r>
            <a:r>
              <a:rPr lang="en-US" sz="2000" dirty="0" smtClean="0">
                <a:latin typeface="Times New Roman" pitchFamily="18" charset="0"/>
                <a:cs typeface="Times New Roman" pitchFamily="18" charset="0"/>
              </a:rPr>
              <a:t> to the list. Each dance tradition originates and comes from a different state and/or region of India; for example, </a:t>
            </a:r>
            <a:r>
              <a:rPr lang="en-US" sz="2000" dirty="0" err="1" smtClean="0">
                <a:latin typeface="Times New Roman" pitchFamily="18" charset="0"/>
                <a:cs typeface="Times New Roman" pitchFamily="18" charset="0"/>
              </a:rPr>
              <a:t>Bharatanatyam</a:t>
            </a:r>
            <a:r>
              <a:rPr lang="en-US" sz="2000" dirty="0" smtClean="0">
                <a:latin typeface="Times New Roman" pitchFamily="18" charset="0"/>
                <a:cs typeface="Times New Roman" pitchFamily="18" charset="0"/>
              </a:rPr>
              <a:t> is from Tamil Nadu in the south of India, </a:t>
            </a:r>
            <a:r>
              <a:rPr lang="en-US" sz="2000" dirty="0" err="1" smtClean="0">
                <a:latin typeface="Times New Roman" pitchFamily="18" charset="0"/>
                <a:cs typeface="Times New Roman" pitchFamily="18" charset="0"/>
              </a:rPr>
              <a:t>Odissi</a:t>
            </a:r>
            <a:r>
              <a:rPr lang="en-US" sz="2000" dirty="0" smtClean="0">
                <a:latin typeface="Times New Roman" pitchFamily="18" charset="0"/>
                <a:cs typeface="Times New Roman" pitchFamily="18" charset="0"/>
              </a:rPr>
              <a:t> is from the east coast state of </a:t>
            </a:r>
            <a:r>
              <a:rPr lang="en-US" sz="2000" dirty="0" err="1" smtClean="0">
                <a:latin typeface="Times New Roman" pitchFamily="18" charset="0"/>
                <a:cs typeface="Times New Roman" pitchFamily="18" charset="0"/>
              </a:rPr>
              <a:t>Odisha</a:t>
            </a:r>
            <a:r>
              <a:rPr lang="en-US" sz="2000" dirty="0" smtClean="0">
                <a:latin typeface="Times New Roman" pitchFamily="18" charset="0"/>
                <a:cs typeface="Times New Roman" pitchFamily="18" charset="0"/>
              </a:rPr>
              <a:t>, and Manipuri is from the northeastern state of Manipur. The music associated with these different dance performances consists many compositions in Hindi, Malayalam, Meitei (Manipuri), Sanskrit, Tamil, </a:t>
            </a:r>
            <a:r>
              <a:rPr lang="en-US" sz="2000" dirty="0" err="1" smtClean="0">
                <a:latin typeface="Times New Roman" pitchFamily="18" charset="0"/>
                <a:cs typeface="Times New Roman" pitchFamily="18" charset="0"/>
              </a:rPr>
              <a:t>Odia</a:t>
            </a:r>
            <a:r>
              <a:rPr lang="en-US" sz="2000" dirty="0" smtClean="0">
                <a:latin typeface="Times New Roman" pitchFamily="18" charset="0"/>
                <a:cs typeface="Times New Roman" pitchFamily="18" charset="0"/>
              </a:rPr>
              <a:t>, Telugu, and many other Indian-Subcontinent languages; they represent a unity of core ideas, and a diversity of styles, costumes and expression.</a:t>
            </a:r>
            <a:endParaRPr lang="en-US" sz="2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b="1" dirty="0" smtClean="0">
                <a:latin typeface="Times New Roman" pitchFamily="18" charset="0"/>
                <a:cs typeface="Times New Roman" pitchFamily="18" charset="0"/>
              </a:rPr>
              <a:t>INDIAN CLASSICAL DANCE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05400"/>
          </a:xfrm>
        </p:spPr>
        <p:txBody>
          <a:bodyPr>
            <a:noAutofit/>
          </a:bodyPr>
          <a:lstStyle/>
          <a:p>
            <a:pPr algn="just">
              <a:buNone/>
            </a:pPr>
            <a:endParaRPr lang="en-US" sz="2300" dirty="0" smtClean="0">
              <a:latin typeface="Times New Roman" pitchFamily="18" charset="0"/>
              <a:cs typeface="Times New Roman" pitchFamily="18" charset="0"/>
            </a:endParaRPr>
          </a:p>
          <a:p>
            <a:pPr algn="just">
              <a:buNone/>
            </a:pPr>
            <a:r>
              <a:rPr lang="en-US" sz="2300" dirty="0" smtClean="0">
                <a:latin typeface="Times New Roman" pitchFamily="18" charset="0"/>
                <a:cs typeface="Times New Roman" pitchFamily="18" charset="0"/>
              </a:rPr>
              <a:t>Indian classical dances are traditionally performed as an expressive drama-dance form of religious performance art, related to </a:t>
            </a:r>
            <a:r>
              <a:rPr lang="en-US" sz="2300" dirty="0" err="1" smtClean="0">
                <a:latin typeface="Times New Roman" pitchFamily="18" charset="0"/>
                <a:cs typeface="Times New Roman" pitchFamily="18" charset="0"/>
              </a:rPr>
              <a:t>Vaishnavism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Shaivism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Shaktism</a:t>
            </a:r>
            <a:r>
              <a:rPr lang="en-US" sz="2300" dirty="0" smtClean="0">
                <a:latin typeface="Times New Roman" pitchFamily="18" charset="0"/>
                <a:cs typeface="Times New Roman" pitchFamily="18" charset="0"/>
              </a:rPr>
              <a:t>, pan-Hindu Epics and the Vedic literature, or a folksy entertainment that includes story-telling from Sanskrit or regional language plays. As a religious art, they are either performed inside the sanctum of a Hindu temple, or near it.</a:t>
            </a:r>
            <a:r>
              <a:rPr lang="en-US" sz="2300" baseline="3000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Folksy entertainment may also be performed in temple grounds or any fairground, typically in a rural setting by travelling troupes of artists; alternatively, they have been performed inside the halls of royal courts or public squares during festivals.</a:t>
            </a:r>
          </a:p>
          <a:p>
            <a:pPr algn="just"/>
            <a:endParaRPr lang="en-US" sz="23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4419600" cy="5592763"/>
          </a:xfrm>
        </p:spPr>
        <p:txBody>
          <a:bodyPr>
            <a:normAutofit fontScale="92500" lnSpcReduction="20000"/>
          </a:bodyPr>
          <a:lstStyle/>
          <a:p>
            <a:pPr algn="just"/>
            <a:r>
              <a:rPr lang="en-US" dirty="0" smtClean="0">
                <a:latin typeface="Times New Roman" pitchFamily="18" charset="0"/>
                <a:cs typeface="Times New Roman" pitchFamily="18" charset="0"/>
              </a:rPr>
              <a:t>However, this is not the case for </a:t>
            </a:r>
            <a:r>
              <a:rPr lang="en-US" dirty="0" err="1" smtClean="0">
                <a:latin typeface="Times New Roman" pitchFamily="18" charset="0"/>
                <a:cs typeface="Times New Roman" pitchFamily="18" charset="0"/>
              </a:rPr>
              <a:t>Kathak</a:t>
            </a:r>
            <a:r>
              <a:rPr lang="en-US" dirty="0" smtClean="0">
                <a:latin typeface="Times New Roman" pitchFamily="18" charset="0"/>
                <a:cs typeface="Times New Roman" pitchFamily="18" charset="0"/>
              </a:rPr>
              <a:t>, Manipuri and </a:t>
            </a:r>
            <a:r>
              <a:rPr lang="en-US" dirty="0" err="1" smtClean="0">
                <a:latin typeface="Times New Roman" pitchFamily="18" charset="0"/>
                <a:cs typeface="Times New Roman" pitchFamily="18" charset="0"/>
              </a:rPr>
              <a:t>Chhau</a:t>
            </a:r>
            <a:r>
              <a:rPr lang="en-US" dirty="0" smtClean="0">
                <a:latin typeface="Times New Roman" pitchFamily="18" charset="0"/>
                <a:cs typeface="Times New Roman" pitchFamily="18" charset="0"/>
              </a:rPr>
              <a:t> as it has their own uniqueness. </a:t>
            </a:r>
            <a:r>
              <a:rPr lang="en-US" dirty="0" err="1" smtClean="0">
                <a:latin typeface="Times New Roman" pitchFamily="18" charset="0"/>
                <a:cs typeface="Times New Roman" pitchFamily="18" charset="0"/>
              </a:rPr>
              <a:t>Kathak</a:t>
            </a:r>
            <a:r>
              <a:rPr lang="en-US" dirty="0" smtClean="0">
                <a:latin typeface="Times New Roman" pitchFamily="18" charset="0"/>
                <a:cs typeface="Times New Roman" pitchFamily="18" charset="0"/>
              </a:rPr>
              <a:t> can be also performed on courtyards of mosques and had Muslim elements while Manipuri had the </a:t>
            </a:r>
            <a:r>
              <a:rPr lang="en-US" i="1" dirty="0" err="1" smtClean="0">
                <a:latin typeface="Times New Roman" pitchFamily="18" charset="0"/>
                <a:cs typeface="Times New Roman" pitchFamily="18" charset="0"/>
              </a:rPr>
              <a:t>huyen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langlon</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genre which focuses on combat.</a:t>
            </a:r>
            <a:r>
              <a:rPr lang="en-US"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Like Manipuri, </a:t>
            </a:r>
            <a:r>
              <a:rPr lang="en-US" dirty="0" err="1" smtClean="0">
                <a:latin typeface="Times New Roman" pitchFamily="18" charset="0"/>
                <a:cs typeface="Times New Roman" pitchFamily="18" charset="0"/>
              </a:rPr>
              <a:t>Chhau</a:t>
            </a:r>
            <a:r>
              <a:rPr lang="en-US" dirty="0" smtClean="0">
                <a:latin typeface="Times New Roman" pitchFamily="18" charset="0"/>
                <a:cs typeface="Times New Roman" pitchFamily="18" charset="0"/>
              </a:rPr>
              <a:t> also had elements on combat.</a:t>
            </a:r>
          </a:p>
          <a:p>
            <a:endParaRPr lang="en-GB" dirty="0"/>
          </a:p>
        </p:txBody>
      </p:sp>
      <p:pic>
        <p:nvPicPr>
          <p:cNvPr id="58370" name="Picture 2" descr="C:\Users\MY SELF\Desktop\BIPIN SIR\Indian Classical Dance, Or Shastriya Nritya.jpg"/>
          <p:cNvPicPr>
            <a:picLocks noChangeAspect="1" noChangeArrowheads="1"/>
          </p:cNvPicPr>
          <p:nvPr/>
        </p:nvPicPr>
        <p:blipFill>
          <a:blip r:embed="rId2"/>
          <a:srcRect/>
          <a:stretch>
            <a:fillRect/>
          </a:stretch>
        </p:blipFill>
        <p:spPr bwMode="auto">
          <a:xfrm>
            <a:off x="4953000" y="322262"/>
            <a:ext cx="4148138" cy="577373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rmAutofit fontScale="90000"/>
          </a:bodyPr>
          <a:lstStyle/>
          <a:p>
            <a:r>
              <a:rPr lang="en-US" b="1" dirty="0" smtClean="0"/>
              <a:t>DANCE FORMS</a:t>
            </a:r>
            <a:br>
              <a:rPr lang="en-US" b="1" dirty="0" smtClean="0"/>
            </a:br>
            <a:endParaRPr lang="en-GB" dirty="0"/>
          </a:p>
        </p:txBody>
      </p:sp>
      <p:sp>
        <p:nvSpPr>
          <p:cNvPr id="3" name="Content Placeholder 2"/>
          <p:cNvSpPr>
            <a:spLocks noGrp="1"/>
          </p:cNvSpPr>
          <p:nvPr>
            <p:ph idx="1"/>
          </p:nvPr>
        </p:nvSpPr>
        <p:spPr>
          <a:xfrm>
            <a:off x="457200" y="685800"/>
            <a:ext cx="4724400" cy="5715000"/>
          </a:xfrm>
        </p:spPr>
        <p:txBody>
          <a:bodyPr>
            <a:normAutofit fontScale="47500" lnSpcReduction="20000"/>
          </a:bodyPr>
          <a:lstStyle/>
          <a:p>
            <a:pPr algn="just"/>
            <a:r>
              <a:rPr lang="en-US" sz="4200" dirty="0" smtClean="0">
                <a:latin typeface="Times New Roman" pitchFamily="18" charset="0"/>
                <a:cs typeface="Times New Roman" pitchFamily="18" charset="0"/>
              </a:rPr>
              <a:t>The </a:t>
            </a:r>
            <a:r>
              <a:rPr lang="en-US" sz="4200" dirty="0" err="1" smtClean="0">
                <a:latin typeface="Times New Roman" pitchFamily="18" charset="0"/>
                <a:cs typeface="Times New Roman" pitchFamily="18" charset="0"/>
              </a:rPr>
              <a:t>Natya</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Shastra</a:t>
            </a:r>
            <a:r>
              <a:rPr lang="en-US" sz="4200" dirty="0" smtClean="0">
                <a:latin typeface="Times New Roman" pitchFamily="18" charset="0"/>
                <a:cs typeface="Times New Roman" pitchFamily="18" charset="0"/>
              </a:rPr>
              <a:t> mentions four </a:t>
            </a:r>
            <a:r>
              <a:rPr lang="en-US" sz="4200" i="1" dirty="0" err="1" smtClean="0">
                <a:latin typeface="Times New Roman" pitchFamily="18" charset="0"/>
                <a:cs typeface="Times New Roman" pitchFamily="18" charset="0"/>
              </a:rPr>
              <a:t>Pravrittis</a:t>
            </a:r>
            <a:r>
              <a:rPr lang="en-US" sz="4200" dirty="0" smtClean="0">
                <a:latin typeface="Times New Roman" pitchFamily="18" charset="0"/>
                <a:cs typeface="Times New Roman" pitchFamily="18" charset="0"/>
              </a:rPr>
              <a:t> (traditions, genres) of ancient dance-drama in vogue when it was composed – </a:t>
            </a:r>
            <a:r>
              <a:rPr lang="en-US" sz="4200" i="1" dirty="0" smtClean="0">
                <a:latin typeface="Times New Roman" pitchFamily="18" charset="0"/>
                <a:cs typeface="Times New Roman" pitchFamily="18" charset="0"/>
              </a:rPr>
              <a:t>Avanti</a:t>
            </a:r>
            <a:r>
              <a:rPr lang="en-US" sz="4200" dirty="0" smtClean="0">
                <a:latin typeface="Times New Roman" pitchFamily="18" charset="0"/>
                <a:cs typeface="Times New Roman" pitchFamily="18" charset="0"/>
              </a:rPr>
              <a:t> (Ujjain, central), </a:t>
            </a:r>
            <a:r>
              <a:rPr lang="en-US" sz="4200" i="1" dirty="0" err="1" smtClean="0">
                <a:latin typeface="Times New Roman" pitchFamily="18" charset="0"/>
                <a:cs typeface="Times New Roman" pitchFamily="18" charset="0"/>
              </a:rPr>
              <a:t>Dakshinatya</a:t>
            </a:r>
            <a:r>
              <a:rPr lang="en-US" sz="4200" dirty="0" smtClean="0">
                <a:latin typeface="Times New Roman" pitchFamily="18" charset="0"/>
                <a:cs typeface="Times New Roman" pitchFamily="18" charset="0"/>
              </a:rPr>
              <a:t> (south), </a:t>
            </a:r>
            <a:r>
              <a:rPr lang="en-US" sz="4200" i="1" dirty="0" err="1" smtClean="0">
                <a:latin typeface="Times New Roman" pitchFamily="18" charset="0"/>
                <a:cs typeface="Times New Roman" pitchFamily="18" charset="0"/>
              </a:rPr>
              <a:t>Panchali</a:t>
            </a:r>
            <a:r>
              <a:rPr lang="en-US" sz="4200" dirty="0" smtClean="0">
                <a:latin typeface="Times New Roman" pitchFamily="18" charset="0"/>
                <a:cs typeface="Times New Roman" pitchFamily="18" charset="0"/>
              </a:rPr>
              <a:t> (north, west) and </a:t>
            </a:r>
            <a:r>
              <a:rPr lang="en-US" sz="4200" i="1" dirty="0" smtClean="0">
                <a:latin typeface="Times New Roman" pitchFamily="18" charset="0"/>
                <a:cs typeface="Times New Roman" pitchFamily="18" charset="0"/>
              </a:rPr>
              <a:t>Odra-</a:t>
            </a:r>
            <a:r>
              <a:rPr lang="en-US" sz="4200" i="1" dirty="0" err="1" smtClean="0">
                <a:latin typeface="Times New Roman" pitchFamily="18" charset="0"/>
                <a:cs typeface="Times New Roman" pitchFamily="18" charset="0"/>
              </a:rPr>
              <a:t>Magadhi</a:t>
            </a:r>
            <a:r>
              <a:rPr lang="en-US" sz="4200" dirty="0" smtClean="0">
                <a:latin typeface="Times New Roman" pitchFamily="18" charset="0"/>
                <a:cs typeface="Times New Roman" pitchFamily="18" charset="0"/>
              </a:rPr>
              <a:t> (east).</a:t>
            </a:r>
          </a:p>
          <a:p>
            <a:pPr algn="just"/>
            <a:r>
              <a:rPr lang="en-US" sz="4200" dirty="0" smtClean="0">
                <a:latin typeface="Times New Roman" pitchFamily="18" charset="0"/>
                <a:cs typeface="Times New Roman" pitchFamily="18" charset="0"/>
              </a:rPr>
              <a:t>Sources differ in their list of Indian classical dance forms. </a:t>
            </a:r>
            <a:r>
              <a:rPr lang="en-US" sz="4200" dirty="0" err="1" smtClean="0">
                <a:latin typeface="Times New Roman" pitchFamily="18" charset="0"/>
                <a:cs typeface="Times New Roman" pitchFamily="18" charset="0"/>
              </a:rPr>
              <a:t>Encyclopædia</a:t>
            </a:r>
            <a:r>
              <a:rPr lang="en-US" sz="4200" dirty="0" smtClean="0">
                <a:latin typeface="Times New Roman" pitchFamily="18" charset="0"/>
                <a:cs typeface="Times New Roman" pitchFamily="18" charset="0"/>
              </a:rPr>
              <a:t> Britannica mentions six dances. The </a:t>
            </a:r>
            <a:r>
              <a:rPr lang="en-US" sz="4200" dirty="0" err="1" smtClean="0">
                <a:latin typeface="Times New Roman" pitchFamily="18" charset="0"/>
                <a:cs typeface="Times New Roman" pitchFamily="18" charset="0"/>
              </a:rPr>
              <a:t>Sangeet</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Natak</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Akademi</a:t>
            </a:r>
            <a:r>
              <a:rPr lang="en-US" sz="4200" dirty="0" smtClean="0">
                <a:latin typeface="Times New Roman" pitchFamily="18" charset="0"/>
                <a:cs typeface="Times New Roman" pitchFamily="18" charset="0"/>
              </a:rPr>
              <a:t> has given recognition to eight Indian dances. The Indian government's Ministry of Culture includes nine dance forms.</a:t>
            </a:r>
            <a:r>
              <a:rPr lang="en-US" sz="4200" baseline="30000" dirty="0" smtClean="0">
                <a:latin typeface="Times New Roman" pitchFamily="18" charset="0"/>
                <a:cs typeface="Times New Roman" pitchFamily="18" charset="0"/>
              </a:rPr>
              <a:t> </a:t>
            </a:r>
            <a:r>
              <a:rPr lang="en-US" sz="4200" dirty="0" smtClean="0">
                <a:latin typeface="Times New Roman" pitchFamily="18" charset="0"/>
                <a:cs typeface="Times New Roman" pitchFamily="18" charset="0"/>
              </a:rPr>
              <a:t>Scholars such as </a:t>
            </a:r>
            <a:r>
              <a:rPr lang="en-US" sz="4200" dirty="0" err="1" smtClean="0">
                <a:latin typeface="Times New Roman" pitchFamily="18" charset="0"/>
                <a:cs typeface="Times New Roman" pitchFamily="18" charset="0"/>
              </a:rPr>
              <a:t>Drid</a:t>
            </a:r>
            <a:r>
              <a:rPr lang="en-US" sz="4200" dirty="0" smtClean="0">
                <a:latin typeface="Times New Roman" pitchFamily="18" charset="0"/>
                <a:cs typeface="Times New Roman" pitchFamily="18" charset="0"/>
              </a:rPr>
              <a:t> Williams and others include </a:t>
            </a:r>
            <a:r>
              <a:rPr lang="en-US" sz="4200" dirty="0" err="1" smtClean="0">
                <a:latin typeface="Times New Roman" pitchFamily="18" charset="0"/>
                <a:cs typeface="Times New Roman" pitchFamily="18" charset="0"/>
              </a:rPr>
              <a:t>Yakshagana</a:t>
            </a:r>
            <a:r>
              <a:rPr lang="en-US" sz="4200" dirty="0" smtClean="0">
                <a:latin typeface="Times New Roman" pitchFamily="18" charset="0"/>
                <a:cs typeface="Times New Roman" pitchFamily="18" charset="0"/>
              </a:rPr>
              <a:t> and </a:t>
            </a:r>
            <a:r>
              <a:rPr lang="en-US" sz="4200" dirty="0" err="1" smtClean="0">
                <a:latin typeface="Times New Roman" pitchFamily="18" charset="0"/>
                <a:cs typeface="Times New Roman" pitchFamily="18" charset="0"/>
              </a:rPr>
              <a:t>Bhagavata</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Mela</a:t>
            </a:r>
            <a:r>
              <a:rPr lang="en-US" sz="4200" dirty="0" smtClean="0">
                <a:latin typeface="Times New Roman" pitchFamily="18" charset="0"/>
                <a:cs typeface="Times New Roman" pitchFamily="18" charset="0"/>
              </a:rPr>
              <a:t> to the nine classical Indian dances in the </a:t>
            </a:r>
            <a:r>
              <a:rPr lang="en-US" sz="4200" dirty="0" err="1" smtClean="0">
                <a:latin typeface="Times New Roman" pitchFamily="18" charset="0"/>
                <a:cs typeface="Times New Roman" pitchFamily="18" charset="0"/>
              </a:rPr>
              <a:t>Sangeet</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Natak</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Akademi</a:t>
            </a:r>
            <a:r>
              <a:rPr lang="en-US" sz="4200" dirty="0" smtClean="0">
                <a:latin typeface="Times New Roman" pitchFamily="18" charset="0"/>
                <a:cs typeface="Times New Roman" pitchFamily="18" charset="0"/>
              </a:rPr>
              <a:t> list.</a:t>
            </a:r>
          </a:p>
          <a:p>
            <a:pPr algn="just"/>
            <a:r>
              <a:rPr lang="en-US" sz="4200" dirty="0" smtClean="0">
                <a:latin typeface="Times New Roman" pitchFamily="18" charset="0"/>
                <a:cs typeface="Times New Roman" pitchFamily="18" charset="0"/>
              </a:rPr>
              <a:t>The classical dance forms </a:t>
            </a:r>
            <a:r>
              <a:rPr lang="en-US" sz="4200" dirty="0" err="1" smtClean="0">
                <a:latin typeface="Times New Roman" pitchFamily="18" charset="0"/>
                <a:cs typeface="Times New Roman" pitchFamily="18" charset="0"/>
              </a:rPr>
              <a:t>recognised</a:t>
            </a:r>
            <a:r>
              <a:rPr lang="en-US" sz="4200" dirty="0" smtClean="0">
                <a:latin typeface="Times New Roman" pitchFamily="18" charset="0"/>
                <a:cs typeface="Times New Roman" pitchFamily="18" charset="0"/>
              </a:rPr>
              <a:t> by the </a:t>
            </a:r>
            <a:r>
              <a:rPr lang="en-US" sz="4200" dirty="0" err="1" smtClean="0">
                <a:latin typeface="Times New Roman" pitchFamily="18" charset="0"/>
                <a:cs typeface="Times New Roman" pitchFamily="18" charset="0"/>
              </a:rPr>
              <a:t>Sangeet</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Natak</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Akademi</a:t>
            </a:r>
            <a:r>
              <a:rPr lang="en-US" sz="4200" dirty="0" smtClean="0">
                <a:latin typeface="Times New Roman" pitchFamily="18" charset="0"/>
                <a:cs typeface="Times New Roman" pitchFamily="18" charset="0"/>
              </a:rPr>
              <a:t> and the Ministry of Culture are:</a:t>
            </a:r>
          </a:p>
          <a:p>
            <a:pPr algn="just"/>
            <a:endParaRPr lang="en-US" dirty="0"/>
          </a:p>
        </p:txBody>
      </p:sp>
      <p:pic>
        <p:nvPicPr>
          <p:cNvPr id="33797" name="Picture 5" descr="C:\Users\MY SELF\Desktop\BIPIN SIR\DANCE FORMS.jpg"/>
          <p:cNvPicPr>
            <a:picLocks noChangeAspect="1" noChangeArrowheads="1"/>
          </p:cNvPicPr>
          <p:nvPr/>
        </p:nvPicPr>
        <p:blipFill>
          <a:blip r:embed="rId3"/>
          <a:srcRect/>
          <a:stretch>
            <a:fillRect/>
          </a:stretch>
        </p:blipFill>
        <p:spPr bwMode="auto">
          <a:xfrm>
            <a:off x="5334000" y="990600"/>
            <a:ext cx="3505200" cy="41148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pPr>
              <a:buNone/>
            </a:pPr>
            <a:r>
              <a:rPr lang="en-US" b="1" dirty="0" smtClean="0"/>
              <a:t>Eight classical dances </a:t>
            </a:r>
            <a:r>
              <a:rPr lang="en-US" b="1" dirty="0" err="1" smtClean="0"/>
              <a:t>recognised</a:t>
            </a:r>
            <a:r>
              <a:rPr lang="en-US" b="1" dirty="0" smtClean="0"/>
              <a:t> by the </a:t>
            </a:r>
            <a:r>
              <a:rPr lang="en-US" b="1" dirty="0" err="1" smtClean="0"/>
              <a:t>Sangeet</a:t>
            </a:r>
            <a:r>
              <a:rPr lang="en-US" b="1" dirty="0" smtClean="0"/>
              <a:t> </a:t>
            </a:r>
            <a:r>
              <a:rPr lang="en-US" b="1" dirty="0" err="1" smtClean="0"/>
              <a:t>Natak</a:t>
            </a:r>
            <a:r>
              <a:rPr lang="en-US" b="1" dirty="0" smtClean="0"/>
              <a:t> </a:t>
            </a:r>
            <a:r>
              <a:rPr lang="en-US" b="1" dirty="0" err="1" smtClean="0"/>
              <a:t>Akademi</a:t>
            </a:r>
            <a:r>
              <a:rPr lang="en-US" b="1" dirty="0" smtClean="0"/>
              <a:t> and the Ministry of Culture</a:t>
            </a:r>
          </a:p>
          <a:p>
            <a:r>
              <a:rPr lang="en-US" i="1" dirty="0" err="1" smtClean="0"/>
              <a:t>Bharatanatyam</a:t>
            </a:r>
            <a:r>
              <a:rPr lang="en-US" dirty="0" smtClean="0"/>
              <a:t>, from Tamil Nadu</a:t>
            </a:r>
          </a:p>
          <a:p>
            <a:r>
              <a:rPr lang="en-US" i="1" dirty="0" err="1" smtClean="0"/>
              <a:t>Kathak</a:t>
            </a:r>
            <a:r>
              <a:rPr lang="en-US" dirty="0" smtClean="0"/>
              <a:t>, from northern India</a:t>
            </a:r>
          </a:p>
          <a:p>
            <a:r>
              <a:rPr lang="en-US" i="1" dirty="0" err="1" smtClean="0"/>
              <a:t>Kathakali</a:t>
            </a:r>
            <a:r>
              <a:rPr lang="en-US" dirty="0" smtClean="0"/>
              <a:t>, from Kerala</a:t>
            </a:r>
          </a:p>
          <a:p>
            <a:r>
              <a:rPr lang="en-US" i="1" dirty="0" err="1" smtClean="0"/>
              <a:t>Kuchipudi</a:t>
            </a:r>
            <a:r>
              <a:rPr lang="en-US" dirty="0" smtClean="0"/>
              <a:t>, from Andhra Pradesh</a:t>
            </a:r>
          </a:p>
          <a:p>
            <a:r>
              <a:rPr lang="en-US" i="1" dirty="0" smtClean="0"/>
              <a:t>Manipuri</a:t>
            </a:r>
            <a:r>
              <a:rPr lang="en-US" dirty="0" smtClean="0"/>
              <a:t>, from Manipur</a:t>
            </a:r>
          </a:p>
          <a:p>
            <a:r>
              <a:rPr lang="en-US" i="1" dirty="0" err="1" smtClean="0"/>
              <a:t>Mohiniyattam</a:t>
            </a:r>
            <a:r>
              <a:rPr lang="en-US" dirty="0" smtClean="0"/>
              <a:t>, from Kerala</a:t>
            </a:r>
          </a:p>
          <a:p>
            <a:r>
              <a:rPr lang="en-US" i="1" dirty="0" err="1" smtClean="0"/>
              <a:t>Odissi</a:t>
            </a:r>
            <a:r>
              <a:rPr lang="en-US" dirty="0" smtClean="0"/>
              <a:t>, from </a:t>
            </a:r>
            <a:r>
              <a:rPr lang="en-US" dirty="0" err="1" smtClean="0"/>
              <a:t>Odisha</a:t>
            </a:r>
            <a:endParaRPr lang="en-US" dirty="0" smtClean="0"/>
          </a:p>
          <a:p>
            <a:r>
              <a:rPr lang="en-US" i="1" dirty="0" err="1" smtClean="0"/>
              <a:t>Sattriya</a:t>
            </a:r>
            <a:r>
              <a:rPr lang="en-US" dirty="0" smtClean="0"/>
              <a:t>, from Assam</a:t>
            </a:r>
          </a:p>
          <a:p>
            <a:pPr>
              <a:buNone/>
            </a:pPr>
            <a:r>
              <a:rPr lang="en-US" b="1" dirty="0" smtClean="0"/>
              <a:t>Other dances also </a:t>
            </a:r>
            <a:r>
              <a:rPr lang="en-US" b="1" dirty="0" err="1" smtClean="0"/>
              <a:t>recognised</a:t>
            </a:r>
            <a:r>
              <a:rPr lang="en-US" b="1" dirty="0" smtClean="0"/>
              <a:t> by the Ministry of Culture</a:t>
            </a:r>
          </a:p>
          <a:p>
            <a:r>
              <a:rPr lang="en-US" i="1" dirty="0" err="1" smtClean="0"/>
              <a:t>Chhau</a:t>
            </a:r>
            <a:r>
              <a:rPr lang="en-US" dirty="0" smtClean="0"/>
              <a:t>, from Eastern India (</a:t>
            </a:r>
            <a:r>
              <a:rPr lang="en-US" dirty="0" err="1" smtClean="0"/>
              <a:t>Odisha</a:t>
            </a:r>
            <a:r>
              <a:rPr lang="en-US" dirty="0" smtClean="0"/>
              <a:t>, Jharkhand and West Bengal)</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smtClean="0">
                <a:latin typeface="Times New Roman" pitchFamily="18" charset="0"/>
                <a:cs typeface="Times New Roman" pitchFamily="18" charset="0"/>
              </a:rPr>
              <a:t>FAMOUS INDIAN DANCERS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3581400" cy="5257800"/>
          </a:xfrm>
        </p:spPr>
        <p:txBody>
          <a:bodyPr>
            <a:normAutofit/>
          </a:bodyPr>
          <a:lstStyle/>
          <a:p>
            <a:pPr algn="just">
              <a:buNone/>
            </a:pPr>
            <a:r>
              <a:rPr lang="en-US" sz="1800" dirty="0" smtClean="0">
                <a:latin typeface="Times New Roman" pitchFamily="18" charset="0"/>
                <a:cs typeface="Times New Roman" pitchFamily="18" charset="0"/>
              </a:rPr>
              <a:t>Some famous Indian classical dancers are :</a:t>
            </a:r>
          </a:p>
          <a:p>
            <a:pPr algn="just"/>
            <a:r>
              <a:rPr lang="en-US" sz="1800" b="1" i="1" dirty="0" err="1" smtClean="0">
                <a:latin typeface="Times New Roman" pitchFamily="18" charset="0"/>
                <a:cs typeface="Times New Roman" pitchFamily="18" charset="0"/>
              </a:rPr>
              <a:t>Kathak</a:t>
            </a:r>
            <a:r>
              <a:rPr lang="en-US" sz="1800" dirty="0" smtClean="0">
                <a:latin typeface="Times New Roman" pitchFamily="18" charset="0"/>
                <a:cs typeface="Times New Roman" pitchFamily="18" charset="0"/>
              </a:rPr>
              <a:t> - </a:t>
            </a:r>
            <a:r>
              <a:rPr lang="en-US" sz="1800" dirty="0" err="1" smtClean="0">
                <a:latin typeface="Times New Roman" pitchFamily="18" charset="0"/>
                <a:cs typeface="Times New Roman" pitchFamily="18" charset="0"/>
              </a:rPr>
              <a:t>Birju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Maharaj</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Nahid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Siddiqui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Lacchu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Maharaj</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Gopi</a:t>
            </a:r>
            <a:r>
              <a:rPr lang="en-US" sz="1800" dirty="0" smtClean="0">
                <a:latin typeface="Times New Roman" pitchFamily="18" charset="0"/>
                <a:cs typeface="Times New Roman" pitchFamily="18" charset="0"/>
              </a:rPr>
              <a:t> Krishna, </a:t>
            </a:r>
            <a:r>
              <a:rPr lang="en-US" sz="1800" dirty="0" err="1" smtClean="0">
                <a:latin typeface="Times New Roman" pitchFamily="18" charset="0"/>
                <a:cs typeface="Times New Roman" pitchFamily="18" charset="0"/>
              </a:rPr>
              <a:t>Saswati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Sen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Manjari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Chaturvedi</a:t>
            </a: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r>
              <a:rPr lang="en-US" sz="1800" b="1" i="1" dirty="0" err="1" smtClean="0">
                <a:latin typeface="Times New Roman" pitchFamily="18" charset="0"/>
                <a:cs typeface="Times New Roman" pitchFamily="18" charset="0"/>
              </a:rPr>
              <a:t>Gaudiya</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Nritya</a:t>
            </a:r>
            <a:r>
              <a:rPr lang="en-US" sz="1800" dirty="0" smtClean="0">
                <a:latin typeface="Times New Roman" pitchFamily="18" charset="0"/>
                <a:cs typeface="Times New Roman" pitchFamily="18" charset="0"/>
              </a:rPr>
              <a:t> - </a:t>
            </a:r>
            <a:r>
              <a:rPr lang="en-US" sz="1800" dirty="0" err="1" smtClean="0">
                <a:latin typeface="Times New Roman" pitchFamily="18" charset="0"/>
                <a:cs typeface="Times New Roman" pitchFamily="18" charset="0"/>
              </a:rPr>
              <a:t>Mahua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Mukherjee</a:t>
            </a:r>
            <a:endParaRPr lang="en-US" sz="1800" dirty="0" smtClean="0">
              <a:latin typeface="Times New Roman" pitchFamily="18" charset="0"/>
              <a:cs typeface="Times New Roman" pitchFamily="18" charset="0"/>
            </a:endParaRPr>
          </a:p>
          <a:p>
            <a:endParaRPr lang="en-US" dirty="0"/>
          </a:p>
        </p:txBody>
      </p:sp>
      <p:pic>
        <p:nvPicPr>
          <p:cNvPr id="28674" name="Picture 2" descr="C:\Users\MY SELF\Desktop\BIPIN SIR\Gaudiya Nritya.jpg"/>
          <p:cNvPicPr>
            <a:picLocks noChangeAspect="1" noChangeArrowheads="1"/>
          </p:cNvPicPr>
          <p:nvPr/>
        </p:nvPicPr>
        <p:blipFill>
          <a:blip r:embed="rId2"/>
          <a:srcRect/>
          <a:stretch>
            <a:fillRect/>
          </a:stretch>
        </p:blipFill>
        <p:spPr bwMode="auto">
          <a:xfrm>
            <a:off x="4648200" y="3733800"/>
            <a:ext cx="4267200" cy="2667000"/>
          </a:xfrm>
          <a:prstGeom prst="rect">
            <a:avLst/>
          </a:prstGeom>
          <a:noFill/>
        </p:spPr>
      </p:pic>
      <p:pic>
        <p:nvPicPr>
          <p:cNvPr id="28675" name="Picture 3" descr="C:\Users\MY SELF\Desktop\BIPIN SIR\Kathak.jpg"/>
          <p:cNvPicPr>
            <a:picLocks noChangeAspect="1" noChangeArrowheads="1"/>
          </p:cNvPicPr>
          <p:nvPr/>
        </p:nvPicPr>
        <p:blipFill>
          <a:blip r:embed="rId3"/>
          <a:srcRect/>
          <a:stretch>
            <a:fillRect/>
          </a:stretch>
        </p:blipFill>
        <p:spPr bwMode="auto">
          <a:xfrm>
            <a:off x="4648200" y="1066800"/>
            <a:ext cx="4114800" cy="2590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3810000" cy="5516563"/>
          </a:xfrm>
        </p:spPr>
        <p:txBody>
          <a:bodyPr/>
          <a:lstStyle/>
          <a:p>
            <a:r>
              <a:rPr lang="en-US" b="1" i="1" dirty="0" err="1" smtClean="0">
                <a:latin typeface="Times New Roman" pitchFamily="18" charset="0"/>
                <a:cs typeface="Times New Roman" pitchFamily="18" charset="0"/>
              </a:rPr>
              <a:t>Bharatanatyam</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Rukmini</a:t>
            </a:r>
            <a:r>
              <a:rPr lang="en-US" dirty="0" smtClean="0">
                <a:latin typeface="Times New Roman" pitchFamily="18" charset="0"/>
                <a:cs typeface="Times New Roman" pitchFamily="18" charset="0"/>
              </a:rPr>
              <a:t> Devi  </a:t>
            </a:r>
            <a:r>
              <a:rPr lang="en-US" dirty="0" err="1" smtClean="0">
                <a:latin typeface="Times New Roman" pitchFamily="18" charset="0"/>
                <a:cs typeface="Times New Roman" pitchFamily="18" charset="0"/>
              </a:rPr>
              <a:t>Padma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Subrahmanyam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Vyjayanthimala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Sheema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Kermani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Padmini</a:t>
            </a:r>
            <a:endParaRPr lang="en-US" dirty="0" smtClean="0">
              <a:latin typeface="Times New Roman" pitchFamily="18" charset="0"/>
              <a:cs typeface="Times New Roman" pitchFamily="18" charset="0"/>
            </a:endParaRPr>
          </a:p>
          <a:p>
            <a:endParaRPr lang="en-GB" dirty="0"/>
          </a:p>
        </p:txBody>
      </p:sp>
      <p:pic>
        <p:nvPicPr>
          <p:cNvPr id="4" name="Picture 4" descr="C:\Users\MY SELF\Desktop\BIPIN SIR\Bharatanatyam.jpg"/>
          <p:cNvPicPr>
            <a:picLocks noChangeAspect="1" noChangeArrowheads="1"/>
          </p:cNvPicPr>
          <p:nvPr/>
        </p:nvPicPr>
        <p:blipFill>
          <a:blip r:embed="rId2" cstate="print"/>
          <a:srcRect/>
          <a:stretch>
            <a:fillRect/>
          </a:stretch>
        </p:blipFill>
        <p:spPr bwMode="auto">
          <a:xfrm>
            <a:off x="4724400" y="533400"/>
            <a:ext cx="3886200" cy="5334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105400" cy="5668963"/>
          </a:xfrm>
        </p:spPr>
        <p:txBody>
          <a:bodyPr/>
          <a:lstStyle/>
          <a:p>
            <a:r>
              <a:rPr lang="en-US" b="1" i="1" dirty="0" err="1" smtClean="0"/>
              <a:t>Kathakali</a:t>
            </a:r>
            <a:r>
              <a:rPr lang="en-US" dirty="0" smtClean="0"/>
              <a:t> - </a:t>
            </a:r>
            <a:r>
              <a:rPr lang="en-US" dirty="0" err="1" smtClean="0"/>
              <a:t>Kalamandalam</a:t>
            </a:r>
            <a:r>
              <a:rPr lang="en-US" dirty="0" smtClean="0"/>
              <a:t> Krishnan Nair</a:t>
            </a:r>
          </a:p>
          <a:p>
            <a:pPr>
              <a:buNone/>
            </a:pPr>
            <a:endParaRPr lang="en-US" dirty="0" smtClean="0"/>
          </a:p>
          <a:p>
            <a:pPr>
              <a:buNone/>
            </a:pPr>
            <a:endParaRPr lang="en-US" dirty="0" smtClean="0"/>
          </a:p>
          <a:p>
            <a:pPr>
              <a:buNone/>
            </a:pPr>
            <a:endParaRPr lang="en-US" dirty="0" smtClean="0"/>
          </a:p>
          <a:p>
            <a:r>
              <a:rPr lang="en-US" b="1" i="1" dirty="0" err="1" smtClean="0"/>
              <a:t>Kuchipudi</a:t>
            </a:r>
            <a:r>
              <a:rPr lang="en-US" dirty="0" smtClean="0"/>
              <a:t> - </a:t>
            </a:r>
            <a:r>
              <a:rPr lang="en-US" dirty="0" err="1" smtClean="0"/>
              <a:t>Mallika</a:t>
            </a:r>
            <a:r>
              <a:rPr lang="en-US" dirty="0" smtClean="0"/>
              <a:t> Sarabhai, V. </a:t>
            </a:r>
            <a:r>
              <a:rPr lang="en-US" dirty="0" err="1" smtClean="0"/>
              <a:t>Satyanarayana</a:t>
            </a:r>
            <a:r>
              <a:rPr lang="en-US" dirty="0" smtClean="0"/>
              <a:t> </a:t>
            </a:r>
            <a:r>
              <a:rPr lang="en-US" dirty="0" err="1" smtClean="0"/>
              <a:t>Sarma</a:t>
            </a:r>
            <a:r>
              <a:rPr lang="en-US" dirty="0" smtClean="0"/>
              <a:t>, </a:t>
            </a:r>
            <a:r>
              <a:rPr lang="en-US" dirty="0" err="1" smtClean="0"/>
              <a:t>Deepa</a:t>
            </a:r>
            <a:r>
              <a:rPr lang="en-US" dirty="0" smtClean="0"/>
              <a:t> </a:t>
            </a:r>
            <a:r>
              <a:rPr lang="en-US" dirty="0" err="1" smtClean="0"/>
              <a:t>Shashindran</a:t>
            </a:r>
            <a:endParaRPr lang="en-US" dirty="0" smtClean="0"/>
          </a:p>
          <a:p>
            <a:endParaRPr lang="en-GB" dirty="0"/>
          </a:p>
        </p:txBody>
      </p:sp>
      <p:pic>
        <p:nvPicPr>
          <p:cNvPr id="30722" name="Picture 2" descr="C:\Users\MY SELF\Desktop\BIPIN SIR\Kathakali .jpg"/>
          <p:cNvPicPr>
            <a:picLocks noChangeAspect="1" noChangeArrowheads="1"/>
          </p:cNvPicPr>
          <p:nvPr/>
        </p:nvPicPr>
        <p:blipFill>
          <a:blip r:embed="rId2"/>
          <a:srcRect/>
          <a:stretch>
            <a:fillRect/>
          </a:stretch>
        </p:blipFill>
        <p:spPr bwMode="auto">
          <a:xfrm>
            <a:off x="5562600" y="0"/>
            <a:ext cx="3352800" cy="3276600"/>
          </a:xfrm>
          <a:prstGeom prst="rect">
            <a:avLst/>
          </a:prstGeom>
          <a:noFill/>
        </p:spPr>
      </p:pic>
      <p:pic>
        <p:nvPicPr>
          <p:cNvPr id="30723" name="Picture 3" descr="C:\Users\MY SELF\Desktop\BIPIN SIR\Kuchipudi.jpg"/>
          <p:cNvPicPr>
            <a:picLocks noChangeAspect="1" noChangeArrowheads="1"/>
          </p:cNvPicPr>
          <p:nvPr/>
        </p:nvPicPr>
        <p:blipFill>
          <a:blip r:embed="rId3" cstate="print"/>
          <a:srcRect/>
          <a:stretch>
            <a:fillRect/>
          </a:stretch>
        </p:blipFill>
        <p:spPr bwMode="auto">
          <a:xfrm>
            <a:off x="5562600" y="3200400"/>
            <a:ext cx="3276600" cy="336484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3886200" cy="5516563"/>
          </a:xfrm>
        </p:spPr>
        <p:txBody>
          <a:bodyPr>
            <a:normAutofit fontScale="85000" lnSpcReduction="10000"/>
          </a:bodyPr>
          <a:lstStyle/>
          <a:p>
            <a:pPr algn="just"/>
            <a:r>
              <a:rPr lang="en-US" b="1" i="1" dirty="0" smtClean="0">
                <a:latin typeface="Times New Roman" pitchFamily="18" charset="0"/>
                <a:cs typeface="Times New Roman" pitchFamily="18" charset="0"/>
              </a:rPr>
              <a:t>Manipuri</a:t>
            </a:r>
            <a:r>
              <a:rPr lang="en-US" dirty="0" smtClean="0">
                <a:latin typeface="Times New Roman" pitchFamily="18" charset="0"/>
                <a:cs typeface="Times New Roman" pitchFamily="18" charset="0"/>
              </a:rPr>
              <a:t> - Guru </a:t>
            </a:r>
            <a:r>
              <a:rPr lang="en-US" dirty="0" err="1" smtClean="0">
                <a:latin typeface="Times New Roman" pitchFamily="18" charset="0"/>
                <a:cs typeface="Times New Roman" pitchFamily="18" charset="0"/>
              </a:rPr>
              <a:t>Bipin</a:t>
            </a:r>
            <a:r>
              <a:rPr lang="en-US" dirty="0" smtClean="0">
                <a:latin typeface="Times New Roman" pitchFamily="18" charset="0"/>
                <a:cs typeface="Times New Roman" pitchFamily="18" charset="0"/>
              </a:rPr>
              <a:t> Singh, </a:t>
            </a:r>
            <a:r>
              <a:rPr lang="en-US" dirty="0" err="1" smtClean="0">
                <a:latin typeface="Times New Roman" pitchFamily="18" charset="0"/>
                <a:cs typeface="Times New Roman" pitchFamily="18" charset="0"/>
              </a:rPr>
              <a:t>Darshana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Jhaveri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Jhaveri</a:t>
            </a:r>
            <a:r>
              <a:rPr lang="en-US" dirty="0" smtClean="0">
                <a:latin typeface="Times New Roman" pitchFamily="18" charset="0"/>
                <a:cs typeface="Times New Roman" pitchFamily="18" charset="0"/>
              </a:rPr>
              <a:t> Sisters, </a:t>
            </a:r>
            <a:r>
              <a:rPr lang="en-US" dirty="0" err="1" smtClean="0">
                <a:latin typeface="Times New Roman" pitchFamily="18" charset="0"/>
                <a:cs typeface="Times New Roman" pitchFamily="18" charset="0"/>
              </a:rPr>
              <a:t>Devjan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Chaliha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Amala</a:t>
            </a:r>
            <a:r>
              <a:rPr lang="en-US" dirty="0" smtClean="0">
                <a:latin typeface="Times New Roman" pitchFamily="18" charset="0"/>
                <a:cs typeface="Times New Roman" pitchFamily="18" charset="0"/>
              </a:rPr>
              <a:t> Shankar</a:t>
            </a:r>
          </a:p>
          <a:p>
            <a:pPr algn="just"/>
            <a:r>
              <a:rPr lang="en-US" b="1" i="1" dirty="0" err="1" smtClean="0">
                <a:latin typeface="Times New Roman" pitchFamily="18" charset="0"/>
                <a:cs typeface="Times New Roman" pitchFamily="18" charset="0"/>
              </a:rPr>
              <a:t>Mohiniyattam</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Kalamandalam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Kalyanikutty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Amma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Shobhana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Sunanda</a:t>
            </a:r>
            <a:r>
              <a:rPr lang="en-US" dirty="0" smtClean="0">
                <a:latin typeface="Times New Roman" pitchFamily="18" charset="0"/>
                <a:cs typeface="Times New Roman" pitchFamily="18" charset="0"/>
              </a:rPr>
              <a:t> Nair, </a:t>
            </a:r>
            <a:r>
              <a:rPr lang="en-US" dirty="0" err="1" smtClean="0">
                <a:latin typeface="Times New Roman" pitchFamily="18" charset="0"/>
                <a:cs typeface="Times New Roman" pitchFamily="18" charset="0"/>
              </a:rPr>
              <a:t>Kalamandalam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Radhika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Thankamani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Kalamandalam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Hymavathy</a:t>
            </a:r>
            <a:endParaRPr lang="en-US" dirty="0" smtClean="0">
              <a:latin typeface="Times New Roman" pitchFamily="18" charset="0"/>
              <a:cs typeface="Times New Roman" pitchFamily="18" charset="0"/>
            </a:endParaRPr>
          </a:p>
          <a:p>
            <a:endParaRPr lang="en-GB" dirty="0"/>
          </a:p>
        </p:txBody>
      </p:sp>
      <p:pic>
        <p:nvPicPr>
          <p:cNvPr id="29698" name="Picture 2" descr="C:\Users\MY SELF\Desktop\BIPIN SIR\Manipuri.jpg"/>
          <p:cNvPicPr>
            <a:picLocks noChangeAspect="1" noChangeArrowheads="1"/>
          </p:cNvPicPr>
          <p:nvPr/>
        </p:nvPicPr>
        <p:blipFill>
          <a:blip r:embed="rId2"/>
          <a:srcRect/>
          <a:stretch>
            <a:fillRect/>
          </a:stretch>
        </p:blipFill>
        <p:spPr bwMode="auto">
          <a:xfrm>
            <a:off x="4419600" y="152400"/>
            <a:ext cx="4495800" cy="2666999"/>
          </a:xfrm>
          <a:prstGeom prst="rect">
            <a:avLst/>
          </a:prstGeom>
          <a:noFill/>
        </p:spPr>
      </p:pic>
      <p:pic>
        <p:nvPicPr>
          <p:cNvPr id="29699" name="Picture 3" descr="C:\Users\MY SELF\Desktop\BIPIN SIR\Mohiniyattam.jpg"/>
          <p:cNvPicPr>
            <a:picLocks noChangeAspect="1" noChangeArrowheads="1"/>
          </p:cNvPicPr>
          <p:nvPr/>
        </p:nvPicPr>
        <p:blipFill>
          <a:blip r:embed="rId3"/>
          <a:srcRect/>
          <a:stretch>
            <a:fillRect/>
          </a:stretch>
        </p:blipFill>
        <p:spPr bwMode="auto">
          <a:xfrm>
            <a:off x="4495800" y="2971800"/>
            <a:ext cx="4495800" cy="371018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838201"/>
          </a:xfrm>
        </p:spPr>
        <p:txBody>
          <a:bodyPr>
            <a:normAutofit/>
          </a:bodyPr>
          <a:lstStyle/>
          <a:p>
            <a:r>
              <a:rPr lang="en-US" sz="3600" b="1" dirty="0" smtClean="0">
                <a:latin typeface="Times New Roman" pitchFamily="18" charset="0"/>
                <a:cs typeface="Times New Roman" pitchFamily="18" charset="0"/>
              </a:rPr>
              <a:t>BASIC CONCEPT OF INDIAN ART</a:t>
            </a:r>
            <a:endParaRPr lang="en-US" sz="3600" b="1" dirty="0">
              <a:latin typeface="Times New Roman" pitchFamily="18" charset="0"/>
              <a:cs typeface="Times New Roman" pitchFamily="18" charset="0"/>
            </a:endParaRPr>
          </a:p>
        </p:txBody>
      </p:sp>
      <p:sp>
        <p:nvSpPr>
          <p:cNvPr id="3" name="Subtitle 2"/>
          <p:cNvSpPr>
            <a:spLocks noGrp="1"/>
          </p:cNvSpPr>
          <p:nvPr>
            <p:ph type="subTitle" idx="1"/>
          </p:nvPr>
        </p:nvSpPr>
        <p:spPr>
          <a:xfrm>
            <a:off x="762000" y="1143000"/>
            <a:ext cx="7924800" cy="5257800"/>
          </a:xfrm>
        </p:spPr>
        <p:txBody>
          <a:bodyPr>
            <a:noAutofit/>
          </a:bodyPr>
          <a:lstStyle/>
          <a:p>
            <a:pPr algn="just"/>
            <a:r>
              <a:rPr lang="en-US" sz="2000" dirty="0" smtClean="0">
                <a:solidFill>
                  <a:schemeClr val="tx1">
                    <a:lumMod val="95000"/>
                    <a:lumOff val="5000"/>
                  </a:schemeClr>
                </a:solidFill>
                <a:latin typeface="Times New Roman" pitchFamily="18" charset="0"/>
                <a:cs typeface="Times New Roman" pitchFamily="18" charset="0"/>
              </a:rPr>
              <a:t>Indian art comprises various art forms like paintings like </a:t>
            </a:r>
            <a:r>
              <a:rPr lang="en-US" sz="2000" dirty="0" err="1" smtClean="0">
                <a:solidFill>
                  <a:schemeClr val="tx1">
                    <a:lumMod val="95000"/>
                    <a:lumOff val="5000"/>
                  </a:schemeClr>
                </a:solidFill>
                <a:latin typeface="Times New Roman" pitchFamily="18" charset="0"/>
                <a:cs typeface="Times New Roman" pitchFamily="18" charset="0"/>
              </a:rPr>
              <a:t>patta</a:t>
            </a:r>
            <a:r>
              <a:rPr lang="en-US" sz="2000" dirty="0" smtClean="0">
                <a:solidFill>
                  <a:schemeClr val="tx1">
                    <a:lumMod val="95000"/>
                    <a:lumOff val="5000"/>
                  </a:schemeClr>
                </a:solidFill>
                <a:latin typeface="Times New Roman" pitchFamily="18" charset="0"/>
                <a:cs typeface="Times New Roman" pitchFamily="18" charset="0"/>
              </a:rPr>
              <a:t> </a:t>
            </a:r>
            <a:r>
              <a:rPr lang="en-US" sz="2000" dirty="0" err="1" smtClean="0">
                <a:solidFill>
                  <a:schemeClr val="tx1">
                    <a:lumMod val="95000"/>
                    <a:lumOff val="5000"/>
                  </a:schemeClr>
                </a:solidFill>
                <a:latin typeface="Times New Roman" pitchFamily="18" charset="0"/>
                <a:cs typeface="Times New Roman" pitchFamily="18" charset="0"/>
              </a:rPr>
              <a:t>chitra</a:t>
            </a:r>
            <a:r>
              <a:rPr lang="en-US" sz="2000" dirty="0" smtClean="0">
                <a:solidFill>
                  <a:schemeClr val="tx1">
                    <a:lumMod val="95000"/>
                    <a:lumOff val="5000"/>
                  </a:schemeClr>
                </a:solidFill>
                <a:latin typeface="Times New Roman" pitchFamily="18" charset="0"/>
                <a:cs typeface="Times New Roman" pitchFamily="18" charset="0"/>
              </a:rPr>
              <a:t>, </a:t>
            </a:r>
            <a:r>
              <a:rPr lang="en-US" sz="2000" dirty="0" err="1" smtClean="0">
                <a:solidFill>
                  <a:schemeClr val="tx1">
                    <a:lumMod val="95000"/>
                    <a:lumOff val="5000"/>
                  </a:schemeClr>
                </a:solidFill>
                <a:latin typeface="Times New Roman" pitchFamily="18" charset="0"/>
                <a:cs typeface="Times New Roman" pitchFamily="18" charset="0"/>
              </a:rPr>
              <a:t>madhubani</a:t>
            </a:r>
            <a:r>
              <a:rPr lang="en-US" sz="2000" dirty="0" smtClean="0">
                <a:solidFill>
                  <a:schemeClr val="tx1">
                    <a:lumMod val="95000"/>
                    <a:lumOff val="5000"/>
                  </a:schemeClr>
                </a:solidFill>
                <a:latin typeface="Times New Roman" pitchFamily="18" charset="0"/>
                <a:cs typeface="Times New Roman" pitchFamily="18" charset="0"/>
              </a:rPr>
              <a:t>, ceramics, sculpture and textile arts such as woven silk. Indian art is acknowledged for its immense sense of design, which can be seen in both modern and traditional forms.</a:t>
            </a:r>
          </a:p>
          <a:p>
            <a:pPr algn="just"/>
            <a:r>
              <a:rPr lang="en-US" sz="2000" dirty="0" smtClean="0">
                <a:solidFill>
                  <a:schemeClr val="tx1">
                    <a:lumMod val="95000"/>
                    <a:lumOff val="5000"/>
                  </a:schemeClr>
                </a:solidFill>
                <a:latin typeface="Times New Roman" pitchFamily="18" charset="0"/>
                <a:cs typeface="Times New Roman" pitchFamily="18" charset="0"/>
              </a:rPr>
              <a:t>Indian art can trace its origins to antiquity. It has been influenced by cultural as well as religious elements such as Hinduism, Sikhism, Buddhism, Jainism and Islam. Despite this diverse mix of religious traditions, the major religious groupings have generally shared the dominant creative style at any given period and place.</a:t>
            </a:r>
          </a:p>
          <a:p>
            <a:pPr algn="just"/>
            <a:r>
              <a:rPr lang="en-US" sz="2000" dirty="0" smtClean="0">
                <a:solidFill>
                  <a:schemeClr val="tx1">
                    <a:lumMod val="95000"/>
                    <a:lumOff val="5000"/>
                  </a:schemeClr>
                </a:solidFill>
                <a:latin typeface="Times New Roman" pitchFamily="18" charset="0"/>
                <a:cs typeface="Times New Roman" pitchFamily="18" charset="0"/>
              </a:rPr>
              <a:t>Sculpture in stone and metal, primarily religious, has fared better in the Indian environment than other media, and provides the majority of the best remnants. Many of the most important ancient findings that aren’t carved stone originate from the nearby, drier regions rather than India itself. Grave goods, which are the principal source of old art in other cultures, are not allowed in Indian funerary and philosophical traditions.</a:t>
            </a:r>
          </a:p>
          <a:p>
            <a:endParaRPr lang="en-US" sz="20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Indian Musical Instruments</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35563"/>
          </a:xfrm>
        </p:spPr>
        <p:txBody>
          <a:bodyPr>
            <a:normAutofit fontScale="62500" lnSpcReduction="20000"/>
          </a:bodyPr>
          <a:lstStyle/>
          <a:p>
            <a:pPr algn="just">
              <a:buNone/>
            </a:pPr>
            <a:r>
              <a:rPr lang="en-US" dirty="0" smtClean="0">
                <a:latin typeface="Times New Roman" pitchFamily="18" charset="0"/>
                <a:cs typeface="Times New Roman" pitchFamily="18" charset="0"/>
              </a:rPr>
              <a:t>India has the most ancient and evolved music system in the world. The earliest evidence points to this discovery in the cave paintings showing musical activity and instruments at </a:t>
            </a:r>
            <a:r>
              <a:rPr lang="en-US" dirty="0" err="1" smtClean="0">
                <a:latin typeface="Times New Roman" pitchFamily="18" charset="0"/>
                <a:cs typeface="Times New Roman" pitchFamily="18" charset="0"/>
              </a:rPr>
              <a:t>Bhimbetka</a:t>
            </a:r>
            <a:r>
              <a:rPr lang="en-US" dirty="0" smtClean="0">
                <a:latin typeface="Times New Roman" pitchFamily="18" charset="0"/>
                <a:cs typeface="Times New Roman" pitchFamily="18" charset="0"/>
              </a:rPr>
              <a:t> in Madhya Pradesh (Central India), dating back 10,000 years ago. Similarly, during the later excavations of the </a:t>
            </a:r>
            <a:r>
              <a:rPr lang="en-US" dirty="0" err="1" smtClean="0">
                <a:latin typeface="Times New Roman" pitchFamily="18" charset="0"/>
                <a:cs typeface="Times New Roman" pitchFamily="18" charset="0"/>
              </a:rPr>
              <a:t>Harappan</a:t>
            </a:r>
            <a:r>
              <a:rPr lang="en-US" dirty="0" smtClean="0">
                <a:latin typeface="Times New Roman" pitchFamily="18" charset="0"/>
                <a:cs typeface="Times New Roman" pitchFamily="18" charset="0"/>
              </a:rPr>
              <a:t> civilization, evidence of musical activity and dance was uncovered. The study of such evidence helps us understand the evolution of music and several cultural aspects of the people who used these instruments.</a:t>
            </a:r>
          </a:p>
          <a:p>
            <a:pPr algn="just"/>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Natya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Shastra</a:t>
            </a:r>
            <a:r>
              <a:rPr lang="en-US" dirty="0" smtClean="0">
                <a:latin typeface="Times New Roman" pitchFamily="18" charset="0"/>
                <a:cs typeface="Times New Roman" pitchFamily="18" charset="0"/>
              </a:rPr>
              <a:t>, an ancient encyclopedia of the arts, compiled by Bharat Muni (200 B.C.- 200 A.D.), categorized musical instruments (</a:t>
            </a:r>
            <a:r>
              <a:rPr lang="en-US" dirty="0" err="1" smtClean="0">
                <a:latin typeface="Times New Roman" pitchFamily="18" charset="0"/>
                <a:cs typeface="Times New Roman" pitchFamily="18" charset="0"/>
              </a:rPr>
              <a:t>vadya</a:t>
            </a:r>
            <a:r>
              <a:rPr lang="en-US" dirty="0" smtClean="0">
                <a:latin typeface="Times New Roman" pitchFamily="18" charset="0"/>
                <a:cs typeface="Times New Roman" pitchFamily="18" charset="0"/>
              </a:rPr>
              <a:t>) into four main categories:</a:t>
            </a:r>
          </a:p>
          <a:p>
            <a:pPr algn="just"/>
            <a:r>
              <a:rPr lang="en-US" dirty="0" err="1" smtClean="0">
                <a:latin typeface="Times New Roman" pitchFamily="18" charset="0"/>
                <a:cs typeface="Times New Roman" pitchFamily="18" charset="0"/>
              </a:rPr>
              <a:t>Tantu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Vadya</a:t>
            </a:r>
            <a:r>
              <a:rPr lang="en-US" dirty="0" smtClean="0">
                <a:latin typeface="Times New Roman" pitchFamily="18" charset="0"/>
                <a:cs typeface="Times New Roman" pitchFamily="18" charset="0"/>
              </a:rPr>
              <a:t> - Chordophones or Stringed instruments</a:t>
            </a:r>
          </a:p>
          <a:p>
            <a:pPr algn="just"/>
            <a:r>
              <a:rPr lang="en-US" dirty="0" err="1" smtClean="0">
                <a:latin typeface="Times New Roman" pitchFamily="18" charset="0"/>
                <a:cs typeface="Times New Roman" pitchFamily="18" charset="0"/>
              </a:rPr>
              <a:t>Sushira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Vadya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Aerophones</a:t>
            </a:r>
            <a:r>
              <a:rPr lang="en-US" dirty="0" smtClean="0">
                <a:latin typeface="Times New Roman" pitchFamily="18" charset="0"/>
                <a:cs typeface="Times New Roman" pitchFamily="18" charset="0"/>
              </a:rPr>
              <a:t> or Wind instruments</a:t>
            </a:r>
          </a:p>
          <a:p>
            <a:pPr algn="just"/>
            <a:r>
              <a:rPr lang="en-US" dirty="0" err="1" smtClean="0">
                <a:latin typeface="Times New Roman" pitchFamily="18" charset="0"/>
                <a:cs typeface="Times New Roman" pitchFamily="18" charset="0"/>
              </a:rPr>
              <a:t>Avanaddha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Vadya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Membranophones</a:t>
            </a:r>
            <a:r>
              <a:rPr lang="en-US" dirty="0" smtClean="0">
                <a:latin typeface="Times New Roman" pitchFamily="18" charset="0"/>
                <a:cs typeface="Times New Roman" pitchFamily="18" charset="0"/>
              </a:rPr>
              <a:t> or Percussion instruments</a:t>
            </a:r>
          </a:p>
          <a:p>
            <a:pPr algn="just"/>
            <a:r>
              <a:rPr lang="en-US" dirty="0" smtClean="0">
                <a:latin typeface="Times New Roman" pitchFamily="18" charset="0"/>
                <a:cs typeface="Times New Roman" pitchFamily="18" charset="0"/>
              </a:rPr>
              <a:t>Ghana </a:t>
            </a:r>
            <a:r>
              <a:rPr lang="en-US" dirty="0" err="1" smtClean="0">
                <a:latin typeface="Times New Roman" pitchFamily="18" charset="0"/>
                <a:cs typeface="Times New Roman" pitchFamily="18" charset="0"/>
              </a:rPr>
              <a:t>Vadya</a:t>
            </a:r>
            <a:r>
              <a:rPr lang="en-US" dirty="0" smtClean="0">
                <a:latin typeface="Times New Roman" pitchFamily="18" charset="0"/>
                <a:cs typeface="Times New Roman" pitchFamily="18" charset="0"/>
              </a:rPr>
              <a:t> - Idiophones or Solid instruments that do not require tuning.</a:t>
            </a:r>
          </a:p>
          <a:p>
            <a:pPr algn="just"/>
            <a:r>
              <a:rPr lang="en-US" dirty="0" smtClean="0">
                <a:latin typeface="Times New Roman" pitchFamily="18" charset="0"/>
                <a:cs typeface="Times New Roman" pitchFamily="18" charset="0"/>
              </a:rPr>
              <a:t>There have been many instruments of the distant past, of which we only know names. There are numerous instruments used in folk music too. The focus of this article is to describe instruments used in Indian Classical music.</a:t>
            </a:r>
          </a:p>
          <a:p>
            <a:pPr algn="just"/>
            <a:endParaRPr lang="en-US"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267200" cy="5745163"/>
          </a:xfrm>
        </p:spPr>
        <p:txBody>
          <a:bodyPr>
            <a:normAutofit/>
          </a:bodyPr>
          <a:lstStyle/>
          <a:p>
            <a:r>
              <a:rPr lang="en-US" b="1" i="1" dirty="0" err="1" smtClean="0"/>
              <a:t>Odissi</a:t>
            </a:r>
            <a:r>
              <a:rPr lang="en-US" dirty="0" smtClean="0"/>
              <a:t> - </a:t>
            </a:r>
            <a:r>
              <a:rPr lang="en-US" dirty="0" err="1" smtClean="0"/>
              <a:t>Sujata</a:t>
            </a:r>
            <a:r>
              <a:rPr lang="en-US" dirty="0" smtClean="0"/>
              <a:t> </a:t>
            </a:r>
            <a:r>
              <a:rPr lang="en-US" dirty="0" err="1" smtClean="0"/>
              <a:t>Mohapatra</a:t>
            </a:r>
            <a:r>
              <a:rPr lang="en-US" dirty="0" smtClean="0"/>
              <a:t>, </a:t>
            </a:r>
            <a:r>
              <a:rPr lang="en-US" dirty="0" err="1" smtClean="0"/>
              <a:t>Madhavi</a:t>
            </a:r>
            <a:r>
              <a:rPr lang="en-US" dirty="0" smtClean="0"/>
              <a:t> </a:t>
            </a:r>
            <a:r>
              <a:rPr lang="en-US" dirty="0" err="1" smtClean="0"/>
              <a:t>Mudgal</a:t>
            </a:r>
            <a:r>
              <a:rPr lang="en-US" dirty="0" smtClean="0"/>
              <a:t>, </a:t>
            </a:r>
            <a:r>
              <a:rPr lang="en-US" dirty="0" err="1" smtClean="0"/>
              <a:t>Keluchara</a:t>
            </a:r>
            <a:r>
              <a:rPr lang="en-US" dirty="0" smtClean="0"/>
              <a:t> </a:t>
            </a:r>
            <a:r>
              <a:rPr lang="en-US" dirty="0" err="1" smtClean="0"/>
              <a:t>Mohapatra</a:t>
            </a:r>
            <a:r>
              <a:rPr lang="en-US" dirty="0" smtClean="0"/>
              <a:t>, </a:t>
            </a:r>
            <a:r>
              <a:rPr lang="en-US" dirty="0" err="1" smtClean="0"/>
              <a:t>Surendra</a:t>
            </a:r>
            <a:r>
              <a:rPr lang="en-US" dirty="0" smtClean="0"/>
              <a:t> </a:t>
            </a:r>
            <a:r>
              <a:rPr lang="en-US" dirty="0" err="1" smtClean="0"/>
              <a:t>Nath</a:t>
            </a:r>
            <a:r>
              <a:rPr lang="en-US" dirty="0" smtClean="0"/>
              <a:t> Jena, </a:t>
            </a:r>
            <a:r>
              <a:rPr lang="en-US" dirty="0" err="1" smtClean="0"/>
              <a:t>Shobana</a:t>
            </a:r>
            <a:r>
              <a:rPr lang="en-US" dirty="0" smtClean="0"/>
              <a:t> </a:t>
            </a:r>
            <a:r>
              <a:rPr lang="en-US" dirty="0" err="1" smtClean="0"/>
              <a:t>Sahajananan</a:t>
            </a:r>
            <a:r>
              <a:rPr lang="en-US" dirty="0" smtClean="0"/>
              <a:t>, </a:t>
            </a:r>
            <a:r>
              <a:rPr lang="en-US" dirty="0" err="1" smtClean="0"/>
              <a:t>Minati</a:t>
            </a:r>
            <a:r>
              <a:rPr lang="en-US" dirty="0" smtClean="0"/>
              <a:t> </a:t>
            </a:r>
            <a:r>
              <a:rPr lang="en-US" dirty="0" err="1" smtClean="0"/>
              <a:t>Mishra</a:t>
            </a:r>
            <a:endParaRPr lang="en-US" dirty="0" smtClean="0"/>
          </a:p>
          <a:p>
            <a:r>
              <a:rPr lang="en-US" b="1" i="1" dirty="0" err="1" smtClean="0"/>
              <a:t>Sattriya</a:t>
            </a:r>
            <a:r>
              <a:rPr lang="en-US" dirty="0" smtClean="0"/>
              <a:t> - </a:t>
            </a:r>
            <a:r>
              <a:rPr lang="en-US" dirty="0" err="1" smtClean="0"/>
              <a:t>Indira</a:t>
            </a:r>
            <a:r>
              <a:rPr lang="en-US" dirty="0" smtClean="0"/>
              <a:t> P. P. Bora, </a:t>
            </a:r>
            <a:r>
              <a:rPr lang="en-US" dirty="0" err="1" smtClean="0"/>
              <a:t>Ghanakanta</a:t>
            </a:r>
            <a:r>
              <a:rPr lang="en-US" dirty="0" smtClean="0"/>
              <a:t> Bora, </a:t>
            </a:r>
            <a:r>
              <a:rPr lang="en-US" dirty="0" err="1" smtClean="0"/>
              <a:t>Sarodi</a:t>
            </a:r>
            <a:r>
              <a:rPr lang="en-US" dirty="0" smtClean="0"/>
              <a:t> </a:t>
            </a:r>
            <a:r>
              <a:rPr lang="en-US" dirty="0" err="1" smtClean="0"/>
              <a:t>Saikia</a:t>
            </a:r>
            <a:endParaRPr lang="en-US" dirty="0" smtClean="0"/>
          </a:p>
          <a:p>
            <a:endParaRPr lang="en-GB" dirty="0"/>
          </a:p>
        </p:txBody>
      </p:sp>
      <p:pic>
        <p:nvPicPr>
          <p:cNvPr id="31746" name="Picture 2" descr="C:\Users\MY SELF\Desktop\BIPIN SIR\Sattriya .jpg"/>
          <p:cNvPicPr>
            <a:picLocks noChangeAspect="1" noChangeArrowheads="1"/>
          </p:cNvPicPr>
          <p:nvPr/>
        </p:nvPicPr>
        <p:blipFill>
          <a:blip r:embed="rId2"/>
          <a:srcRect/>
          <a:stretch>
            <a:fillRect/>
          </a:stretch>
        </p:blipFill>
        <p:spPr bwMode="auto">
          <a:xfrm>
            <a:off x="5029200" y="3124200"/>
            <a:ext cx="3810000" cy="3424238"/>
          </a:xfrm>
          <a:prstGeom prst="rect">
            <a:avLst/>
          </a:prstGeom>
          <a:noFill/>
        </p:spPr>
      </p:pic>
      <p:pic>
        <p:nvPicPr>
          <p:cNvPr id="31747" name="Picture 3" descr="C:\Users\MY SELF\Desktop\BIPIN SIR\Odissi.jpg"/>
          <p:cNvPicPr>
            <a:picLocks noChangeAspect="1" noChangeArrowheads="1"/>
          </p:cNvPicPr>
          <p:nvPr/>
        </p:nvPicPr>
        <p:blipFill>
          <a:blip r:embed="rId3"/>
          <a:srcRect/>
          <a:stretch>
            <a:fillRect/>
          </a:stretch>
        </p:blipFill>
        <p:spPr bwMode="auto">
          <a:xfrm>
            <a:off x="5029200" y="304800"/>
            <a:ext cx="3886200" cy="28194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b="1" dirty="0" smtClean="0">
                <a:latin typeface="Times New Roman" pitchFamily="18" charset="0"/>
                <a:cs typeface="Times New Roman" pitchFamily="18" charset="0"/>
              </a:rPr>
              <a:t>MYTHOLOGICAL ORIGIN OF SANGEET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pPr algn="just">
              <a:buNone/>
            </a:pPr>
            <a:r>
              <a:rPr lang="en-US" dirty="0" smtClean="0">
                <a:latin typeface="Times New Roman" pitchFamily="18" charset="0"/>
                <a:cs typeface="Times New Roman" pitchFamily="18" charset="0"/>
              </a:rPr>
              <a:t>Mythological origins By looking at mythology one can really see the significance that Indian music (</a:t>
            </a:r>
            <a:r>
              <a:rPr lang="en-US" dirty="0" err="1" smtClean="0">
                <a:latin typeface="Times New Roman" pitchFamily="18" charset="0"/>
                <a:cs typeface="Times New Roman" pitchFamily="18" charset="0"/>
              </a:rPr>
              <a:t>sangeet</a:t>
            </a:r>
            <a:r>
              <a:rPr lang="en-US" dirty="0" smtClean="0">
                <a:latin typeface="Times New Roman" pitchFamily="18" charset="0"/>
                <a:cs typeface="Times New Roman" pitchFamily="18" charset="0"/>
              </a:rPr>
              <a:t>) has to Indian society. This is illustrated in the story concerning its origin. In the </a:t>
            </a:r>
            <a:r>
              <a:rPr lang="en-US" dirty="0" err="1" smtClean="0">
                <a:latin typeface="Times New Roman" pitchFamily="18" charset="0"/>
                <a:cs typeface="Times New Roman" pitchFamily="18" charset="0"/>
              </a:rPr>
              <a:t>N¯at.ya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S¯astra</a:t>
            </a:r>
            <a:r>
              <a:rPr lang="en-US" dirty="0" smtClean="0">
                <a:latin typeface="Times New Roman" pitchFamily="18" charset="0"/>
                <a:cs typeface="Times New Roman" pitchFamily="18" charset="0"/>
              </a:rPr>
              <a:t> ´ , which is the oldest surviving text on stagecraft in the world (circa 2nd century B.C.), the author </a:t>
            </a:r>
            <a:r>
              <a:rPr lang="en-US" dirty="0" err="1" smtClean="0">
                <a:latin typeface="Times New Roman" pitchFamily="18" charset="0"/>
                <a:cs typeface="Times New Roman" pitchFamily="18" charset="0"/>
              </a:rPr>
              <a:t>Bharata</a:t>
            </a:r>
            <a:r>
              <a:rPr lang="en-US" dirty="0" smtClean="0">
                <a:latin typeface="Times New Roman" pitchFamily="18" charset="0"/>
                <a:cs typeface="Times New Roman" pitchFamily="18" charset="0"/>
              </a:rPr>
              <a:t> writes: Once, a long time ago, during the transitional period between two Ages it so happened that people took to </a:t>
            </a:r>
            <a:r>
              <a:rPr lang="en-US" dirty="0" err="1" smtClean="0">
                <a:latin typeface="Times New Roman" pitchFamily="18" charset="0"/>
                <a:cs typeface="Times New Roman" pitchFamily="18" charset="0"/>
              </a:rPr>
              <a:t>uncivilised</a:t>
            </a:r>
            <a:r>
              <a:rPr lang="en-US" dirty="0" smtClean="0">
                <a:latin typeface="Times New Roman" pitchFamily="18" charset="0"/>
                <a:cs typeface="Times New Roman" pitchFamily="18" charset="0"/>
              </a:rPr>
              <a:t> ways, were ruled by lust and greed, behaved in angry and jealous ways with each other and not only gods but demons, evil spirits, </a:t>
            </a:r>
            <a:r>
              <a:rPr lang="en-US" dirty="0" err="1" smtClean="0">
                <a:latin typeface="Times New Roman" pitchFamily="18" charset="0"/>
                <a:cs typeface="Times New Roman" pitchFamily="18" charset="0"/>
              </a:rPr>
              <a:t>yakshas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and</a:t>
            </a:r>
            <a:r>
              <a:rPr lang="en-US" dirty="0" smtClean="0">
                <a:latin typeface="Times New Roman" pitchFamily="18" charset="0"/>
                <a:cs typeface="Times New Roman" pitchFamily="18" charset="0"/>
              </a:rPr>
              <a:t> such like others swarmed over the earth. Seeing this plight, </a:t>
            </a:r>
            <a:r>
              <a:rPr lang="en-US" dirty="0" err="1" smtClean="0">
                <a:latin typeface="Times New Roman" pitchFamily="18" charset="0"/>
                <a:cs typeface="Times New Roman" pitchFamily="18" charset="0"/>
              </a:rPr>
              <a:t>Indra</a:t>
            </a:r>
            <a:r>
              <a:rPr lang="en-US" dirty="0" smtClean="0">
                <a:latin typeface="Times New Roman" pitchFamily="18" charset="0"/>
                <a:cs typeface="Times New Roman" pitchFamily="18" charset="0"/>
              </a:rPr>
              <a:t> and other gods approached god Brahma and requested him to give the people a toy (</a:t>
            </a:r>
            <a:r>
              <a:rPr lang="en-US" dirty="0" err="1" smtClean="0">
                <a:latin typeface="Times New Roman" pitchFamily="18" charset="0"/>
                <a:cs typeface="Times New Roman" pitchFamily="18" charset="0"/>
              </a:rPr>
              <a:t>Kridaniyaka</a:t>
            </a:r>
            <a:r>
              <a:rPr lang="en-US" dirty="0" smtClean="0">
                <a:latin typeface="Times New Roman" pitchFamily="18" charset="0"/>
                <a:cs typeface="Times New Roman" pitchFamily="18" charset="0"/>
              </a:rPr>
              <a:t>), but one which could not only be seen but heard and this should turn out a diversion (so that people gave up their bad ways)</a:t>
            </a:r>
            <a:endParaRPr lang="en-US"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b="1" dirty="0" smtClean="0">
                <a:latin typeface="Times New Roman" pitchFamily="18" charset="0"/>
                <a:cs typeface="Times New Roman" pitchFamily="18" charset="0"/>
              </a:rPr>
              <a:t>HISTORICAL DEVELOPMENT </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pPr algn="just">
              <a:buNone/>
            </a:pPr>
            <a:r>
              <a:rPr lang="en-US" dirty="0" smtClean="0">
                <a:latin typeface="Times New Roman" pitchFamily="18" charset="0"/>
                <a:cs typeface="Times New Roman" pitchFamily="18" charset="0"/>
              </a:rPr>
              <a:t>Although it was decided to give the celestial art of </a:t>
            </a:r>
            <a:r>
              <a:rPr lang="en-US" dirty="0" err="1" smtClean="0">
                <a:latin typeface="Times New Roman" pitchFamily="18" charset="0"/>
                <a:cs typeface="Times New Roman" pitchFamily="18" charset="0"/>
              </a:rPr>
              <a:t>sangeet</a:t>
            </a:r>
            <a:r>
              <a:rPr lang="en-US" dirty="0" smtClean="0">
                <a:latin typeface="Times New Roman" pitchFamily="18" charset="0"/>
                <a:cs typeface="Times New Roman" pitchFamily="18" charset="0"/>
              </a:rPr>
              <a:t> to mankind, a suitable human had to be found who was capable of receiving this gift. </a:t>
            </a:r>
            <a:r>
              <a:rPr lang="en-US" dirty="0" err="1" smtClean="0">
                <a:latin typeface="Times New Roman" pitchFamily="18" charset="0"/>
                <a:cs typeface="Times New Roman" pitchFamily="18" charset="0"/>
              </a:rPr>
              <a:t>Sangeet</a:t>
            </a:r>
            <a:r>
              <a:rPr lang="en-US" dirty="0" smtClean="0">
                <a:latin typeface="Times New Roman" pitchFamily="18" charset="0"/>
                <a:cs typeface="Times New Roman" pitchFamily="18" charset="0"/>
              </a:rPr>
              <a:t> had always been in the realm of the demigods (</a:t>
            </a:r>
            <a:r>
              <a:rPr lang="en-US" dirty="0" err="1" smtClean="0">
                <a:latin typeface="Times New Roman" pitchFamily="18" charset="0"/>
                <a:cs typeface="Times New Roman" pitchFamily="18" charset="0"/>
              </a:rPr>
              <a:t>g¯andharva</a:t>
            </a:r>
            <a:r>
              <a:rPr lang="en-US" dirty="0" smtClean="0">
                <a:latin typeface="Times New Roman" pitchFamily="18" charset="0"/>
                <a:cs typeface="Times New Roman" pitchFamily="18" charset="0"/>
              </a:rPr>
              <a:t>). A super–human of superior spiritual ability was required to convey this celestial </a:t>
            </a:r>
            <a:r>
              <a:rPr lang="en-US" dirty="0" err="1" smtClean="0">
                <a:latin typeface="Times New Roman" pitchFamily="18" charset="0"/>
                <a:cs typeface="Times New Roman" pitchFamily="18" charset="0"/>
              </a:rPr>
              <a:t>artform</a:t>
            </a:r>
            <a:r>
              <a:rPr lang="en-US" dirty="0" smtClean="0">
                <a:latin typeface="Times New Roman" pitchFamily="18" charset="0"/>
                <a:cs typeface="Times New Roman" pitchFamily="18" charset="0"/>
              </a:rPr>
              <a:t> to the world of man. It fell upon the great sage </a:t>
            </a:r>
            <a:r>
              <a:rPr lang="en-US" dirty="0" err="1" smtClean="0">
                <a:latin typeface="Times New Roman" pitchFamily="18" charset="0"/>
                <a:cs typeface="Times New Roman" pitchFamily="18" charset="0"/>
              </a:rPr>
              <a:t>Narada</a:t>
            </a:r>
            <a:r>
              <a:rPr lang="en-US" dirty="0" smtClean="0">
                <a:latin typeface="Times New Roman" pitchFamily="18" charset="0"/>
                <a:cs typeface="Times New Roman" pitchFamily="18" charset="0"/>
              </a:rPr>
              <a:t> to be the first mortal recipient of this divine art. Through </a:t>
            </a:r>
            <a:r>
              <a:rPr lang="en-US" dirty="0" err="1" smtClean="0">
                <a:latin typeface="Times New Roman" pitchFamily="18" charset="0"/>
                <a:cs typeface="Times New Roman" pitchFamily="18" charset="0"/>
              </a:rPr>
              <a:t>Narada</a:t>
            </a:r>
            <a:r>
              <a:rPr lang="en-US" dirty="0" smtClean="0">
                <a:latin typeface="Times New Roman" pitchFamily="18" charset="0"/>
                <a:cs typeface="Times New Roman" pitchFamily="18" charset="0"/>
              </a:rPr>
              <a:t>, we are indebted for the presence of classical music. 1.2 Historical development There are many important events in the history of Indian music. These milestones show the development of musical thought from early history to the present day.</a:t>
            </a:r>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pPr algn="just"/>
            <a:r>
              <a:rPr lang="en-US" dirty="0" smtClean="0">
                <a:latin typeface="Times New Roman" pitchFamily="18" charset="0"/>
                <a:cs typeface="Times New Roman" pitchFamily="18" charset="0"/>
              </a:rPr>
              <a:t>The classical music of India is said to have its roots in this culture. The connection between Indo–European expansion and Indian music may be seen in mythology. Mythology refers to music being brought to the people of India from a place of celestial beings. This mythical land (</a:t>
            </a:r>
            <a:r>
              <a:rPr lang="en-US" dirty="0" err="1" smtClean="0">
                <a:latin typeface="Times New Roman" pitchFamily="18" charset="0"/>
                <a:cs typeface="Times New Roman" pitchFamily="18" charset="0"/>
              </a:rPr>
              <a:t>G¯andharva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Desh</a:t>
            </a:r>
            <a:r>
              <a:rPr lang="en-US" dirty="0" smtClean="0">
                <a:latin typeface="Times New Roman" pitchFamily="18" charset="0"/>
                <a:cs typeface="Times New Roman" pitchFamily="18" charset="0"/>
              </a:rPr>
              <a:t>) is usually equated with heaven. However, some are of the opinion that this mythical land could actually be Kandahar in what is the modern Afghanistan. Therefore, the myths of music being given to the world by the celestial beings (</a:t>
            </a:r>
            <a:r>
              <a:rPr lang="en-US" dirty="0" err="1" smtClean="0">
                <a:latin typeface="Times New Roman" pitchFamily="18" charset="0"/>
                <a:cs typeface="Times New Roman" pitchFamily="18" charset="0"/>
              </a:rPr>
              <a:t>g¯andharva</a:t>
            </a:r>
            <a:r>
              <a:rPr lang="en-US" dirty="0" smtClean="0">
                <a:latin typeface="Times New Roman" pitchFamily="18" charset="0"/>
                <a:cs typeface="Times New Roman" pitchFamily="18" charset="0"/>
              </a:rPr>
              <a:t>) may actually represent a cultural connection with this ancient Indo–Aryan homeland</a:t>
            </a:r>
            <a:r>
              <a:rPr lang="en-US" dirty="0" smtClean="0"/>
              <a: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smtClean="0"/>
              <a:t>PITCH AND BEAT IN INDIAN MUSIC: RAGAS &amp; TALAS</a:t>
            </a:r>
            <a:br>
              <a:rPr lang="en-US" b="1" cap="all" dirty="0" smtClean="0"/>
            </a:br>
            <a:endParaRPr lang="en-US" dirty="0"/>
          </a:p>
        </p:txBody>
      </p:sp>
      <p:sp>
        <p:nvSpPr>
          <p:cNvPr id="3" name="Content Placeholder 2"/>
          <p:cNvSpPr>
            <a:spLocks noGrp="1"/>
          </p:cNvSpPr>
          <p:nvPr>
            <p:ph idx="1"/>
          </p:nvPr>
        </p:nvSpPr>
        <p:spPr>
          <a:xfrm>
            <a:off x="457200" y="1066800"/>
            <a:ext cx="8229600" cy="5059363"/>
          </a:xfrm>
        </p:spPr>
        <p:txBody>
          <a:bodyPr>
            <a:normAutofit fontScale="55000" lnSpcReduction="20000"/>
          </a:bodyPr>
          <a:lstStyle/>
          <a:p>
            <a:pPr algn="just"/>
            <a:r>
              <a:rPr lang="en-US" dirty="0" smtClean="0"/>
              <a:t>Indian classical music is based on the concept of ragas, which are melodies that evoke certain emotions in the listener. Some of the most popular ragas used in Indian music include </a:t>
            </a:r>
            <a:r>
              <a:rPr lang="en-US" dirty="0" err="1" smtClean="0"/>
              <a:t>Bhairav</a:t>
            </a:r>
            <a:r>
              <a:rPr lang="en-US" dirty="0" smtClean="0"/>
              <a:t>, </a:t>
            </a:r>
            <a:r>
              <a:rPr lang="en-US" dirty="0" err="1" smtClean="0"/>
              <a:t>Yaman</a:t>
            </a:r>
            <a:r>
              <a:rPr lang="en-US" dirty="0" smtClean="0"/>
              <a:t>, </a:t>
            </a:r>
            <a:r>
              <a:rPr lang="en-US" dirty="0" err="1" smtClean="0"/>
              <a:t>Malkauns</a:t>
            </a:r>
            <a:r>
              <a:rPr lang="en-US" dirty="0" smtClean="0"/>
              <a:t>, </a:t>
            </a:r>
            <a:r>
              <a:rPr lang="en-US" dirty="0" err="1" smtClean="0"/>
              <a:t>Todi</a:t>
            </a:r>
            <a:r>
              <a:rPr lang="en-US" dirty="0" smtClean="0"/>
              <a:t>, </a:t>
            </a:r>
            <a:r>
              <a:rPr lang="en-US" dirty="0" err="1" smtClean="0"/>
              <a:t>Bhupali</a:t>
            </a:r>
            <a:r>
              <a:rPr lang="en-US" dirty="0" smtClean="0"/>
              <a:t>, </a:t>
            </a:r>
            <a:r>
              <a:rPr lang="en-US" dirty="0" err="1" smtClean="0"/>
              <a:t>Marwa</a:t>
            </a:r>
            <a:r>
              <a:rPr lang="en-US" dirty="0" smtClean="0"/>
              <a:t>, and </a:t>
            </a:r>
            <a:r>
              <a:rPr lang="en-US" dirty="0" err="1" smtClean="0"/>
              <a:t>Darbari</a:t>
            </a:r>
            <a:r>
              <a:rPr lang="en-US" dirty="0" smtClean="0"/>
              <a:t>. Each raga has a distinct melodic structure and is associated with a particular time of day, season, or mood.</a:t>
            </a:r>
          </a:p>
          <a:p>
            <a:pPr algn="just"/>
            <a:r>
              <a:rPr lang="en-US" dirty="0" err="1" smtClean="0"/>
              <a:t>Talas</a:t>
            </a:r>
            <a:r>
              <a:rPr lang="en-US" dirty="0" smtClean="0"/>
              <a:t> are rhythmic cycles used in Indian classical music. They are composed of a specific number of beats and can be used to structure improvisations, compositions and performances. </a:t>
            </a:r>
            <a:r>
              <a:rPr lang="en-US" dirty="0" err="1" smtClean="0"/>
              <a:t>Talas</a:t>
            </a:r>
            <a:r>
              <a:rPr lang="en-US" dirty="0" smtClean="0"/>
              <a:t> are divided into three parts: </a:t>
            </a:r>
            <a:r>
              <a:rPr lang="en-US" dirty="0" err="1" smtClean="0"/>
              <a:t>thekhādī</a:t>
            </a:r>
            <a:r>
              <a:rPr lang="en-US" dirty="0" smtClean="0"/>
              <a:t>, the </a:t>
            </a:r>
            <a:r>
              <a:rPr lang="en-US" dirty="0" err="1" smtClean="0"/>
              <a:t>vibhāg</a:t>
            </a:r>
            <a:r>
              <a:rPr lang="en-US" dirty="0" smtClean="0"/>
              <a:t> and the </a:t>
            </a:r>
            <a:r>
              <a:rPr lang="en-US" dirty="0" err="1" smtClean="0"/>
              <a:t>laggī</a:t>
            </a:r>
            <a:r>
              <a:rPr lang="en-US" dirty="0" smtClean="0"/>
              <a:t>. </a:t>
            </a:r>
            <a:r>
              <a:rPr lang="en-US" dirty="0" err="1" smtClean="0"/>
              <a:t>Thekhadi</a:t>
            </a:r>
            <a:r>
              <a:rPr lang="en-US" dirty="0" smtClean="0"/>
              <a:t> is the cyclical pattern of beats, the </a:t>
            </a:r>
            <a:r>
              <a:rPr lang="en-US" dirty="0" err="1" smtClean="0"/>
              <a:t>vibhag</a:t>
            </a:r>
            <a:r>
              <a:rPr lang="en-US" dirty="0" smtClean="0"/>
              <a:t> divides the cycle into two halves and the </a:t>
            </a:r>
            <a:r>
              <a:rPr lang="en-US" dirty="0" err="1" smtClean="0"/>
              <a:t>laggi</a:t>
            </a:r>
            <a:r>
              <a:rPr lang="en-US" dirty="0" smtClean="0"/>
              <a:t> is the part of the cycle which is improvised. Each </a:t>
            </a:r>
            <a:r>
              <a:rPr lang="en-US" dirty="0" err="1" smtClean="0"/>
              <a:t>tala</a:t>
            </a:r>
            <a:r>
              <a:rPr lang="en-US" dirty="0" smtClean="0"/>
              <a:t> has its own unique character, which is determined by the number of beats and the way in which they are grouped together. </a:t>
            </a:r>
            <a:r>
              <a:rPr lang="en-US" dirty="0" err="1" smtClean="0"/>
              <a:t>Talas</a:t>
            </a:r>
            <a:r>
              <a:rPr lang="en-US" dirty="0" smtClean="0"/>
              <a:t> are an essential part of Indian classical music, and are used to create a sense of structure, repetition and form in the music.</a:t>
            </a:r>
          </a:p>
          <a:p>
            <a:pPr algn="just"/>
            <a:r>
              <a:rPr lang="en-US" dirty="0" smtClean="0"/>
              <a:t>Like the </a:t>
            </a:r>
            <a:r>
              <a:rPr lang="en-US" dirty="0" err="1" smtClean="0"/>
              <a:t>maqam</a:t>
            </a:r>
            <a:r>
              <a:rPr lang="en-US" dirty="0" smtClean="0"/>
              <a:t> system in Arab music, in Indian classical music, a raga is a melodic mode or framework that serves as the foundation for a composition or improvisation. It is characterized by a specific set of melodic rules and guidelines, including the use of certain notes, the order of the notes, and the way they are ornamented.</a:t>
            </a:r>
          </a:p>
          <a:p>
            <a:pPr algn="just"/>
            <a:r>
              <a:rPr lang="en-US" dirty="0" smtClean="0"/>
              <a:t>Each raga has a specific mood or emotion associated with it and is meant to be performed during certain times of the day or in specific seasons.</a:t>
            </a:r>
          </a:p>
          <a:p>
            <a:pPr algn="just"/>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latin typeface="Times New Roman" pitchFamily="18" charset="0"/>
                <a:cs typeface="Times New Roman" pitchFamily="18" charset="0"/>
              </a:rPr>
              <a:t>RAAG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143000"/>
            <a:ext cx="5334000" cy="5257800"/>
          </a:xfrm>
        </p:spPr>
        <p:txBody>
          <a:bodyPr>
            <a:normAutofit fontScale="70000" lnSpcReduction="20000"/>
          </a:bodyPr>
          <a:lstStyle/>
          <a:p>
            <a:pPr algn="just"/>
            <a:r>
              <a:rPr lang="en-US" dirty="0" smtClean="0">
                <a:latin typeface="Times New Roman" pitchFamily="18" charset="0"/>
                <a:cs typeface="Times New Roman" pitchFamily="18" charset="0"/>
              </a:rPr>
              <a:t>Ragas are classified into various types such as </a:t>
            </a:r>
            <a:r>
              <a:rPr lang="en-US" dirty="0" err="1" smtClean="0">
                <a:latin typeface="Times New Roman" pitchFamily="18" charset="0"/>
                <a:cs typeface="Times New Roman" pitchFamily="18" charset="0"/>
              </a:rPr>
              <a:t>Janaka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Janya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Upanga</a:t>
            </a:r>
            <a:r>
              <a:rPr lang="en-US" dirty="0" smtClean="0">
                <a:latin typeface="Times New Roman" pitchFamily="18" charset="0"/>
                <a:cs typeface="Times New Roman" pitchFamily="18" charset="0"/>
              </a:rPr>
              <a:t>.</a:t>
            </a:r>
          </a:p>
          <a:p>
            <a:pPr algn="just"/>
            <a:r>
              <a:rPr lang="en-US" dirty="0" err="1" smtClean="0">
                <a:latin typeface="Times New Roman" pitchFamily="18" charset="0"/>
                <a:cs typeface="Times New Roman" pitchFamily="18" charset="0"/>
              </a:rPr>
              <a:t>Janaka</a:t>
            </a:r>
            <a:r>
              <a:rPr lang="en-US" dirty="0" smtClean="0">
                <a:latin typeface="Times New Roman" pitchFamily="18" charset="0"/>
                <a:cs typeface="Times New Roman" pitchFamily="18" charset="0"/>
              </a:rPr>
              <a:t> ragas are the “parent” ragas from which many other ragas are derived.</a:t>
            </a:r>
          </a:p>
          <a:p>
            <a:pPr algn="just"/>
            <a:r>
              <a:rPr lang="en-US" dirty="0" err="1" smtClean="0">
                <a:latin typeface="Times New Roman" pitchFamily="18" charset="0"/>
                <a:cs typeface="Times New Roman" pitchFamily="18" charset="0"/>
              </a:rPr>
              <a:t>Janya</a:t>
            </a:r>
            <a:r>
              <a:rPr lang="en-US" dirty="0" smtClean="0">
                <a:latin typeface="Times New Roman" pitchFamily="18" charset="0"/>
                <a:cs typeface="Times New Roman" pitchFamily="18" charset="0"/>
              </a:rPr>
              <a:t> ragas are derived from </a:t>
            </a:r>
            <a:r>
              <a:rPr lang="en-US" dirty="0" err="1" smtClean="0">
                <a:latin typeface="Times New Roman" pitchFamily="18" charset="0"/>
                <a:cs typeface="Times New Roman" pitchFamily="18" charset="0"/>
              </a:rPr>
              <a:t>Janaka</a:t>
            </a:r>
            <a:r>
              <a:rPr lang="en-US" dirty="0" smtClean="0">
                <a:latin typeface="Times New Roman" pitchFamily="18" charset="0"/>
                <a:cs typeface="Times New Roman" pitchFamily="18" charset="0"/>
              </a:rPr>
              <a:t> ragas and are its “children”</a:t>
            </a:r>
          </a:p>
          <a:p>
            <a:pPr algn="just"/>
            <a:r>
              <a:rPr lang="en-US" dirty="0" err="1" smtClean="0">
                <a:latin typeface="Times New Roman" pitchFamily="18" charset="0"/>
                <a:cs typeface="Times New Roman" pitchFamily="18" charset="0"/>
              </a:rPr>
              <a:t>Upanga</a:t>
            </a:r>
            <a:r>
              <a:rPr lang="en-US" dirty="0" smtClean="0">
                <a:latin typeface="Times New Roman" pitchFamily="18" charset="0"/>
                <a:cs typeface="Times New Roman" pitchFamily="18" charset="0"/>
              </a:rPr>
              <a:t> ragas are </a:t>
            </a:r>
            <a:r>
              <a:rPr lang="en-US" dirty="0" err="1" smtClean="0">
                <a:latin typeface="Times New Roman" pitchFamily="18" charset="0"/>
                <a:cs typeface="Times New Roman" pitchFamily="18" charset="0"/>
              </a:rPr>
              <a:t>Janya</a:t>
            </a:r>
            <a:r>
              <a:rPr lang="en-US" dirty="0" smtClean="0">
                <a:latin typeface="Times New Roman" pitchFamily="18" charset="0"/>
                <a:cs typeface="Times New Roman" pitchFamily="18" charset="0"/>
              </a:rPr>
              <a:t> ragas that have been modified or adapted in some way. </a:t>
            </a:r>
          </a:p>
          <a:p>
            <a:pPr algn="just"/>
            <a:r>
              <a:rPr lang="en-US" dirty="0" smtClean="0">
                <a:latin typeface="Times New Roman" pitchFamily="18" charset="0"/>
                <a:cs typeface="Times New Roman" pitchFamily="18" charset="0"/>
              </a:rPr>
              <a:t>In Hindustani music there are ten </a:t>
            </a:r>
            <a:r>
              <a:rPr lang="en-US" dirty="0" err="1" smtClean="0">
                <a:latin typeface="Times New Roman" pitchFamily="18" charset="0"/>
                <a:cs typeface="Times New Roman" pitchFamily="18" charset="0"/>
              </a:rPr>
              <a:t>thaats</a:t>
            </a:r>
            <a:r>
              <a:rPr lang="en-US" dirty="0" smtClean="0">
                <a:latin typeface="Times New Roman" pitchFamily="18" charset="0"/>
                <a:cs typeface="Times New Roman" pitchFamily="18" charset="0"/>
              </a:rPr>
              <a:t> and in </a:t>
            </a:r>
            <a:r>
              <a:rPr lang="en-US" dirty="0" err="1" smtClean="0">
                <a:latin typeface="Times New Roman" pitchFamily="18" charset="0"/>
                <a:cs typeface="Times New Roman" pitchFamily="18" charset="0"/>
              </a:rPr>
              <a:t>Carnatic</a:t>
            </a:r>
            <a:r>
              <a:rPr lang="en-US" dirty="0" smtClean="0">
                <a:latin typeface="Times New Roman" pitchFamily="18" charset="0"/>
                <a:cs typeface="Times New Roman" pitchFamily="18" charset="0"/>
              </a:rPr>
              <a:t> music seventy-two </a:t>
            </a:r>
            <a:r>
              <a:rPr lang="en-US" dirty="0" err="1" smtClean="0">
                <a:latin typeface="Times New Roman" pitchFamily="18" charset="0"/>
                <a:cs typeface="Times New Roman" pitchFamily="18" charset="0"/>
              </a:rPr>
              <a:t>Melakartha</a:t>
            </a:r>
            <a:r>
              <a:rPr lang="en-US" dirty="0" smtClean="0">
                <a:latin typeface="Times New Roman" pitchFamily="18" charset="0"/>
                <a:cs typeface="Times New Roman" pitchFamily="18" charset="0"/>
              </a:rPr>
              <a:t> ragas.</a:t>
            </a:r>
          </a:p>
          <a:p>
            <a:pPr algn="just"/>
            <a:r>
              <a:rPr lang="en-US" dirty="0" smtClean="0">
                <a:latin typeface="Times New Roman" pitchFamily="18" charset="0"/>
                <a:cs typeface="Times New Roman" pitchFamily="18" charset="0"/>
              </a:rPr>
              <a:t>Ragas are also accompanied by </a:t>
            </a:r>
            <a:r>
              <a:rPr lang="en-US" dirty="0" err="1" smtClean="0">
                <a:latin typeface="Times New Roman" pitchFamily="18" charset="0"/>
                <a:cs typeface="Times New Roman" pitchFamily="18" charset="0"/>
              </a:rPr>
              <a:t>tala</a:t>
            </a:r>
            <a:r>
              <a:rPr lang="en-US" dirty="0" smtClean="0">
                <a:latin typeface="Times New Roman" pitchFamily="18" charset="0"/>
                <a:cs typeface="Times New Roman" pitchFamily="18" charset="0"/>
              </a:rPr>
              <a:t>, which is the rhythmic pattern that serves as the foundation for the composition or improvisation. Each </a:t>
            </a:r>
            <a:r>
              <a:rPr lang="en-US" dirty="0" err="1" smtClean="0">
                <a:latin typeface="Times New Roman" pitchFamily="18" charset="0"/>
                <a:cs typeface="Times New Roman" pitchFamily="18" charset="0"/>
              </a:rPr>
              <a:t>tala</a:t>
            </a:r>
            <a:r>
              <a:rPr lang="en-US" dirty="0" smtClean="0">
                <a:latin typeface="Times New Roman" pitchFamily="18" charset="0"/>
                <a:cs typeface="Times New Roman" pitchFamily="18" charset="0"/>
              </a:rPr>
              <a:t> is characterized by a specific number of beats and a specific time-cycle.</a:t>
            </a:r>
          </a:p>
          <a:p>
            <a:endParaRPr lang="en-US" dirty="0"/>
          </a:p>
        </p:txBody>
      </p:sp>
      <p:pic>
        <p:nvPicPr>
          <p:cNvPr id="27650" name="Picture 2" descr="C:\Users\MY SELF\Desktop\BIPIN SIR\RAGAS &amp; TALAS.jpg"/>
          <p:cNvPicPr>
            <a:picLocks noChangeAspect="1" noChangeArrowheads="1"/>
          </p:cNvPicPr>
          <p:nvPr/>
        </p:nvPicPr>
        <p:blipFill>
          <a:blip r:embed="rId2"/>
          <a:srcRect/>
          <a:stretch>
            <a:fillRect/>
          </a:stretch>
        </p:blipFill>
        <p:spPr bwMode="auto">
          <a:xfrm>
            <a:off x="5638800" y="1295400"/>
            <a:ext cx="3200400" cy="4191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55000" lnSpcReduction="20000"/>
          </a:bodyPr>
          <a:lstStyle/>
          <a:p>
            <a:pPr algn="just"/>
            <a:r>
              <a:rPr lang="en-US" sz="3900" dirty="0" smtClean="0">
                <a:latin typeface="Times New Roman" pitchFamily="18" charset="0"/>
                <a:cs typeface="Times New Roman" pitchFamily="18" charset="0"/>
              </a:rPr>
              <a:t>In Indian classical music, a </a:t>
            </a:r>
            <a:r>
              <a:rPr lang="en-US" sz="3900" dirty="0" err="1" smtClean="0">
                <a:latin typeface="Times New Roman" pitchFamily="18" charset="0"/>
                <a:cs typeface="Times New Roman" pitchFamily="18" charset="0"/>
              </a:rPr>
              <a:t>tala</a:t>
            </a:r>
            <a:r>
              <a:rPr lang="en-US" sz="3900" dirty="0" smtClean="0">
                <a:latin typeface="Times New Roman" pitchFamily="18" charset="0"/>
                <a:cs typeface="Times New Roman" pitchFamily="18" charset="0"/>
              </a:rPr>
              <a:t> is a rhythmic cycle that serves as the foundation for a composition or improvisation. It is characterized by a specific number of beats and a specific time-cycle and is usually indicated by a specific hand or finger gesture called a “</a:t>
            </a:r>
            <a:r>
              <a:rPr lang="en-US" sz="3900" dirty="0" err="1" smtClean="0">
                <a:latin typeface="Times New Roman" pitchFamily="18" charset="0"/>
                <a:cs typeface="Times New Roman" pitchFamily="18" charset="0"/>
              </a:rPr>
              <a:t>kriya</a:t>
            </a:r>
            <a:r>
              <a:rPr lang="en-US" sz="3900" dirty="0" smtClean="0">
                <a:latin typeface="Times New Roman" pitchFamily="18" charset="0"/>
                <a:cs typeface="Times New Roman" pitchFamily="18" charset="0"/>
              </a:rPr>
              <a:t>” that is used by the percussionist to signal the start of each cycle.</a:t>
            </a:r>
          </a:p>
          <a:p>
            <a:pPr algn="just"/>
            <a:r>
              <a:rPr lang="en-US" sz="3900" dirty="0" err="1" smtClean="0">
                <a:latin typeface="Times New Roman" pitchFamily="18" charset="0"/>
                <a:cs typeface="Times New Roman" pitchFamily="18" charset="0"/>
              </a:rPr>
              <a:t>Tala</a:t>
            </a:r>
            <a:r>
              <a:rPr lang="en-US" sz="3900" dirty="0" smtClean="0">
                <a:latin typeface="Times New Roman" pitchFamily="18" charset="0"/>
                <a:cs typeface="Times New Roman" pitchFamily="18" charset="0"/>
              </a:rPr>
              <a:t> is an integral part of Indian classical music and is used in both Hindustani and </a:t>
            </a:r>
            <a:r>
              <a:rPr lang="en-US" sz="3900" dirty="0" err="1" smtClean="0">
                <a:latin typeface="Times New Roman" pitchFamily="18" charset="0"/>
                <a:cs typeface="Times New Roman" pitchFamily="18" charset="0"/>
              </a:rPr>
              <a:t>Carnatic</a:t>
            </a:r>
            <a:r>
              <a:rPr lang="en-US" sz="3900" dirty="0" smtClean="0">
                <a:latin typeface="Times New Roman" pitchFamily="18" charset="0"/>
                <a:cs typeface="Times New Roman" pitchFamily="18" charset="0"/>
              </a:rPr>
              <a:t> music traditions. The use of </a:t>
            </a:r>
            <a:r>
              <a:rPr lang="en-US" sz="3900" dirty="0" err="1" smtClean="0">
                <a:latin typeface="Times New Roman" pitchFamily="18" charset="0"/>
                <a:cs typeface="Times New Roman" pitchFamily="18" charset="0"/>
              </a:rPr>
              <a:t>tala</a:t>
            </a:r>
            <a:r>
              <a:rPr lang="en-US" sz="3900" dirty="0" smtClean="0">
                <a:latin typeface="Times New Roman" pitchFamily="18" charset="0"/>
                <a:cs typeface="Times New Roman" pitchFamily="18" charset="0"/>
              </a:rPr>
              <a:t> creates a structure for the improvisation and composition by providing a framework for the musicians to build their improvisations around.</a:t>
            </a:r>
          </a:p>
          <a:p>
            <a:pPr algn="just"/>
            <a:r>
              <a:rPr lang="en-US" sz="3900" dirty="0" smtClean="0">
                <a:latin typeface="Times New Roman" pitchFamily="18" charset="0"/>
                <a:cs typeface="Times New Roman" pitchFamily="18" charset="0"/>
              </a:rPr>
              <a:t>In Hindustani music, </a:t>
            </a:r>
            <a:r>
              <a:rPr lang="en-US" sz="3900" dirty="0" err="1" smtClean="0">
                <a:latin typeface="Times New Roman" pitchFamily="18" charset="0"/>
                <a:cs typeface="Times New Roman" pitchFamily="18" charset="0"/>
              </a:rPr>
              <a:t>talas</a:t>
            </a:r>
            <a:r>
              <a:rPr lang="en-US" sz="3900" dirty="0" smtClean="0">
                <a:latin typeface="Times New Roman" pitchFamily="18" charset="0"/>
                <a:cs typeface="Times New Roman" pitchFamily="18" charset="0"/>
              </a:rPr>
              <a:t> are classified into four main categories: </a:t>
            </a:r>
            <a:r>
              <a:rPr lang="en-US" sz="3900" dirty="0" err="1" smtClean="0">
                <a:latin typeface="Times New Roman" pitchFamily="18" charset="0"/>
                <a:cs typeface="Times New Roman" pitchFamily="18" charset="0"/>
              </a:rPr>
              <a:t>Trital</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Dhamar</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Ek</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tal</a:t>
            </a:r>
            <a:r>
              <a:rPr lang="en-US" sz="3900" dirty="0" smtClean="0">
                <a:latin typeface="Times New Roman" pitchFamily="18" charset="0"/>
                <a:cs typeface="Times New Roman" pitchFamily="18" charset="0"/>
              </a:rPr>
              <a:t>, and </a:t>
            </a:r>
            <a:r>
              <a:rPr lang="en-US" sz="3900" dirty="0" err="1" smtClean="0">
                <a:latin typeface="Times New Roman" pitchFamily="18" charset="0"/>
                <a:cs typeface="Times New Roman" pitchFamily="18" charset="0"/>
              </a:rPr>
              <a:t>Jhaptal</a:t>
            </a:r>
            <a:r>
              <a:rPr lang="en-US" sz="3900" dirty="0" smtClean="0">
                <a:latin typeface="Times New Roman" pitchFamily="18" charset="0"/>
                <a:cs typeface="Times New Roman" pitchFamily="18" charset="0"/>
              </a:rPr>
              <a:t>.</a:t>
            </a:r>
          </a:p>
          <a:p>
            <a:pPr algn="just"/>
            <a:r>
              <a:rPr lang="en-US" sz="3900" dirty="0" smtClean="0">
                <a:latin typeface="Times New Roman" pitchFamily="18" charset="0"/>
                <a:cs typeface="Times New Roman" pitchFamily="18" charset="0"/>
              </a:rPr>
              <a:t>In </a:t>
            </a:r>
            <a:r>
              <a:rPr lang="en-US" sz="3900" dirty="0" err="1" smtClean="0">
                <a:latin typeface="Times New Roman" pitchFamily="18" charset="0"/>
                <a:cs typeface="Times New Roman" pitchFamily="18" charset="0"/>
              </a:rPr>
              <a:t>Carnatic</a:t>
            </a:r>
            <a:r>
              <a:rPr lang="en-US" sz="3900" dirty="0" smtClean="0">
                <a:latin typeface="Times New Roman" pitchFamily="18" charset="0"/>
                <a:cs typeface="Times New Roman" pitchFamily="18" charset="0"/>
              </a:rPr>
              <a:t> music, </a:t>
            </a:r>
            <a:r>
              <a:rPr lang="en-US" sz="3900" dirty="0" err="1" smtClean="0">
                <a:latin typeface="Times New Roman" pitchFamily="18" charset="0"/>
                <a:cs typeface="Times New Roman" pitchFamily="18" charset="0"/>
              </a:rPr>
              <a:t>talas</a:t>
            </a:r>
            <a:r>
              <a:rPr lang="en-US" sz="3900" dirty="0" smtClean="0">
                <a:latin typeface="Times New Roman" pitchFamily="18" charset="0"/>
                <a:cs typeface="Times New Roman" pitchFamily="18" charset="0"/>
              </a:rPr>
              <a:t> are classified into three main categories: </a:t>
            </a:r>
            <a:r>
              <a:rPr lang="en-US" sz="3900" dirty="0" err="1" smtClean="0">
                <a:latin typeface="Times New Roman" pitchFamily="18" charset="0"/>
                <a:cs typeface="Times New Roman" pitchFamily="18" charset="0"/>
              </a:rPr>
              <a:t>Tisra</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Chatusra</a:t>
            </a:r>
            <a:r>
              <a:rPr lang="en-US" sz="3900" dirty="0" smtClean="0">
                <a:latin typeface="Times New Roman" pitchFamily="18" charset="0"/>
                <a:cs typeface="Times New Roman" pitchFamily="18" charset="0"/>
              </a:rPr>
              <a:t>, and </a:t>
            </a:r>
            <a:r>
              <a:rPr lang="en-US" sz="3900" dirty="0" err="1" smtClean="0">
                <a:latin typeface="Times New Roman" pitchFamily="18" charset="0"/>
                <a:cs typeface="Times New Roman" pitchFamily="18" charset="0"/>
              </a:rPr>
              <a:t>Misra</a:t>
            </a:r>
            <a:r>
              <a:rPr lang="en-US" sz="3900" dirty="0" smtClean="0">
                <a:latin typeface="Times New Roman" pitchFamily="18" charset="0"/>
                <a:cs typeface="Times New Roman" pitchFamily="18" charset="0"/>
              </a:rPr>
              <a:t>.</a:t>
            </a:r>
          </a:p>
          <a:p>
            <a:pPr algn="just"/>
            <a:r>
              <a:rPr lang="en-US" sz="3900" dirty="0" smtClean="0">
                <a:latin typeface="Times New Roman" pitchFamily="18" charset="0"/>
                <a:cs typeface="Times New Roman" pitchFamily="18" charset="0"/>
              </a:rPr>
              <a:t>Each </a:t>
            </a:r>
            <a:r>
              <a:rPr lang="en-US" sz="3900" dirty="0" err="1" smtClean="0">
                <a:latin typeface="Times New Roman" pitchFamily="18" charset="0"/>
                <a:cs typeface="Times New Roman" pitchFamily="18" charset="0"/>
              </a:rPr>
              <a:t>tala</a:t>
            </a:r>
            <a:r>
              <a:rPr lang="en-US" sz="3900" dirty="0" smtClean="0">
                <a:latin typeface="Times New Roman" pitchFamily="18" charset="0"/>
                <a:cs typeface="Times New Roman" pitchFamily="18" charset="0"/>
              </a:rPr>
              <a:t> has its own specific name, such as Dadra, </a:t>
            </a:r>
            <a:r>
              <a:rPr lang="en-US" sz="3900" dirty="0" err="1" smtClean="0">
                <a:latin typeface="Times New Roman" pitchFamily="18" charset="0"/>
                <a:cs typeface="Times New Roman" pitchFamily="18" charset="0"/>
              </a:rPr>
              <a:t>Jhaptal</a:t>
            </a:r>
            <a:r>
              <a:rPr lang="en-US" sz="3900" dirty="0" smtClean="0">
                <a:latin typeface="Times New Roman" pitchFamily="18" charset="0"/>
                <a:cs typeface="Times New Roman" pitchFamily="18" charset="0"/>
              </a:rPr>
              <a:t>, and </a:t>
            </a:r>
            <a:r>
              <a:rPr lang="en-US" sz="3900" dirty="0" err="1" smtClean="0">
                <a:latin typeface="Times New Roman" pitchFamily="18" charset="0"/>
                <a:cs typeface="Times New Roman" pitchFamily="18" charset="0"/>
              </a:rPr>
              <a:t>Rupak</a:t>
            </a:r>
            <a:r>
              <a:rPr lang="en-US" sz="3900" dirty="0" smtClean="0">
                <a:latin typeface="Times New Roman" pitchFamily="18" charset="0"/>
                <a:cs typeface="Times New Roman" pitchFamily="18" charset="0"/>
              </a:rPr>
              <a:t> in Hindustani music and </a:t>
            </a:r>
            <a:r>
              <a:rPr lang="en-US" sz="3900" dirty="0" err="1" smtClean="0">
                <a:latin typeface="Times New Roman" pitchFamily="18" charset="0"/>
                <a:cs typeface="Times New Roman" pitchFamily="18" charset="0"/>
              </a:rPr>
              <a:t>Adi</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Rupaka</a:t>
            </a:r>
            <a:r>
              <a:rPr lang="en-US" sz="3900" dirty="0" smtClean="0">
                <a:latin typeface="Times New Roman" pitchFamily="18" charset="0"/>
                <a:cs typeface="Times New Roman" pitchFamily="18" charset="0"/>
              </a:rPr>
              <a:t>, and </a:t>
            </a:r>
            <a:r>
              <a:rPr lang="en-US" sz="3900" dirty="0" err="1" smtClean="0">
                <a:latin typeface="Times New Roman" pitchFamily="18" charset="0"/>
                <a:cs typeface="Times New Roman" pitchFamily="18" charset="0"/>
              </a:rPr>
              <a:t>Triputa</a:t>
            </a:r>
            <a:r>
              <a:rPr lang="en-US" sz="3900" dirty="0" smtClean="0">
                <a:latin typeface="Times New Roman" pitchFamily="18" charset="0"/>
                <a:cs typeface="Times New Roman" pitchFamily="18" charset="0"/>
              </a:rPr>
              <a:t> in </a:t>
            </a:r>
            <a:r>
              <a:rPr lang="en-US" sz="3900" dirty="0" err="1" smtClean="0">
                <a:latin typeface="Times New Roman" pitchFamily="18" charset="0"/>
                <a:cs typeface="Times New Roman" pitchFamily="18" charset="0"/>
              </a:rPr>
              <a:t>Carnatic</a:t>
            </a:r>
            <a:r>
              <a:rPr lang="en-US" sz="3900" dirty="0" smtClean="0">
                <a:latin typeface="Times New Roman" pitchFamily="18" charset="0"/>
                <a:cs typeface="Times New Roman" pitchFamily="18" charset="0"/>
              </a:rPr>
              <a:t> music.</a:t>
            </a:r>
          </a:p>
          <a:p>
            <a:pPr algn="just"/>
            <a:r>
              <a:rPr lang="en-US" sz="3900" dirty="0" smtClean="0">
                <a:latin typeface="Times New Roman" pitchFamily="18" charset="0"/>
                <a:cs typeface="Times New Roman" pitchFamily="18" charset="0"/>
              </a:rPr>
              <a:t>The use of </a:t>
            </a:r>
            <a:r>
              <a:rPr lang="en-US" sz="3900" dirty="0" err="1" smtClean="0">
                <a:latin typeface="Times New Roman" pitchFamily="18" charset="0"/>
                <a:cs typeface="Times New Roman" pitchFamily="18" charset="0"/>
              </a:rPr>
              <a:t>talas</a:t>
            </a:r>
            <a:r>
              <a:rPr lang="en-US" sz="3900" dirty="0" smtClean="0">
                <a:latin typeface="Times New Roman" pitchFamily="18" charset="0"/>
                <a:cs typeface="Times New Roman" pitchFamily="18" charset="0"/>
              </a:rPr>
              <a:t> requires a high level of skill and practice to master, as the musician must be able to keep a steady beat while also improvising and adapting to the other musicians in the ensemble.</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algn="just"/>
            <a:r>
              <a:rPr lang="en-US" dirty="0" smtClean="0">
                <a:latin typeface="Times New Roman" pitchFamily="18" charset="0"/>
                <a:cs typeface="Times New Roman" pitchFamily="18" charset="0"/>
              </a:rPr>
              <a:t>A quarter tone, also known as a microtone, is a musical interval that is equal to one-fourth of a semitone. In Indian music, quarter tones are used to express subtle inflections in melody and are an integral part of the melodic system. These subtle melodic nuances are often used to create a sense of tension and release and to create a feeling of improvisation. Quarter tones are also used to create a more complex texture in ragas, or melodic forms, by adding additional notes to a particular phrase. Quarter tones and microtones are used extensively in Northern Indian classical music, where a raga is composed with precise intonation and intricate ornamentation.</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algn="just"/>
            <a:r>
              <a:rPr lang="en-US" dirty="0" smtClean="0">
                <a:latin typeface="Times New Roman" pitchFamily="18" charset="0"/>
                <a:cs typeface="Times New Roman" pitchFamily="18" charset="0"/>
              </a:rPr>
              <a:t>Microtones are tones that fall between the standard twelve-note chromatic scale. In Indian music, microtones are used to create a more subtle and nuanced sound. They are important in making ragas (melodies) and </a:t>
            </a:r>
            <a:r>
              <a:rPr lang="en-US" dirty="0" err="1" smtClean="0">
                <a:latin typeface="Times New Roman" pitchFamily="18" charset="0"/>
                <a:cs typeface="Times New Roman" pitchFamily="18" charset="0"/>
              </a:rPr>
              <a:t>talas</a:t>
            </a:r>
            <a:r>
              <a:rPr lang="en-US" dirty="0" smtClean="0">
                <a:latin typeface="Times New Roman" pitchFamily="18" charset="0"/>
                <a:cs typeface="Times New Roman" pitchFamily="18" charset="0"/>
              </a:rPr>
              <a:t> (rhythmic cycles) more expressive.</a:t>
            </a:r>
          </a:p>
          <a:p>
            <a:pPr algn="just"/>
            <a:r>
              <a:rPr lang="en-US" dirty="0" smtClean="0">
                <a:latin typeface="Times New Roman" pitchFamily="18" charset="0"/>
                <a:cs typeface="Times New Roman" pitchFamily="18" charset="0"/>
              </a:rPr>
              <a:t>Microtones can be used to make a note sound higher or lower than it would on the standard twelve-note chromatic scale, which can result in a more complex and emotive sound. Indian music also makes use of vibrato, which is a slight fluctuation in pitch. This creates a more complex sound and can be used to add expression and emphasis to a performance.</a:t>
            </a:r>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latin typeface="Times New Roman" pitchFamily="18" charset="0"/>
                <a:cs typeface="Times New Roman" pitchFamily="18" charset="0"/>
              </a:rPr>
              <a:t>ANCIENT INDIAN ART</a:t>
            </a:r>
            <a:endParaRPr lang="en-GB" dirty="0"/>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pPr algn="just"/>
            <a:endParaRPr lang="en-US"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Ancient India refers to a period in Indian history from approximately 7000 BCE to 500 CE. The Stone Age nomads of the Indian subcontinent preceded the inhabitants of the Indus Valley Civilization during the Bronze Age of India. These nomads were the first to produce artwork on the Indian subcontinent. Stone Age artwork can be dated as far back as the Lower Pleistocene, the planet's most recent Ice Age, about 12,000 years ago.</a:t>
            </a:r>
          </a:p>
          <a:p>
            <a:pPr algn="just"/>
            <a:r>
              <a:rPr lang="en-US" dirty="0" smtClean="0">
                <a:latin typeface="Times New Roman" pitchFamily="18" charset="0"/>
                <a:cs typeface="Times New Roman" pitchFamily="18" charset="0"/>
              </a:rPr>
              <a:t>Following the Stone Age, the Indus Valley Civilization, a Bronze Age civilization, arose that dominated the Indian subcontinent and stretched into modern-day Afghanistan. The Indus Valley Civilization was one of the largest and oldest of all ancient civilizations.</a:t>
            </a:r>
          </a:p>
          <a:p>
            <a:pPr algn="just"/>
            <a:r>
              <a:rPr lang="en-US" dirty="0" smtClean="0">
                <a:latin typeface="Times New Roman" pitchFamily="18" charset="0"/>
                <a:cs typeface="Times New Roman" pitchFamily="18" charset="0"/>
              </a:rPr>
              <a:t>The forms of artwork found in ancient India include rock art painting (</a:t>
            </a:r>
            <a:r>
              <a:rPr lang="en-US" dirty="0" err="1" smtClean="0">
                <a:latin typeface="Times New Roman" pitchFamily="18" charset="0"/>
                <a:cs typeface="Times New Roman" pitchFamily="18" charset="0"/>
              </a:rPr>
              <a:t>pictoglyphs</a:t>
            </a:r>
            <a:r>
              <a:rPr lang="en-US" dirty="0" smtClean="0">
                <a:latin typeface="Times New Roman" pitchFamily="18" charset="0"/>
                <a:cs typeface="Times New Roman" pitchFamily="18" charset="0"/>
              </a:rPr>
              <a:t>), rock art carving (</a:t>
            </a:r>
            <a:r>
              <a:rPr lang="en-US" dirty="0" err="1" smtClean="0">
                <a:latin typeface="Times New Roman" pitchFamily="18" charset="0"/>
                <a:cs typeface="Times New Roman" pitchFamily="18" charset="0"/>
              </a:rPr>
              <a:t>petroglyphs</a:t>
            </a:r>
            <a:r>
              <a:rPr lang="en-US" dirty="0" smtClean="0">
                <a:latin typeface="Times New Roman" pitchFamily="18" charset="0"/>
                <a:cs typeface="Times New Roman" pitchFamily="18" charset="0"/>
              </a:rPr>
              <a:t>), and sculptures. These sculptures were constructed from materials such as bronze and terracotta.</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cap="all" dirty="0" smtClean="0">
                <a:latin typeface="Times New Roman" pitchFamily="18" charset="0"/>
                <a:cs typeface="Times New Roman" pitchFamily="18" charset="0"/>
              </a:rPr>
              <a:t>TIMBRE AND INSTRUMENTS IN INDIAN MUSIC</a:t>
            </a:r>
            <a:r>
              <a:rPr lang="en-US" cap="all" dirty="0" smtClean="0"/>
              <a:t/>
            </a:r>
            <a:br>
              <a:rPr lang="en-US" cap="all" dirty="0" smtClean="0"/>
            </a:br>
            <a:endParaRPr lang="en-US" dirty="0"/>
          </a:p>
        </p:txBody>
      </p:sp>
      <p:sp>
        <p:nvSpPr>
          <p:cNvPr id="3" name="Content Placeholder 2"/>
          <p:cNvSpPr>
            <a:spLocks noGrp="1"/>
          </p:cNvSpPr>
          <p:nvPr>
            <p:ph idx="1"/>
          </p:nvPr>
        </p:nvSpPr>
        <p:spPr>
          <a:xfrm>
            <a:off x="457200" y="762000"/>
            <a:ext cx="8229600" cy="6096000"/>
          </a:xfrm>
        </p:spPr>
        <p:txBody>
          <a:bodyPr>
            <a:noAutofit/>
          </a:bodyPr>
          <a:lstStyle/>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Indian classical music is traditionally performed on a variety of instruments, many of which have been in use for centuries. Some of the most used instruments in Indian classical music include:</a:t>
            </a:r>
          </a:p>
          <a:p>
            <a:pPr algn="just"/>
            <a:r>
              <a:rPr lang="en-US" sz="2200" b="1" dirty="0" smtClean="0">
                <a:latin typeface="Times New Roman" pitchFamily="18" charset="0"/>
                <a:cs typeface="Times New Roman" pitchFamily="18" charset="0"/>
              </a:rPr>
              <a:t>Sitar</a:t>
            </a:r>
            <a:r>
              <a:rPr lang="en-US" sz="2200" dirty="0" smtClean="0">
                <a:latin typeface="Times New Roman" pitchFamily="18" charset="0"/>
                <a:cs typeface="Times New Roman" pitchFamily="18" charset="0"/>
              </a:rPr>
              <a:t>: A long-necked string instrument with a large number of strings that is played with a plectrum (</a:t>
            </a:r>
            <a:r>
              <a:rPr lang="en-US" sz="2200" dirty="0" err="1" smtClean="0">
                <a:latin typeface="Times New Roman" pitchFamily="18" charset="0"/>
                <a:cs typeface="Times New Roman" pitchFamily="18" charset="0"/>
              </a:rPr>
              <a:t>mizrab</a:t>
            </a:r>
            <a:r>
              <a:rPr lang="en-US" sz="2200" dirty="0" smtClean="0">
                <a:latin typeface="Times New Roman" pitchFamily="18" charset="0"/>
                <a:cs typeface="Times New Roman" pitchFamily="18" charset="0"/>
              </a:rPr>
              <a:t>) and is commonly used in Hindustani music.</a:t>
            </a:r>
          </a:p>
          <a:p>
            <a:pPr algn="just"/>
            <a:r>
              <a:rPr lang="en-US" sz="2200" b="1" dirty="0" err="1" smtClean="0">
                <a:latin typeface="Times New Roman" pitchFamily="18" charset="0"/>
                <a:cs typeface="Times New Roman" pitchFamily="18" charset="0"/>
              </a:rPr>
              <a:t>Sarod</a:t>
            </a:r>
            <a:r>
              <a:rPr lang="en-US" sz="2200" dirty="0" smtClean="0">
                <a:latin typeface="Times New Roman" pitchFamily="18" charset="0"/>
                <a:cs typeface="Times New Roman" pitchFamily="18" charset="0"/>
              </a:rPr>
              <a:t>: A string instrument with a deep, mellow tone that is played with a plectrum (</a:t>
            </a:r>
            <a:r>
              <a:rPr lang="en-US" sz="2200" dirty="0" err="1" smtClean="0">
                <a:latin typeface="Times New Roman" pitchFamily="18" charset="0"/>
                <a:cs typeface="Times New Roman" pitchFamily="18" charset="0"/>
              </a:rPr>
              <a:t>jawari</a:t>
            </a:r>
            <a:r>
              <a:rPr lang="en-US" sz="2200" dirty="0" smtClean="0">
                <a:latin typeface="Times New Roman" pitchFamily="18" charset="0"/>
                <a:cs typeface="Times New Roman" pitchFamily="18" charset="0"/>
              </a:rPr>
              <a:t>) and is commonly used in Hindustani music.</a:t>
            </a:r>
          </a:p>
          <a:p>
            <a:pPr algn="just"/>
            <a:r>
              <a:rPr lang="en-US" sz="2200" b="1" dirty="0" err="1" smtClean="0">
                <a:latin typeface="Times New Roman" pitchFamily="18" charset="0"/>
                <a:cs typeface="Times New Roman" pitchFamily="18" charset="0"/>
              </a:rPr>
              <a:t>Tabla</a:t>
            </a:r>
            <a:r>
              <a:rPr lang="en-US" sz="2200" dirty="0" smtClean="0">
                <a:latin typeface="Times New Roman" pitchFamily="18" charset="0"/>
                <a:cs typeface="Times New Roman" pitchFamily="18" charset="0"/>
              </a:rPr>
              <a:t>: A pair of small hand drums that are played with the fingers and palms and are used to provide the rhythm in Indian classical music.</a:t>
            </a:r>
          </a:p>
          <a:p>
            <a:pPr algn="just"/>
            <a:r>
              <a:rPr lang="en-US" sz="2200" b="1" dirty="0" smtClean="0">
                <a:latin typeface="Times New Roman" pitchFamily="18" charset="0"/>
                <a:cs typeface="Times New Roman" pitchFamily="18" charset="0"/>
              </a:rPr>
              <a:t>Harmonium</a:t>
            </a:r>
            <a:r>
              <a:rPr lang="en-US" sz="2200" dirty="0" smtClean="0">
                <a:latin typeface="Times New Roman" pitchFamily="18" charset="0"/>
                <a:cs typeface="Times New Roman" pitchFamily="18" charset="0"/>
              </a:rPr>
              <a:t>: A small reed organ that is played with the fingers and is used to provide accompaniment in Indian classical music.</a:t>
            </a:r>
          </a:p>
          <a:p>
            <a:pPr algn="just"/>
            <a:r>
              <a:rPr lang="en-US" sz="2200" b="1" dirty="0" err="1" smtClean="0">
                <a:latin typeface="Times New Roman" pitchFamily="18" charset="0"/>
                <a:cs typeface="Times New Roman" pitchFamily="18" charset="0"/>
              </a:rPr>
              <a:t>Mridangam</a:t>
            </a:r>
            <a:r>
              <a:rPr lang="en-US" sz="2200" dirty="0" smtClean="0">
                <a:latin typeface="Times New Roman" pitchFamily="18" charset="0"/>
                <a:cs typeface="Times New Roman" pitchFamily="18" charset="0"/>
              </a:rPr>
              <a:t>: A double-headed drum that is played with the hands and is commonly used in </a:t>
            </a:r>
            <a:r>
              <a:rPr lang="en-US" sz="2200" dirty="0" err="1" smtClean="0">
                <a:latin typeface="Times New Roman" pitchFamily="18" charset="0"/>
                <a:cs typeface="Times New Roman" pitchFamily="18" charset="0"/>
              </a:rPr>
              <a:t>Carnatic</a:t>
            </a:r>
            <a:r>
              <a:rPr lang="en-US" sz="2200" dirty="0" smtClean="0">
                <a:latin typeface="Times New Roman" pitchFamily="18" charset="0"/>
                <a:cs typeface="Times New Roman" pitchFamily="18" charset="0"/>
              </a:rPr>
              <a:t> music.</a:t>
            </a:r>
          </a:p>
          <a:p>
            <a:pPr algn="just"/>
            <a:endParaRPr lang="en-US" sz="16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algn="just"/>
            <a:r>
              <a:rPr lang="en-US" b="1" dirty="0" err="1" smtClean="0">
                <a:latin typeface="Times New Roman" pitchFamily="18" charset="0"/>
                <a:cs typeface="Times New Roman" pitchFamily="18" charset="0"/>
              </a:rPr>
              <a:t>Kanjira</a:t>
            </a:r>
            <a:r>
              <a:rPr lang="en-US" dirty="0" smtClean="0">
                <a:latin typeface="Times New Roman" pitchFamily="18" charset="0"/>
                <a:cs typeface="Times New Roman" pitchFamily="18" charset="0"/>
              </a:rPr>
              <a:t>: A tambourine-like instrument that is played with the hands and is commonly used in </a:t>
            </a:r>
            <a:r>
              <a:rPr lang="en-US" dirty="0" err="1" smtClean="0">
                <a:latin typeface="Times New Roman" pitchFamily="18" charset="0"/>
                <a:cs typeface="Times New Roman" pitchFamily="18" charset="0"/>
              </a:rPr>
              <a:t>Carnatic</a:t>
            </a:r>
            <a:r>
              <a:rPr lang="en-US" dirty="0" smtClean="0">
                <a:latin typeface="Times New Roman" pitchFamily="18" charset="0"/>
                <a:cs typeface="Times New Roman" pitchFamily="18" charset="0"/>
              </a:rPr>
              <a:t> music.</a:t>
            </a:r>
          </a:p>
          <a:p>
            <a:pPr algn="just"/>
            <a:r>
              <a:rPr lang="en-US" b="1" dirty="0" smtClean="0">
                <a:latin typeface="Times New Roman" pitchFamily="18" charset="0"/>
                <a:cs typeface="Times New Roman" pitchFamily="18" charset="0"/>
              </a:rPr>
              <a:t>Violin</a:t>
            </a:r>
            <a:r>
              <a:rPr lang="en-US" dirty="0" smtClean="0">
                <a:latin typeface="Times New Roman" pitchFamily="18" charset="0"/>
                <a:cs typeface="Times New Roman" pitchFamily="18" charset="0"/>
              </a:rPr>
              <a:t>: A bowed string instrument that is played with a bow and is commonly used in both Hindustani and </a:t>
            </a:r>
            <a:r>
              <a:rPr lang="en-US" dirty="0" err="1" smtClean="0">
                <a:latin typeface="Times New Roman" pitchFamily="18" charset="0"/>
                <a:cs typeface="Times New Roman" pitchFamily="18" charset="0"/>
              </a:rPr>
              <a:t>Carnatic</a:t>
            </a:r>
            <a:r>
              <a:rPr lang="en-US" dirty="0" smtClean="0">
                <a:latin typeface="Times New Roman" pitchFamily="18" charset="0"/>
                <a:cs typeface="Times New Roman" pitchFamily="18" charset="0"/>
              </a:rPr>
              <a:t> music.</a:t>
            </a:r>
          </a:p>
          <a:p>
            <a:pPr algn="just"/>
            <a:r>
              <a:rPr lang="en-US" b="1" dirty="0" smtClean="0">
                <a:latin typeface="Times New Roman" pitchFamily="18" charset="0"/>
                <a:cs typeface="Times New Roman" pitchFamily="18" charset="0"/>
              </a:rPr>
              <a:t>Flute</a:t>
            </a:r>
            <a:r>
              <a:rPr lang="en-US" dirty="0" smtClean="0">
                <a:latin typeface="Times New Roman" pitchFamily="18" charset="0"/>
                <a:cs typeface="Times New Roman" pitchFamily="18" charset="0"/>
              </a:rPr>
              <a:t>: A wind instrument that is played by blowing into a hole and is commonly used in both Hindustani and </a:t>
            </a:r>
            <a:r>
              <a:rPr lang="en-US" dirty="0" err="1" smtClean="0">
                <a:latin typeface="Times New Roman" pitchFamily="18" charset="0"/>
                <a:cs typeface="Times New Roman" pitchFamily="18" charset="0"/>
              </a:rPr>
              <a:t>Carnatic</a:t>
            </a:r>
            <a:r>
              <a:rPr lang="en-US" dirty="0" smtClean="0">
                <a:latin typeface="Times New Roman" pitchFamily="18" charset="0"/>
                <a:cs typeface="Times New Roman" pitchFamily="18" charset="0"/>
              </a:rPr>
              <a:t> music.</a:t>
            </a:r>
          </a:p>
          <a:p>
            <a:pPr algn="just"/>
            <a:r>
              <a:rPr lang="en-US" b="1" dirty="0" err="1" smtClean="0">
                <a:latin typeface="Times New Roman" pitchFamily="18" charset="0"/>
                <a:cs typeface="Times New Roman" pitchFamily="18" charset="0"/>
              </a:rPr>
              <a:t>Sarang</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 bowed string instrument that is played with a bow and is commonly used in Hindustani music.</a:t>
            </a:r>
          </a:p>
          <a:p>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t>TEXTURE IN INDIAN MUSICs</a:t>
            </a:r>
          </a:p>
        </p:txBody>
      </p:sp>
      <p:sp>
        <p:nvSpPr>
          <p:cNvPr id="3" name="Content Placeholder 2"/>
          <p:cNvSpPr>
            <a:spLocks noGrp="1"/>
          </p:cNvSpPr>
          <p:nvPr>
            <p:ph idx="1"/>
          </p:nvPr>
        </p:nvSpPr>
        <p:spPr>
          <a:xfrm>
            <a:off x="457200" y="1295400"/>
            <a:ext cx="4572000" cy="5257800"/>
          </a:xfrm>
        </p:spPr>
        <p:txBody>
          <a:bodyPr>
            <a:normAutofit fontScale="25000" lnSpcReduction="20000"/>
          </a:bodyPr>
          <a:lstStyle/>
          <a:p>
            <a:pPr algn="just">
              <a:buNone/>
            </a:pPr>
            <a:r>
              <a:rPr lang="en-US" dirty="0" smtClean="0"/>
              <a:t>	</a:t>
            </a:r>
            <a:r>
              <a:rPr lang="en-US" sz="6200" dirty="0" smtClean="0">
                <a:latin typeface="Times New Roman" pitchFamily="18" charset="0"/>
                <a:cs typeface="Times New Roman" pitchFamily="18" charset="0"/>
              </a:rPr>
              <a:t>In Indian music, texture refers to the way in which the different musical elements of a piece are arranged and combined. There are several different types of texture found in Indian music, including:</a:t>
            </a:r>
          </a:p>
          <a:p>
            <a:pPr algn="just">
              <a:buNone/>
            </a:pPr>
            <a:endParaRPr lang="en-US" sz="6200" dirty="0" smtClean="0">
              <a:latin typeface="Times New Roman" pitchFamily="18" charset="0"/>
              <a:cs typeface="Times New Roman" pitchFamily="18" charset="0"/>
            </a:endParaRPr>
          </a:p>
          <a:p>
            <a:pPr algn="just">
              <a:buNone/>
            </a:pPr>
            <a:r>
              <a:rPr lang="en-US" sz="6200" b="1" dirty="0" smtClean="0">
                <a:latin typeface="Times New Roman" pitchFamily="18" charset="0"/>
                <a:cs typeface="Times New Roman" pitchFamily="18" charset="0"/>
              </a:rPr>
              <a:t>Monophonic</a:t>
            </a:r>
            <a:r>
              <a:rPr lang="en-US" sz="6200" dirty="0" smtClean="0">
                <a:latin typeface="Times New Roman" pitchFamily="18" charset="0"/>
                <a:cs typeface="Times New Roman" pitchFamily="18" charset="0"/>
              </a:rPr>
              <a:t>: A monophonic texture is one in which a single melody is played or sung. This is often the case in traditional Indian vocal music, where a solo vocalist sings a melody accompanied by a drone or a simple percussion instrument.</a:t>
            </a:r>
          </a:p>
          <a:p>
            <a:pPr algn="just">
              <a:buNone/>
            </a:pPr>
            <a:endParaRPr lang="en-US" sz="6200" dirty="0" smtClean="0">
              <a:latin typeface="Times New Roman" pitchFamily="18" charset="0"/>
              <a:cs typeface="Times New Roman" pitchFamily="18" charset="0"/>
            </a:endParaRPr>
          </a:p>
          <a:p>
            <a:pPr algn="just">
              <a:buNone/>
            </a:pPr>
            <a:r>
              <a:rPr lang="en-US" sz="6200" b="1" dirty="0" smtClean="0">
                <a:latin typeface="Times New Roman" pitchFamily="18" charset="0"/>
                <a:cs typeface="Times New Roman" pitchFamily="18" charset="0"/>
              </a:rPr>
              <a:t>Polyphonic</a:t>
            </a:r>
            <a:r>
              <a:rPr lang="en-US" sz="6200" dirty="0" smtClean="0">
                <a:latin typeface="Times New Roman" pitchFamily="18" charset="0"/>
                <a:cs typeface="Times New Roman" pitchFamily="18" charset="0"/>
              </a:rPr>
              <a:t>: A polyphonic texture is one in which multiple melodies are played or sung simultaneously. This is less common in Indian music, but can be found in some forms of Indian classical music, such as the South Indian </a:t>
            </a:r>
            <a:r>
              <a:rPr lang="en-US" sz="6200" dirty="0" err="1" smtClean="0">
                <a:latin typeface="Times New Roman" pitchFamily="18" charset="0"/>
                <a:cs typeface="Times New Roman" pitchFamily="18" charset="0"/>
              </a:rPr>
              <a:t>carnatic</a:t>
            </a:r>
            <a:r>
              <a:rPr lang="en-US" sz="6200" dirty="0" smtClean="0">
                <a:latin typeface="Times New Roman" pitchFamily="18" charset="0"/>
                <a:cs typeface="Times New Roman" pitchFamily="18" charset="0"/>
              </a:rPr>
              <a:t> music where there is a use of counterpoint melodies.</a:t>
            </a:r>
          </a:p>
          <a:p>
            <a:pPr algn="just">
              <a:buNone/>
            </a:pPr>
            <a:endParaRPr lang="en-US" sz="6200" dirty="0" smtClean="0">
              <a:latin typeface="Times New Roman" pitchFamily="18" charset="0"/>
              <a:cs typeface="Times New Roman" pitchFamily="18" charset="0"/>
            </a:endParaRPr>
          </a:p>
          <a:p>
            <a:endParaRPr lang="en-US" sz="3800" dirty="0"/>
          </a:p>
        </p:txBody>
      </p:sp>
      <p:pic>
        <p:nvPicPr>
          <p:cNvPr id="25602" name="Picture 2" descr="C:\Users\MY SELF\Desktop\BIPIN SIR\Monophonic.png"/>
          <p:cNvPicPr>
            <a:picLocks noChangeAspect="1" noChangeArrowheads="1"/>
          </p:cNvPicPr>
          <p:nvPr/>
        </p:nvPicPr>
        <p:blipFill>
          <a:blip r:embed="rId2"/>
          <a:srcRect/>
          <a:stretch>
            <a:fillRect/>
          </a:stretch>
        </p:blipFill>
        <p:spPr bwMode="auto">
          <a:xfrm>
            <a:off x="5181600" y="1143000"/>
            <a:ext cx="3724275" cy="2133600"/>
          </a:xfrm>
          <a:prstGeom prst="rect">
            <a:avLst/>
          </a:prstGeom>
          <a:noFill/>
        </p:spPr>
      </p:pic>
      <p:pic>
        <p:nvPicPr>
          <p:cNvPr id="25603" name="Picture 3" descr="C:\Users\MY SELF\Desktop\BIPIN SIR\Polyphonic.jpg"/>
          <p:cNvPicPr>
            <a:picLocks noChangeAspect="1" noChangeArrowheads="1"/>
          </p:cNvPicPr>
          <p:nvPr/>
        </p:nvPicPr>
        <p:blipFill>
          <a:blip r:embed="rId3"/>
          <a:srcRect/>
          <a:stretch>
            <a:fillRect/>
          </a:stretch>
        </p:blipFill>
        <p:spPr bwMode="auto">
          <a:xfrm>
            <a:off x="5181600" y="3429000"/>
            <a:ext cx="3733800" cy="2590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4419600" cy="5592763"/>
          </a:xfrm>
        </p:spPr>
        <p:txBody>
          <a:bodyPr>
            <a:normAutofit fontScale="62500" lnSpcReduction="20000"/>
          </a:bodyPr>
          <a:lstStyle/>
          <a:p>
            <a:pPr algn="just">
              <a:buNone/>
            </a:pPr>
            <a:r>
              <a:rPr lang="en-US" b="1" dirty="0" smtClean="0">
                <a:latin typeface="Times New Roman" pitchFamily="18" charset="0"/>
                <a:cs typeface="Times New Roman" pitchFamily="18" charset="0"/>
              </a:rPr>
              <a:t>Homophonic</a:t>
            </a:r>
            <a:r>
              <a:rPr lang="en-US" dirty="0" smtClean="0">
                <a:latin typeface="Times New Roman" pitchFamily="18" charset="0"/>
                <a:cs typeface="Times New Roman" pitchFamily="18" charset="0"/>
              </a:rPr>
              <a:t>: A homophonic texture is one in which multiple voices or instruments play or sing the same melody simultaneously, but with slightly different variations. This type of texture is common in Indian classical music, particularly in ensemble performances where multiple instruments play the same melody in a coordinated manner.</a:t>
            </a:r>
            <a:endParaRPr lang="en-US" b="1" dirty="0" smtClean="0">
              <a:latin typeface="Times New Roman" pitchFamily="18" charset="0"/>
              <a:cs typeface="Times New Roman" pitchFamily="18" charset="0"/>
            </a:endParaRPr>
          </a:p>
          <a:p>
            <a:pPr algn="just">
              <a:buNone/>
            </a:pPr>
            <a:r>
              <a:rPr lang="en-US" b="1" dirty="0" err="1" smtClean="0">
                <a:latin typeface="Times New Roman" pitchFamily="18" charset="0"/>
                <a:cs typeface="Times New Roman" pitchFamily="18" charset="0"/>
              </a:rPr>
              <a:t>Heterophonic</a:t>
            </a: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heterophonic</a:t>
            </a:r>
            <a:r>
              <a:rPr lang="en-US" dirty="0" smtClean="0">
                <a:latin typeface="Times New Roman" pitchFamily="18" charset="0"/>
                <a:cs typeface="Times New Roman" pitchFamily="18" charset="0"/>
              </a:rPr>
              <a:t> texture is one in which multiple voices or instruments play or sing the same melody simultaneously, but with slightly different variations. This is a common feature in Indian classical music, particularly in improvisation, where the musicians play the same melody with different nuances.</a:t>
            </a:r>
          </a:p>
          <a:p>
            <a:endParaRPr lang="en-GB" dirty="0"/>
          </a:p>
        </p:txBody>
      </p:sp>
      <p:pic>
        <p:nvPicPr>
          <p:cNvPr id="26626" name="Picture 2" descr="C:\Users\MY SELF\Desktop\BIPIN SIR\Homophonic.png"/>
          <p:cNvPicPr>
            <a:picLocks noChangeAspect="1" noChangeArrowheads="1"/>
          </p:cNvPicPr>
          <p:nvPr/>
        </p:nvPicPr>
        <p:blipFill>
          <a:blip r:embed="rId2"/>
          <a:srcRect/>
          <a:stretch>
            <a:fillRect/>
          </a:stretch>
        </p:blipFill>
        <p:spPr bwMode="auto">
          <a:xfrm>
            <a:off x="4876800" y="457200"/>
            <a:ext cx="4038600" cy="2743200"/>
          </a:xfrm>
          <a:prstGeom prst="rect">
            <a:avLst/>
          </a:prstGeom>
          <a:noFill/>
        </p:spPr>
      </p:pic>
      <p:pic>
        <p:nvPicPr>
          <p:cNvPr id="26627" name="Picture 3" descr="C:\Users\MY SELF\Desktop\BIPIN SIR\Heterophonic.jpg"/>
          <p:cNvPicPr>
            <a:picLocks noChangeAspect="1" noChangeArrowheads="1"/>
          </p:cNvPicPr>
          <p:nvPr/>
        </p:nvPicPr>
        <p:blipFill>
          <a:blip r:embed="rId3"/>
          <a:srcRect/>
          <a:stretch>
            <a:fillRect/>
          </a:stretch>
        </p:blipFill>
        <p:spPr bwMode="auto">
          <a:xfrm>
            <a:off x="5105400" y="3429000"/>
            <a:ext cx="3810000" cy="1905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229600" cy="6096000"/>
          </a:xfrm>
        </p:spPr>
        <p:txBody>
          <a:bodyPr>
            <a:normAutofit fontScale="32500" lnSpcReduction="20000"/>
          </a:bodyPr>
          <a:lstStyle/>
          <a:p>
            <a:pPr algn="just">
              <a:buNone/>
            </a:pPr>
            <a:r>
              <a:rPr lang="en-US" sz="5600" b="1" dirty="0" err="1" smtClean="0">
                <a:latin typeface="Times New Roman" pitchFamily="18" charset="0"/>
                <a:cs typeface="Times New Roman" pitchFamily="18" charset="0"/>
              </a:rPr>
              <a:t>Tantu</a:t>
            </a:r>
            <a:r>
              <a:rPr lang="en-US" sz="5600" b="1" dirty="0" smtClean="0">
                <a:latin typeface="Times New Roman" pitchFamily="18" charset="0"/>
                <a:cs typeface="Times New Roman" pitchFamily="18" charset="0"/>
              </a:rPr>
              <a:t> </a:t>
            </a:r>
            <a:r>
              <a:rPr lang="en-US" sz="5600" b="1" dirty="0" err="1" smtClean="0">
                <a:latin typeface="Times New Roman" pitchFamily="18" charset="0"/>
                <a:cs typeface="Times New Roman" pitchFamily="18" charset="0"/>
              </a:rPr>
              <a:t>Vadya</a:t>
            </a:r>
            <a:endParaRPr lang="en-US" sz="5600" b="1" dirty="0" smtClean="0">
              <a:latin typeface="Times New Roman" pitchFamily="18" charset="0"/>
              <a:cs typeface="Times New Roman" pitchFamily="18" charset="0"/>
            </a:endParaRPr>
          </a:p>
          <a:p>
            <a:pPr algn="just">
              <a:buNone/>
            </a:pPr>
            <a:r>
              <a:rPr lang="en-US" sz="5600" dirty="0" smtClean="0">
                <a:latin typeface="Times New Roman" pitchFamily="18" charset="0"/>
                <a:cs typeface="Times New Roman" pitchFamily="18" charset="0"/>
              </a:rPr>
              <a:t>          This is the category of string instruments. In this category, the sound is produced by the string's vibration through plucking or bowing on the string. The pitch and the sound vibration depend on the string's length and how tight it is wound to the instrument.</a:t>
            </a:r>
          </a:p>
          <a:p>
            <a:pPr algn="just">
              <a:buNone/>
            </a:pPr>
            <a:r>
              <a:rPr lang="en-US" sz="5600" b="1" dirty="0" smtClean="0">
                <a:latin typeface="Times New Roman" pitchFamily="18" charset="0"/>
                <a:cs typeface="Times New Roman" pitchFamily="18" charset="0"/>
              </a:rPr>
              <a:t>The </a:t>
            </a:r>
            <a:r>
              <a:rPr lang="en-US" sz="5600" b="1" dirty="0" err="1" smtClean="0">
                <a:latin typeface="Times New Roman" pitchFamily="18" charset="0"/>
                <a:cs typeface="Times New Roman" pitchFamily="18" charset="0"/>
              </a:rPr>
              <a:t>Tantu</a:t>
            </a:r>
            <a:r>
              <a:rPr lang="en-US" sz="5600" b="1" dirty="0" smtClean="0">
                <a:latin typeface="Times New Roman" pitchFamily="18" charset="0"/>
                <a:cs typeface="Times New Roman" pitchFamily="18" charset="0"/>
              </a:rPr>
              <a:t> </a:t>
            </a:r>
            <a:r>
              <a:rPr lang="en-US" sz="5600" b="1" dirty="0" err="1" smtClean="0">
                <a:latin typeface="Times New Roman" pitchFamily="18" charset="0"/>
                <a:cs typeface="Times New Roman" pitchFamily="18" charset="0"/>
              </a:rPr>
              <a:t>Vadya</a:t>
            </a:r>
            <a:r>
              <a:rPr lang="en-US" sz="5600" b="1" dirty="0" smtClean="0">
                <a:latin typeface="Times New Roman" pitchFamily="18" charset="0"/>
                <a:cs typeface="Times New Roman" pitchFamily="18" charset="0"/>
              </a:rPr>
              <a:t> are divided broadly into three categories:</a:t>
            </a:r>
            <a:endParaRPr lang="en-US" sz="5600" dirty="0" smtClean="0">
              <a:latin typeface="Times New Roman" pitchFamily="18" charset="0"/>
              <a:cs typeface="Times New Roman" pitchFamily="18" charset="0"/>
            </a:endParaRPr>
          </a:p>
          <a:p>
            <a:pPr algn="just">
              <a:buNone/>
            </a:pPr>
            <a:r>
              <a:rPr lang="en-US" sz="5600" dirty="0" smtClean="0">
                <a:latin typeface="Times New Roman" pitchFamily="18" charset="0"/>
                <a:cs typeface="Times New Roman" pitchFamily="18" charset="0"/>
              </a:rPr>
              <a:t>           Tat </a:t>
            </a:r>
            <a:r>
              <a:rPr lang="en-US" sz="5600" dirty="0" err="1" smtClean="0">
                <a:latin typeface="Times New Roman" pitchFamily="18" charset="0"/>
                <a:cs typeface="Times New Roman" pitchFamily="18" charset="0"/>
              </a:rPr>
              <a:t>Vadya</a:t>
            </a:r>
            <a:r>
              <a:rPr lang="en-US" sz="5600" dirty="0" smtClean="0">
                <a:latin typeface="Times New Roman" pitchFamily="18" charset="0"/>
                <a:cs typeface="Times New Roman" pitchFamily="18" charset="0"/>
              </a:rPr>
              <a:t> - The plucked instruments such as </a:t>
            </a:r>
            <a:r>
              <a:rPr lang="en-US" sz="5600" dirty="0" err="1" smtClean="0">
                <a:latin typeface="Times New Roman" pitchFamily="18" charset="0"/>
                <a:cs typeface="Times New Roman" pitchFamily="18" charset="0"/>
              </a:rPr>
              <a:t>Tanpura</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Veena</a:t>
            </a:r>
            <a:r>
              <a:rPr lang="en-US" sz="5600" dirty="0" smtClean="0">
                <a:latin typeface="Times New Roman" pitchFamily="18" charset="0"/>
                <a:cs typeface="Times New Roman" pitchFamily="18" charset="0"/>
              </a:rPr>
              <a:t>, Sitar, </a:t>
            </a:r>
            <a:r>
              <a:rPr lang="en-US" sz="5600" dirty="0" err="1" smtClean="0">
                <a:latin typeface="Times New Roman" pitchFamily="18" charset="0"/>
                <a:cs typeface="Times New Roman" pitchFamily="18" charset="0"/>
              </a:rPr>
              <a:t>Sarod</a:t>
            </a:r>
            <a:r>
              <a:rPr lang="en-US" sz="5600" dirty="0" smtClean="0">
                <a:latin typeface="Times New Roman" pitchFamily="18" charset="0"/>
                <a:cs typeface="Times New Roman" pitchFamily="18" charset="0"/>
              </a:rPr>
              <a:t>, of which </a:t>
            </a:r>
            <a:r>
              <a:rPr lang="en-US" sz="5600" dirty="0" err="1" smtClean="0">
                <a:latin typeface="Times New Roman" pitchFamily="18" charset="0"/>
                <a:cs typeface="Times New Roman" pitchFamily="18" charset="0"/>
              </a:rPr>
              <a:t>Veena</a:t>
            </a:r>
            <a:r>
              <a:rPr lang="en-US" sz="5600" dirty="0" smtClean="0">
                <a:latin typeface="Times New Roman" pitchFamily="18" charset="0"/>
                <a:cs typeface="Times New Roman" pitchFamily="18" charset="0"/>
              </a:rPr>
              <a:t> and Sitar are fretted, whereas </a:t>
            </a:r>
            <a:r>
              <a:rPr lang="en-US" sz="5600" dirty="0" err="1" smtClean="0">
                <a:latin typeface="Times New Roman" pitchFamily="18" charset="0"/>
                <a:cs typeface="Times New Roman" pitchFamily="18" charset="0"/>
              </a:rPr>
              <a:t>Sarod</a:t>
            </a:r>
            <a:r>
              <a:rPr lang="en-US" sz="5600" dirty="0" smtClean="0">
                <a:latin typeface="Times New Roman" pitchFamily="18" charset="0"/>
                <a:cs typeface="Times New Roman" pitchFamily="18" charset="0"/>
              </a:rPr>
              <a:t> is non-fretted.</a:t>
            </a:r>
          </a:p>
          <a:p>
            <a:pPr algn="just">
              <a:buNone/>
            </a:pPr>
            <a:r>
              <a:rPr lang="en-US" sz="5600" b="1" dirty="0" err="1" smtClean="0">
                <a:latin typeface="Times New Roman" pitchFamily="18" charset="0"/>
                <a:cs typeface="Times New Roman" pitchFamily="18" charset="0"/>
              </a:rPr>
              <a:t>Vitat</a:t>
            </a:r>
            <a:r>
              <a:rPr lang="en-US" sz="5600" b="1" dirty="0" smtClean="0">
                <a:latin typeface="Times New Roman" pitchFamily="18" charset="0"/>
                <a:cs typeface="Times New Roman" pitchFamily="18" charset="0"/>
              </a:rPr>
              <a:t> </a:t>
            </a:r>
            <a:r>
              <a:rPr lang="en-US" sz="5600" b="1" dirty="0" err="1" smtClean="0">
                <a:latin typeface="Times New Roman" pitchFamily="18" charset="0"/>
                <a:cs typeface="Times New Roman" pitchFamily="18" charset="0"/>
              </a:rPr>
              <a:t>Vadya</a:t>
            </a:r>
            <a:r>
              <a:rPr lang="en-US" sz="5600" b="1" dirty="0" smtClean="0">
                <a:latin typeface="Times New Roman" pitchFamily="18" charset="0"/>
                <a:cs typeface="Times New Roman" pitchFamily="18" charset="0"/>
              </a:rPr>
              <a:t> </a:t>
            </a:r>
            <a:r>
              <a:rPr lang="en-US" sz="5600" dirty="0" smtClean="0">
                <a:latin typeface="Times New Roman" pitchFamily="18" charset="0"/>
                <a:cs typeface="Times New Roman" pitchFamily="18" charset="0"/>
              </a:rPr>
              <a:t>- The bowed instruments such as Violin, </a:t>
            </a:r>
            <a:r>
              <a:rPr lang="en-US" sz="5600" dirty="0" err="1" smtClean="0">
                <a:latin typeface="Times New Roman" pitchFamily="18" charset="0"/>
                <a:cs typeface="Times New Roman" pitchFamily="18" charset="0"/>
              </a:rPr>
              <a:t>Sarangi</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Dilruba</a:t>
            </a:r>
            <a:r>
              <a:rPr lang="en-US" sz="5600" dirty="0" smtClean="0">
                <a:latin typeface="Times New Roman" pitchFamily="18" charset="0"/>
                <a:cs typeface="Times New Roman" pitchFamily="18" charset="0"/>
              </a:rPr>
              <a:t> and </a:t>
            </a:r>
            <a:r>
              <a:rPr lang="en-US" sz="5600" dirty="0" err="1" smtClean="0">
                <a:latin typeface="Times New Roman" pitchFamily="18" charset="0"/>
                <a:cs typeface="Times New Roman" pitchFamily="18" charset="0"/>
              </a:rPr>
              <a:t>Esraj</a:t>
            </a:r>
            <a:r>
              <a:rPr lang="en-US" sz="5600" dirty="0" smtClean="0">
                <a:latin typeface="Times New Roman" pitchFamily="18" charset="0"/>
                <a:cs typeface="Times New Roman" pitchFamily="18" charset="0"/>
              </a:rPr>
              <a:t> or </a:t>
            </a:r>
            <a:r>
              <a:rPr lang="en-US" sz="5600" dirty="0" err="1" smtClean="0">
                <a:latin typeface="Times New Roman" pitchFamily="18" charset="0"/>
                <a:cs typeface="Times New Roman" pitchFamily="18" charset="0"/>
              </a:rPr>
              <a:t>Israj.The</a:t>
            </a:r>
            <a:r>
              <a:rPr lang="en-US" sz="5600" dirty="0" smtClean="0">
                <a:latin typeface="Times New Roman" pitchFamily="18" charset="0"/>
                <a:cs typeface="Times New Roman" pitchFamily="18" charset="0"/>
              </a:rPr>
              <a:t> only string instrument that is neither plucked nor bowed is the </a:t>
            </a:r>
            <a:r>
              <a:rPr lang="en-US" sz="5600" dirty="0" err="1" smtClean="0">
                <a:latin typeface="Times New Roman" pitchFamily="18" charset="0"/>
                <a:cs typeface="Times New Roman" pitchFamily="18" charset="0"/>
              </a:rPr>
              <a:t>Santoor</a:t>
            </a:r>
            <a:r>
              <a:rPr lang="en-US" sz="5600" dirty="0" smtClean="0">
                <a:latin typeface="Times New Roman" pitchFamily="18" charset="0"/>
                <a:cs typeface="Times New Roman" pitchFamily="18" charset="0"/>
              </a:rPr>
              <a:t>, which is played by hammering on the strings.</a:t>
            </a:r>
          </a:p>
          <a:p>
            <a:pPr algn="just">
              <a:buNone/>
            </a:pPr>
            <a:r>
              <a:rPr lang="en-US" sz="5600" dirty="0" smtClean="0">
                <a:latin typeface="Times New Roman" pitchFamily="18" charset="0"/>
                <a:cs typeface="Times New Roman" pitchFamily="18" charset="0"/>
              </a:rPr>
              <a:t>            Scroll through the following images of stringed instruments to learn more.</a:t>
            </a:r>
          </a:p>
          <a:p>
            <a:pPr algn="just">
              <a:buNone/>
            </a:pPr>
            <a:r>
              <a:rPr lang="en-US" sz="5600" b="1" dirty="0" err="1" smtClean="0">
                <a:latin typeface="Times New Roman" pitchFamily="18" charset="0"/>
                <a:cs typeface="Times New Roman" pitchFamily="18" charset="0"/>
              </a:rPr>
              <a:t>Veena</a:t>
            </a:r>
            <a:r>
              <a:rPr lang="en-US" sz="5600" b="1" dirty="0" smtClean="0">
                <a:latin typeface="Times New Roman" pitchFamily="18" charset="0"/>
                <a:cs typeface="Times New Roman" pitchFamily="18" charset="0"/>
              </a:rPr>
              <a:t> - </a:t>
            </a:r>
            <a:r>
              <a:rPr lang="en-US" sz="5600" dirty="0" err="1" smtClean="0">
                <a:latin typeface="Times New Roman" pitchFamily="18" charset="0"/>
                <a:cs typeface="Times New Roman" pitchFamily="18" charset="0"/>
              </a:rPr>
              <a:t>Veena</a:t>
            </a:r>
            <a:r>
              <a:rPr lang="en-US" sz="5600" dirty="0" smtClean="0">
                <a:latin typeface="Times New Roman" pitchFamily="18" charset="0"/>
                <a:cs typeface="Times New Roman" pitchFamily="18" charset="0"/>
              </a:rPr>
              <a:t>, a plucked string instrument is one of the most ancient Indian musical instruments.</a:t>
            </a:r>
          </a:p>
          <a:p>
            <a:pPr algn="just">
              <a:buNone/>
            </a:pPr>
            <a:r>
              <a:rPr lang="en-US" sz="5600" b="1" dirty="0" smtClean="0">
                <a:latin typeface="Times New Roman" pitchFamily="18" charset="0"/>
                <a:cs typeface="Times New Roman" pitchFamily="18" charset="0"/>
              </a:rPr>
              <a:t>Violin - </a:t>
            </a:r>
            <a:r>
              <a:rPr lang="en-US" sz="5600" dirty="0" smtClean="0">
                <a:latin typeface="Times New Roman" pitchFamily="18" charset="0"/>
                <a:cs typeface="Times New Roman" pitchFamily="18" charset="0"/>
              </a:rPr>
              <a:t>The violin originated in the 16th century in Italy. The western Violin was adapted to Indian classical music in the last century. </a:t>
            </a:r>
          </a:p>
          <a:p>
            <a:pPr algn="just">
              <a:buNone/>
            </a:pPr>
            <a:r>
              <a:rPr lang="en-US" sz="5600" b="1" dirty="0" err="1" smtClean="0">
                <a:latin typeface="Times New Roman" pitchFamily="18" charset="0"/>
                <a:cs typeface="Times New Roman" pitchFamily="18" charset="0"/>
              </a:rPr>
              <a:t>Sarangi</a:t>
            </a:r>
            <a:endParaRPr lang="en-US" sz="5600" b="1" dirty="0" smtClean="0">
              <a:latin typeface="Times New Roman" pitchFamily="18" charset="0"/>
              <a:cs typeface="Times New Roman" pitchFamily="18" charset="0"/>
            </a:endParaRPr>
          </a:p>
          <a:p>
            <a:pPr algn="just">
              <a:buNone/>
            </a:pPr>
            <a:r>
              <a:rPr lang="en-US" sz="5600" dirty="0" smtClean="0">
                <a:latin typeface="Times New Roman" pitchFamily="18" charset="0"/>
                <a:cs typeface="Times New Roman" pitchFamily="18" charset="0"/>
              </a:rPr>
              <a:t>         The </a:t>
            </a:r>
            <a:r>
              <a:rPr lang="en-US" sz="5600" dirty="0" err="1" smtClean="0">
                <a:latin typeface="Times New Roman" pitchFamily="18" charset="0"/>
                <a:cs typeface="Times New Roman" pitchFamily="18" charset="0"/>
              </a:rPr>
              <a:t>Sarangi</a:t>
            </a:r>
            <a:r>
              <a:rPr lang="en-US" sz="5600" dirty="0" smtClean="0">
                <a:latin typeface="Times New Roman" pitchFamily="18" charset="0"/>
                <a:cs typeface="Times New Roman" pitchFamily="18" charset="0"/>
              </a:rPr>
              <a:t> is a highly expressive instrument. Its name means 'a hundred colors,' referring to the range, depth, and subtlety of its sounds.</a:t>
            </a:r>
          </a:p>
          <a:p>
            <a:pPr algn="just">
              <a:buNone/>
            </a:pPr>
            <a:r>
              <a:rPr lang="en-US" sz="5600" b="1" dirty="0" smtClean="0">
                <a:latin typeface="Times New Roman" pitchFamily="18" charset="0"/>
                <a:cs typeface="Times New Roman" pitchFamily="18" charset="0"/>
              </a:rPr>
              <a:t> </a:t>
            </a:r>
            <a:r>
              <a:rPr lang="en-US" sz="5600" b="1" dirty="0" err="1" smtClean="0">
                <a:latin typeface="Times New Roman" pitchFamily="18" charset="0"/>
                <a:cs typeface="Times New Roman" pitchFamily="18" charset="0"/>
              </a:rPr>
              <a:t>Santoor</a:t>
            </a:r>
            <a:endParaRPr lang="en-US" sz="5600" b="1" dirty="0" smtClean="0">
              <a:latin typeface="Times New Roman" pitchFamily="18" charset="0"/>
              <a:cs typeface="Times New Roman" pitchFamily="18" charset="0"/>
            </a:endParaRPr>
          </a:p>
          <a:p>
            <a:pPr algn="just">
              <a:buNone/>
            </a:pPr>
            <a:r>
              <a:rPr lang="en-US" sz="5600" b="1" dirty="0" smtClean="0">
                <a:latin typeface="Times New Roman" pitchFamily="18" charset="0"/>
                <a:cs typeface="Times New Roman" pitchFamily="18" charset="0"/>
              </a:rPr>
              <a:t>          </a:t>
            </a:r>
            <a:r>
              <a:rPr lang="en-US" sz="5600" dirty="0" smtClean="0">
                <a:latin typeface="Times New Roman" pitchFamily="18" charset="0"/>
                <a:cs typeface="Times New Roman" pitchFamily="18" charset="0"/>
              </a:rPr>
              <a:t>The Indian </a:t>
            </a:r>
            <a:r>
              <a:rPr lang="en-US" sz="5600" dirty="0" err="1" smtClean="0">
                <a:latin typeface="Times New Roman" pitchFamily="18" charset="0"/>
                <a:cs typeface="Times New Roman" pitchFamily="18" charset="0"/>
              </a:rPr>
              <a:t>Santoor</a:t>
            </a:r>
            <a:r>
              <a:rPr lang="en-US" sz="5600" dirty="0" smtClean="0">
                <a:latin typeface="Times New Roman" pitchFamily="18" charset="0"/>
                <a:cs typeface="Times New Roman" pitchFamily="18" charset="0"/>
              </a:rPr>
              <a:t> instrument is a trapezoid-shaped hammered dulcimer. </a:t>
            </a:r>
          </a:p>
          <a:p>
            <a:pPr algn="just">
              <a:buNone/>
            </a:pPr>
            <a:r>
              <a:rPr lang="en-US" sz="5600" dirty="0" smtClean="0">
                <a:latin typeface="Times New Roman" pitchFamily="18" charset="0"/>
                <a:cs typeface="Times New Roman" pitchFamily="18" charset="0"/>
              </a:rPr>
              <a:t/>
            </a:r>
            <a:br>
              <a:rPr lang="en-US" sz="5600" dirty="0" smtClean="0">
                <a:latin typeface="Times New Roman" pitchFamily="18" charset="0"/>
                <a:cs typeface="Times New Roman" pitchFamily="18" charset="0"/>
              </a:rPr>
            </a:br>
            <a:endParaRPr lang="en-US" sz="48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7500" lnSpcReduction="20000"/>
          </a:bodyPr>
          <a:lstStyle/>
          <a:p>
            <a:pPr>
              <a:buNone/>
            </a:pPr>
            <a:r>
              <a:rPr lang="en-US" b="1" dirty="0" err="1" smtClean="0"/>
              <a:t>Swar</a:t>
            </a:r>
            <a:r>
              <a:rPr lang="en-US" b="1" dirty="0" smtClean="0"/>
              <a:t> </a:t>
            </a:r>
            <a:r>
              <a:rPr lang="en-US" b="1" dirty="0" err="1" smtClean="0"/>
              <a:t>Mandal</a:t>
            </a:r>
            <a:endParaRPr lang="en-US" b="1" dirty="0" smtClean="0"/>
          </a:p>
          <a:p>
            <a:pPr>
              <a:buNone/>
            </a:pPr>
            <a:r>
              <a:rPr lang="en-US" dirty="0" smtClean="0"/>
              <a:t>	</a:t>
            </a:r>
            <a:r>
              <a:rPr lang="en-US" dirty="0" err="1" smtClean="0"/>
              <a:t>Swarmandal</a:t>
            </a:r>
            <a:r>
              <a:rPr lang="en-US" dirty="0" smtClean="0"/>
              <a:t> is a harp-like drone instrument used by a Hindustani classical vocalist for accompaniment.</a:t>
            </a:r>
          </a:p>
          <a:p>
            <a:pPr>
              <a:buNone/>
            </a:pPr>
            <a:r>
              <a:rPr lang="en-US" b="1" dirty="0" err="1" smtClean="0"/>
              <a:t>Tanpura</a:t>
            </a:r>
            <a:endParaRPr lang="en-US" b="1" dirty="0" smtClean="0"/>
          </a:p>
          <a:p>
            <a:pPr>
              <a:buNone/>
            </a:pPr>
            <a:r>
              <a:rPr lang="en-US" dirty="0" smtClean="0"/>
              <a:t>	</a:t>
            </a:r>
            <a:r>
              <a:rPr lang="en-US" dirty="0" err="1" smtClean="0"/>
              <a:t>Tanpura</a:t>
            </a:r>
            <a:r>
              <a:rPr lang="en-US" dirty="0" smtClean="0"/>
              <a:t> is a drone instrument that has four strings. It produces a vibrant sound and is used for accompaniment by both vocalists and instrumentalists.</a:t>
            </a:r>
          </a:p>
          <a:p>
            <a:pPr>
              <a:buNone/>
            </a:pPr>
            <a:r>
              <a:rPr lang="en-US" b="1" dirty="0" err="1" smtClean="0"/>
              <a:t>Sarod</a:t>
            </a:r>
            <a:endParaRPr lang="en-US" b="1" dirty="0" smtClean="0"/>
          </a:p>
          <a:p>
            <a:pPr>
              <a:buNone/>
            </a:pPr>
            <a:r>
              <a:rPr lang="en-US" dirty="0" smtClean="0"/>
              <a:t>	The word </a:t>
            </a:r>
            <a:r>
              <a:rPr lang="en-US" dirty="0" err="1" smtClean="0"/>
              <a:t>Sarod</a:t>
            </a:r>
            <a:r>
              <a:rPr lang="en-US" dirty="0" smtClean="0"/>
              <a:t> comes from the Persian word “</a:t>
            </a:r>
            <a:r>
              <a:rPr lang="en-US" dirty="0" err="1" smtClean="0"/>
              <a:t>Sarood</a:t>
            </a:r>
            <a:r>
              <a:rPr lang="en-US" dirty="0" smtClean="0"/>
              <a:t>”, which means "melody." It is believed that the </a:t>
            </a:r>
            <a:r>
              <a:rPr lang="en-US" dirty="0" err="1" smtClean="0"/>
              <a:t>Sarod</a:t>
            </a:r>
            <a:r>
              <a:rPr lang="en-US" dirty="0" smtClean="0"/>
              <a:t> originated by combining the ancient </a:t>
            </a:r>
            <a:r>
              <a:rPr lang="en-US" dirty="0" err="1" smtClean="0"/>
              <a:t>Chitravina</a:t>
            </a:r>
            <a:r>
              <a:rPr lang="en-US" dirty="0" smtClean="0"/>
              <a:t> with the medieval Indian </a:t>
            </a:r>
            <a:r>
              <a:rPr lang="en-US" dirty="0" err="1" smtClean="0"/>
              <a:t>rabab</a:t>
            </a:r>
            <a:r>
              <a:rPr lang="en-US" dirty="0" smtClean="0"/>
              <a:t> and the </a:t>
            </a:r>
            <a:r>
              <a:rPr lang="en-US" dirty="0" err="1" smtClean="0"/>
              <a:t>Sursingar</a:t>
            </a:r>
            <a:r>
              <a:rPr lang="en-US" dirty="0" smtClean="0"/>
              <a:t>. </a:t>
            </a:r>
          </a:p>
          <a:p>
            <a:pPr>
              <a:buNone/>
            </a:pPr>
            <a:r>
              <a:rPr lang="en-US" b="1" dirty="0" smtClean="0"/>
              <a:t>Sitar</a:t>
            </a:r>
          </a:p>
          <a:p>
            <a:pPr>
              <a:buNone/>
            </a:pPr>
            <a:r>
              <a:rPr lang="en-US" dirty="0" smtClean="0"/>
              <a:t>	Sitar has a rich cultural heritage; it originated from the ancient </a:t>
            </a:r>
            <a:r>
              <a:rPr lang="en-US" dirty="0" err="1" smtClean="0"/>
              <a:t>Veena</a:t>
            </a:r>
            <a:r>
              <a:rPr lang="en-US" dirty="0" smtClean="0"/>
              <a:t>. Its origins can also be traced to the Persian word "</a:t>
            </a:r>
            <a:r>
              <a:rPr lang="en-US" dirty="0" err="1" smtClean="0"/>
              <a:t>Sehtar</a:t>
            </a:r>
            <a:r>
              <a:rPr lang="en-US" dirty="0" smtClean="0"/>
              <a:t>." </a:t>
            </a:r>
          </a:p>
          <a:p>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SUSHIR VADYA </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4800600" cy="5287963"/>
          </a:xfrm>
        </p:spPr>
        <p:txBody>
          <a:bodyPr>
            <a:normAutofit fontScale="77500" lnSpcReduction="20000"/>
          </a:bodyPr>
          <a:lstStyle/>
          <a:p>
            <a:pPr algn="just">
              <a:buNone/>
            </a:pPr>
            <a:r>
              <a:rPr lang="en-US" dirty="0" smtClean="0"/>
              <a:t> </a:t>
            </a:r>
            <a:r>
              <a:rPr lang="en-US" dirty="0" err="1" smtClean="0">
                <a:latin typeface="Times New Roman" pitchFamily="18" charset="0"/>
                <a:cs typeface="Times New Roman" pitchFamily="18" charset="0"/>
              </a:rPr>
              <a:t>Sushir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Vadya</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aerophones</a:t>
            </a:r>
            <a:r>
              <a:rPr lang="en-US" dirty="0" smtClean="0">
                <a:latin typeface="Times New Roman" pitchFamily="18" charset="0"/>
                <a:cs typeface="Times New Roman" pitchFamily="18" charset="0"/>
              </a:rPr>
              <a:t> are wind instruments. These instruments use air as the primary vibrating medium for producing sound. They are diverse in structure and have been used in the music of all cultures since prehistoric times. A wind instrument has a tube, which is the resonator, in which a column of air is set into vibration. The player blows into the mouthpiece, which is set at or near the end of the resonator. In some instruments, the air can be pumped mechanically.</a:t>
            </a:r>
          </a:p>
          <a:p>
            <a:endParaRPr lang="en-US" dirty="0"/>
          </a:p>
        </p:txBody>
      </p:sp>
      <p:pic>
        <p:nvPicPr>
          <p:cNvPr id="19458" name="Picture 2" descr="C:\Users\MY SELF\Desktop\BIPIN SIR\Sushir Vadya.jpg"/>
          <p:cNvPicPr>
            <a:picLocks noChangeAspect="1" noChangeArrowheads="1"/>
          </p:cNvPicPr>
          <p:nvPr/>
        </p:nvPicPr>
        <p:blipFill>
          <a:blip r:embed="rId2"/>
          <a:srcRect/>
          <a:stretch>
            <a:fillRect/>
          </a:stretch>
        </p:blipFill>
        <p:spPr bwMode="auto">
          <a:xfrm>
            <a:off x="5410200" y="914400"/>
            <a:ext cx="3505200" cy="4953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876800" cy="5668963"/>
          </a:xfrm>
        </p:spPr>
        <p:txBody>
          <a:bodyPr>
            <a:normAutofit/>
          </a:bodyPr>
          <a:lstStyle/>
          <a:p>
            <a:pPr algn="just"/>
            <a:r>
              <a:rPr lang="en-US" b="1" dirty="0" err="1" smtClean="0">
                <a:latin typeface="Times New Roman" pitchFamily="18" charset="0"/>
                <a:cs typeface="Times New Roman" pitchFamily="18" charset="0"/>
              </a:rPr>
              <a:t>Avanaddha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Vadya</a:t>
            </a:r>
            <a:r>
              <a:rPr lang="en-US" b="1"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These are </a:t>
            </a:r>
            <a:r>
              <a:rPr lang="en-US" dirty="0" err="1" smtClean="0">
                <a:latin typeface="Times New Roman" pitchFamily="18" charset="0"/>
                <a:cs typeface="Times New Roman" pitchFamily="18" charset="0"/>
              </a:rPr>
              <a:t>membrophones</a:t>
            </a:r>
            <a:r>
              <a:rPr lang="en-US" dirty="0" smtClean="0">
                <a:latin typeface="Times New Roman" pitchFamily="18" charset="0"/>
                <a:cs typeface="Times New Roman" pitchFamily="18" charset="0"/>
              </a:rPr>
              <a:t> or percussion instruments.</a:t>
            </a:r>
          </a:p>
          <a:p>
            <a:pPr algn="just"/>
            <a:r>
              <a:rPr lang="en-US" b="1" dirty="0" err="1" smtClean="0">
                <a:latin typeface="Times New Roman" pitchFamily="18" charset="0"/>
                <a:cs typeface="Times New Roman" pitchFamily="18" charset="0"/>
              </a:rPr>
              <a:t>Tabla</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Tabla</a:t>
            </a:r>
            <a:r>
              <a:rPr lang="en-US" dirty="0" smtClean="0">
                <a:latin typeface="Times New Roman" pitchFamily="18" charset="0"/>
                <a:cs typeface="Times New Roman" pitchFamily="18" charset="0"/>
              </a:rPr>
              <a:t> is the most popular percussion instrument used as an accompaniment in Indian music.</a:t>
            </a:r>
          </a:p>
        </p:txBody>
      </p:sp>
      <p:pic>
        <p:nvPicPr>
          <p:cNvPr id="21506" name="Picture 2" descr="C:\Users\MY SELF\Desktop\BIPIN SIR\AVANADDHA VADYA.jpg"/>
          <p:cNvPicPr>
            <a:picLocks noChangeAspect="1" noChangeArrowheads="1"/>
          </p:cNvPicPr>
          <p:nvPr/>
        </p:nvPicPr>
        <p:blipFill>
          <a:blip r:embed="rId2"/>
          <a:srcRect/>
          <a:stretch>
            <a:fillRect/>
          </a:stretch>
        </p:blipFill>
        <p:spPr bwMode="auto">
          <a:xfrm>
            <a:off x="5638800" y="533400"/>
            <a:ext cx="3086100" cy="2286000"/>
          </a:xfrm>
          <a:prstGeom prst="rect">
            <a:avLst/>
          </a:prstGeom>
          <a:noFill/>
        </p:spPr>
      </p:pic>
      <p:pic>
        <p:nvPicPr>
          <p:cNvPr id="21507" name="Picture 3" descr="C:\Users\MY SELF\Desktop\BIPIN SIR\Tabla.jpg"/>
          <p:cNvPicPr>
            <a:picLocks noChangeAspect="1" noChangeArrowheads="1"/>
          </p:cNvPicPr>
          <p:nvPr/>
        </p:nvPicPr>
        <p:blipFill>
          <a:blip r:embed="rId3"/>
          <a:srcRect/>
          <a:stretch>
            <a:fillRect/>
          </a:stretch>
        </p:blipFill>
        <p:spPr bwMode="auto">
          <a:xfrm>
            <a:off x="5715000" y="2819400"/>
            <a:ext cx="3124200" cy="2590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343400" cy="5897563"/>
          </a:xfrm>
        </p:spPr>
        <p:txBody>
          <a:bodyPr>
            <a:normAutofit fontScale="92500" lnSpcReduction="10000"/>
          </a:bodyPr>
          <a:lstStyle/>
          <a:p>
            <a:pPr algn="just"/>
            <a:r>
              <a:rPr lang="en-US" b="1" dirty="0" err="1" smtClean="0">
                <a:latin typeface="Times New Roman" pitchFamily="18" charset="0"/>
                <a:cs typeface="Times New Roman" pitchFamily="18" charset="0"/>
              </a:rPr>
              <a:t>Pakhawaj</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Considered a descendant of </a:t>
            </a:r>
            <a:r>
              <a:rPr lang="en-US" dirty="0" err="1" smtClean="0">
                <a:latin typeface="Times New Roman" pitchFamily="18" charset="0"/>
                <a:cs typeface="Times New Roman" pitchFamily="18" charset="0"/>
              </a:rPr>
              <a:t>Mridangam</a:t>
            </a: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Pakhawaj</a:t>
            </a:r>
            <a:r>
              <a:rPr lang="en-US" dirty="0" smtClean="0">
                <a:latin typeface="Times New Roman" pitchFamily="18" charset="0"/>
                <a:cs typeface="Times New Roman" pitchFamily="18" charset="0"/>
              </a:rPr>
              <a:t> is mainly used to accompany the Dhrupad style of Hindustani classical music. </a:t>
            </a:r>
          </a:p>
          <a:p>
            <a:pPr algn="just"/>
            <a:r>
              <a:rPr lang="en-US" b="1" dirty="0" err="1" smtClean="0">
                <a:latin typeface="Times New Roman" pitchFamily="18" charset="0"/>
                <a:cs typeface="Times New Roman" pitchFamily="18" charset="0"/>
              </a:rPr>
              <a:t>Ghungroo</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Several metallic bells are strung together on a thick cloth to make </a:t>
            </a:r>
            <a:r>
              <a:rPr lang="en-US" dirty="0" err="1" smtClean="0">
                <a:latin typeface="Times New Roman" pitchFamily="18" charset="0"/>
                <a:cs typeface="Times New Roman" pitchFamily="18" charset="0"/>
              </a:rPr>
              <a:t>Ghungroo</a:t>
            </a:r>
            <a:r>
              <a:rPr lang="en-US" dirty="0" smtClean="0">
                <a:latin typeface="Times New Roman" pitchFamily="18" charset="0"/>
                <a:cs typeface="Times New Roman" pitchFamily="18" charset="0"/>
              </a:rPr>
              <a:t>.</a:t>
            </a:r>
          </a:p>
          <a:p>
            <a:pPr algn="just">
              <a:buNone/>
            </a:pPr>
            <a:endParaRPr lang="en-US" dirty="0" smtClean="0">
              <a:latin typeface="Times New Roman" pitchFamily="18" charset="0"/>
              <a:cs typeface="Times New Roman" pitchFamily="18" charset="0"/>
            </a:endParaRPr>
          </a:p>
          <a:p>
            <a:endParaRPr lang="en-GB" dirty="0"/>
          </a:p>
        </p:txBody>
      </p:sp>
      <p:pic>
        <p:nvPicPr>
          <p:cNvPr id="24578" name="Picture 2" descr="C:\Users\MY SELF\Desktop\BIPIN SIR\Pakhawaj.gif"/>
          <p:cNvPicPr>
            <a:picLocks noChangeAspect="1" noChangeArrowheads="1"/>
          </p:cNvPicPr>
          <p:nvPr/>
        </p:nvPicPr>
        <p:blipFill>
          <a:blip r:embed="rId2"/>
          <a:srcRect/>
          <a:stretch>
            <a:fillRect/>
          </a:stretch>
        </p:blipFill>
        <p:spPr bwMode="auto">
          <a:xfrm>
            <a:off x="5181601" y="304800"/>
            <a:ext cx="3657600" cy="3429000"/>
          </a:xfrm>
          <a:prstGeom prst="rect">
            <a:avLst/>
          </a:prstGeom>
          <a:noFill/>
        </p:spPr>
      </p:pic>
      <p:pic>
        <p:nvPicPr>
          <p:cNvPr id="24579" name="Picture 3" descr="C:\Users\MY SELF\Desktop\BIPIN SIR\Ghungroo.jpg"/>
          <p:cNvPicPr>
            <a:picLocks noChangeAspect="1" noChangeArrowheads="1"/>
          </p:cNvPicPr>
          <p:nvPr/>
        </p:nvPicPr>
        <p:blipFill>
          <a:blip r:embed="rId3"/>
          <a:srcRect/>
          <a:stretch>
            <a:fillRect/>
          </a:stretch>
        </p:blipFill>
        <p:spPr bwMode="auto">
          <a:xfrm>
            <a:off x="5029200" y="3581400"/>
            <a:ext cx="3810000" cy="27432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4572000" cy="5791200"/>
          </a:xfrm>
        </p:spPr>
        <p:txBody>
          <a:bodyPr>
            <a:normAutofit fontScale="92500" lnSpcReduction="20000"/>
          </a:bodyPr>
          <a:lstStyle/>
          <a:p>
            <a:r>
              <a:rPr lang="en-US" b="1" dirty="0" smtClean="0"/>
              <a:t>Ghana </a:t>
            </a:r>
            <a:r>
              <a:rPr lang="en-US" b="1" dirty="0" err="1" smtClean="0"/>
              <a:t>Vadya</a:t>
            </a:r>
            <a:endParaRPr lang="en-US" b="1" dirty="0" smtClean="0"/>
          </a:p>
          <a:p>
            <a:pPr>
              <a:buNone/>
            </a:pPr>
            <a:r>
              <a:rPr lang="en-US" dirty="0" smtClean="0"/>
              <a:t>These are idiophones which make a sound when struck or shaken. They are solid instruments that do not require </a:t>
            </a:r>
          </a:p>
          <a:p>
            <a:pPr algn="just"/>
            <a:r>
              <a:rPr lang="en-US" b="1" dirty="0" err="1" smtClean="0">
                <a:latin typeface="Times New Roman" pitchFamily="18" charset="0"/>
                <a:cs typeface="Times New Roman" pitchFamily="18" charset="0"/>
              </a:rPr>
              <a:t>Manjira</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Derived from the Sanskrit word, </a:t>
            </a:r>
            <a:r>
              <a:rPr lang="en-US" dirty="0" err="1" smtClean="0">
                <a:latin typeface="Times New Roman" pitchFamily="18" charset="0"/>
                <a:cs typeface="Times New Roman" pitchFamily="18" charset="0"/>
              </a:rPr>
              <a:t>Tālà</a:t>
            </a:r>
            <a:r>
              <a:rPr lang="en-US" dirty="0" smtClean="0">
                <a:latin typeface="Times New Roman" pitchFamily="18" charset="0"/>
                <a:cs typeface="Times New Roman" pitchFamily="18" charset="0"/>
              </a:rPr>
              <a:t>, which means rhythm, the </a:t>
            </a:r>
            <a:r>
              <a:rPr lang="en-US" dirty="0" err="1" smtClean="0">
                <a:latin typeface="Times New Roman" pitchFamily="18" charset="0"/>
                <a:cs typeface="Times New Roman" pitchFamily="18" charset="0"/>
              </a:rPr>
              <a:t>Taal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Kartaal</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Manjira</a:t>
            </a:r>
            <a:r>
              <a:rPr lang="en-US" dirty="0" smtClean="0">
                <a:latin typeface="Times New Roman" pitchFamily="18" charset="0"/>
                <a:cs typeface="Times New Roman" pitchFamily="18" charset="0"/>
              </a:rPr>
              <a:t> is a pair of clash cymbals made of bronze, brass, copper, or zinc</a:t>
            </a:r>
          </a:p>
          <a:p>
            <a:pPr algn="just">
              <a:buNone/>
            </a:pPr>
            <a:endParaRPr lang="en-US" dirty="0" smtClean="0"/>
          </a:p>
          <a:p>
            <a:endParaRPr lang="en-US" dirty="0" smtClean="0"/>
          </a:p>
          <a:p>
            <a:endParaRPr lang="en-US" dirty="0"/>
          </a:p>
        </p:txBody>
      </p:sp>
      <p:pic>
        <p:nvPicPr>
          <p:cNvPr id="22530" name="Picture 2" descr="C:\Users\MY SELF\Desktop\BIPIN SIR\Ghana Vadya.jpg"/>
          <p:cNvPicPr>
            <a:picLocks noChangeAspect="1" noChangeArrowheads="1"/>
          </p:cNvPicPr>
          <p:nvPr/>
        </p:nvPicPr>
        <p:blipFill>
          <a:blip r:embed="rId2"/>
          <a:srcRect/>
          <a:stretch>
            <a:fillRect/>
          </a:stretch>
        </p:blipFill>
        <p:spPr bwMode="auto">
          <a:xfrm>
            <a:off x="5041900" y="609600"/>
            <a:ext cx="3873500" cy="2674987"/>
          </a:xfrm>
          <a:prstGeom prst="rect">
            <a:avLst/>
          </a:prstGeom>
          <a:noFill/>
        </p:spPr>
      </p:pic>
      <p:pic>
        <p:nvPicPr>
          <p:cNvPr id="22531" name="Picture 3" descr="C:\Users\MY SELF\Desktop\BIPIN SIR\Manjira.jpg"/>
          <p:cNvPicPr>
            <a:picLocks noChangeAspect="1" noChangeArrowheads="1"/>
          </p:cNvPicPr>
          <p:nvPr/>
        </p:nvPicPr>
        <p:blipFill>
          <a:blip r:embed="rId3"/>
          <a:srcRect/>
          <a:stretch>
            <a:fillRect/>
          </a:stretch>
        </p:blipFill>
        <p:spPr bwMode="auto">
          <a:xfrm>
            <a:off x="5410200" y="3429000"/>
            <a:ext cx="3352799" cy="2590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4000" b="1" dirty="0" smtClean="0"/>
              <a:t>IMPORTANCE OF ART IN INDIAN CULTURE</a:t>
            </a:r>
            <a:r>
              <a:rPr lang="en-US" b="1" dirty="0" smtClean="0"/>
              <a:t/>
            </a:r>
            <a:br>
              <a:rPr lang="en-US" b="1" dirty="0" smtClean="0"/>
            </a:br>
            <a:endParaRPr lang="en-US" dirty="0"/>
          </a:p>
        </p:txBody>
      </p:sp>
      <p:sp>
        <p:nvSpPr>
          <p:cNvPr id="3" name="Content Placeholder 2"/>
          <p:cNvSpPr>
            <a:spLocks noGrp="1"/>
          </p:cNvSpPr>
          <p:nvPr>
            <p:ph idx="1"/>
          </p:nvPr>
        </p:nvSpPr>
        <p:spPr>
          <a:xfrm>
            <a:off x="457200" y="762000"/>
            <a:ext cx="8229600" cy="5364163"/>
          </a:xfrm>
        </p:spPr>
        <p:txBody>
          <a:bodyPr>
            <a:normAutofit fontScale="47500" lnSpcReduction="20000"/>
          </a:bodyPr>
          <a:lstStyle/>
          <a:p>
            <a:pPr algn="just"/>
            <a:endParaRPr lang="en-US" sz="4600" dirty="0" smtClean="0">
              <a:latin typeface="Times New Roman" pitchFamily="18" charset="0"/>
              <a:cs typeface="Times New Roman" pitchFamily="18" charset="0"/>
            </a:endParaRPr>
          </a:p>
          <a:p>
            <a:pPr algn="just"/>
            <a:r>
              <a:rPr lang="en-US" sz="4600" dirty="0" smtClean="0">
                <a:latin typeface="Times New Roman" pitchFamily="18" charset="0"/>
                <a:cs typeface="Times New Roman" pitchFamily="18" charset="0"/>
              </a:rPr>
              <a:t>Art has an impact on society by altering people’s minds, instilling ideals and transmitting experiences across time and distance.</a:t>
            </a:r>
          </a:p>
          <a:p>
            <a:pPr algn="just"/>
            <a:r>
              <a:rPr lang="en-US" sz="4600" dirty="0" smtClean="0">
                <a:latin typeface="Times New Roman" pitchFamily="18" charset="0"/>
                <a:cs typeface="Times New Roman" pitchFamily="18" charset="0"/>
              </a:rPr>
              <a:t>According to studies, art has an impact on one’s core sense of self.</a:t>
            </a:r>
          </a:p>
          <a:p>
            <a:pPr algn="just"/>
            <a:r>
              <a:rPr lang="en-US" sz="4600" dirty="0" smtClean="0">
                <a:latin typeface="Times New Roman" pitchFamily="18" charset="0"/>
                <a:cs typeface="Times New Roman" pitchFamily="18" charset="0"/>
              </a:rPr>
              <a:t>Painting, sculpture, music, literature, and other forms of art are frequently regarded as repositories of a society’s collective memory.</a:t>
            </a:r>
          </a:p>
          <a:p>
            <a:pPr algn="just"/>
            <a:r>
              <a:rPr lang="en-US" sz="4600" dirty="0" smtClean="0">
                <a:latin typeface="Times New Roman" pitchFamily="18" charset="0"/>
                <a:cs typeface="Times New Roman" pitchFamily="18" charset="0"/>
              </a:rPr>
              <a:t>In ancient India, good art symbolized the wealth of several empires.</a:t>
            </a:r>
          </a:p>
          <a:p>
            <a:pPr algn="just"/>
            <a:r>
              <a:rPr lang="en-US" sz="4600" dirty="0" smtClean="0">
                <a:latin typeface="Times New Roman" pitchFamily="18" charset="0"/>
                <a:cs typeface="Times New Roman" pitchFamily="18" charset="0"/>
              </a:rPr>
              <a:t> The majority of the artworks promote religious activity.</a:t>
            </a:r>
          </a:p>
          <a:p>
            <a:pPr algn="just"/>
            <a:r>
              <a:rPr lang="en-US" sz="4600" dirty="0" smtClean="0">
                <a:latin typeface="Times New Roman" pitchFamily="18" charset="0"/>
                <a:cs typeface="Times New Roman" pitchFamily="18" charset="0"/>
              </a:rPr>
              <a:t>Homage and respect for the learned class was expressed via art.</a:t>
            </a:r>
          </a:p>
          <a:p>
            <a:pPr algn="just"/>
            <a:r>
              <a:rPr lang="en-US" sz="4600" dirty="0" smtClean="0">
                <a:latin typeface="Times New Roman" pitchFamily="18" charset="0"/>
                <a:cs typeface="Times New Roman" pitchFamily="18" charset="0"/>
              </a:rPr>
              <a:t>Art and literature serve as a pattern for human life and civilization since they are intensely personal while yet being broadly universal.</a:t>
            </a:r>
          </a:p>
          <a:p>
            <a:pPr algn="just"/>
            <a:r>
              <a:rPr lang="en-US" sz="4600" dirty="0" smtClean="0">
                <a:latin typeface="Times New Roman" pitchFamily="18" charset="0"/>
                <a:cs typeface="Times New Roman" pitchFamily="18" charset="0"/>
              </a:rPr>
              <a:t>Artistic and literary works allow us to travel over time, space, and culture, allowing us to visit a time and place hundreds of years and miles away.</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495800" cy="5668963"/>
          </a:xfrm>
        </p:spPr>
        <p:txBody>
          <a:bodyPr/>
          <a:lstStyle/>
          <a:p>
            <a:pPr algn="just">
              <a:buNone/>
            </a:pPr>
            <a:r>
              <a:rPr lang="en-US" b="1" dirty="0" err="1" smtClean="0">
                <a:latin typeface="Times New Roman" pitchFamily="18" charset="0"/>
                <a:cs typeface="Times New Roman" pitchFamily="18" charset="0"/>
              </a:rPr>
              <a:t>Ghatam</a:t>
            </a:r>
            <a:r>
              <a:rPr lang="en-US" dirty="0" smtClean="0">
                <a:latin typeface="Times New Roman" pitchFamily="18" charset="0"/>
                <a:cs typeface="Times New Roman" pitchFamily="18" charset="0"/>
              </a:rPr>
              <a:t>: A clay pot that is played with the hands and is commonly used in </a:t>
            </a:r>
            <a:r>
              <a:rPr lang="en-US" dirty="0" err="1" smtClean="0">
                <a:latin typeface="Times New Roman" pitchFamily="18" charset="0"/>
                <a:cs typeface="Times New Roman" pitchFamily="18" charset="0"/>
              </a:rPr>
              <a:t>Carnatic</a:t>
            </a:r>
            <a:r>
              <a:rPr lang="en-US" dirty="0" smtClean="0">
                <a:latin typeface="Times New Roman" pitchFamily="18" charset="0"/>
                <a:cs typeface="Times New Roman" pitchFamily="18" charset="0"/>
              </a:rPr>
              <a:t> music.</a:t>
            </a:r>
          </a:p>
          <a:p>
            <a:pPr algn="just">
              <a:buNone/>
            </a:pPr>
            <a:r>
              <a:rPr lang="en-US" b="1" dirty="0" err="1" smtClean="0"/>
              <a:t>Dilruba</a:t>
            </a:r>
            <a:endParaRPr lang="en-US" b="1" dirty="0" smtClean="0"/>
          </a:p>
          <a:p>
            <a:pPr algn="just">
              <a:buNone/>
            </a:pPr>
            <a:r>
              <a:rPr lang="en-US" dirty="0" smtClean="0"/>
              <a:t>	</a:t>
            </a:r>
            <a:r>
              <a:rPr lang="en-US" dirty="0" err="1" smtClean="0"/>
              <a:t>Dilruba</a:t>
            </a:r>
            <a:r>
              <a:rPr lang="en-US" dirty="0" smtClean="0"/>
              <a:t> is a bowed string instrument that is very close to the combination of Sitar and </a:t>
            </a:r>
            <a:r>
              <a:rPr lang="en-US" dirty="0" err="1" smtClean="0"/>
              <a:t>Sarangi</a:t>
            </a:r>
            <a:r>
              <a:rPr lang="en-US" dirty="0" smtClean="0"/>
              <a:t>. </a:t>
            </a:r>
          </a:p>
          <a:p>
            <a:pPr algn="just"/>
            <a:endParaRPr lang="en-US" dirty="0" smtClean="0">
              <a:latin typeface="Times New Roman" pitchFamily="18" charset="0"/>
              <a:cs typeface="Times New Roman" pitchFamily="18" charset="0"/>
            </a:endParaRPr>
          </a:p>
          <a:p>
            <a:endParaRPr lang="en-GB" dirty="0"/>
          </a:p>
        </p:txBody>
      </p:sp>
      <p:pic>
        <p:nvPicPr>
          <p:cNvPr id="60418" name="Picture 2" descr="C:\Users\MY SELF\Desktop\BIPIN SIR\Ghatam.jpg"/>
          <p:cNvPicPr>
            <a:picLocks noChangeAspect="1" noChangeArrowheads="1"/>
          </p:cNvPicPr>
          <p:nvPr/>
        </p:nvPicPr>
        <p:blipFill>
          <a:blip r:embed="rId2"/>
          <a:srcRect/>
          <a:stretch>
            <a:fillRect/>
          </a:stretch>
        </p:blipFill>
        <p:spPr bwMode="auto">
          <a:xfrm>
            <a:off x="5410200" y="304800"/>
            <a:ext cx="3200400" cy="2590800"/>
          </a:xfrm>
          <a:prstGeom prst="rect">
            <a:avLst/>
          </a:prstGeom>
          <a:noFill/>
        </p:spPr>
      </p:pic>
      <p:pic>
        <p:nvPicPr>
          <p:cNvPr id="60419" name="Picture 3" descr="C:\Users\MY SELF\Desktop\BIPIN SIR\Dilruba.jpg"/>
          <p:cNvPicPr>
            <a:picLocks noChangeAspect="1" noChangeArrowheads="1"/>
          </p:cNvPicPr>
          <p:nvPr/>
        </p:nvPicPr>
        <p:blipFill>
          <a:blip r:embed="rId3"/>
          <a:srcRect/>
          <a:stretch>
            <a:fillRect/>
          </a:stretch>
        </p:blipFill>
        <p:spPr bwMode="auto">
          <a:xfrm>
            <a:off x="5551488" y="3006725"/>
            <a:ext cx="2743200" cy="293687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b="1" dirty="0" smtClean="0">
                <a:latin typeface="Times New Roman" pitchFamily="18" charset="0"/>
                <a:cs typeface="Times New Roman" pitchFamily="18" charset="0"/>
              </a:rPr>
              <a:t>History of Indian Music &amp; Musical Instruments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6019800"/>
          </a:xfrm>
        </p:spPr>
        <p:txBody>
          <a:bodyPr>
            <a:noAutofit/>
          </a:bodyPr>
          <a:lstStyle/>
          <a:p>
            <a:pPr algn="just">
              <a:buNone/>
            </a:pPr>
            <a:r>
              <a:rPr lang="en-US" sz="2100" dirty="0" smtClean="0">
                <a:latin typeface="Times New Roman" pitchFamily="18" charset="0"/>
                <a:cs typeface="Times New Roman" pitchFamily="18" charset="0"/>
              </a:rPr>
              <a:t>Nature </a:t>
            </a:r>
            <a:r>
              <a:rPr lang="en-US" sz="2100" dirty="0">
                <a:latin typeface="Times New Roman" pitchFamily="18" charset="0"/>
                <a:cs typeface="Times New Roman" pitchFamily="18" charset="0"/>
              </a:rPr>
              <a:t>is the fountain source of all music. The beginning of Indian </a:t>
            </a:r>
            <a:r>
              <a:rPr lang="en-US" sz="2100" dirty="0" err="1">
                <a:latin typeface="Times New Roman" pitchFamily="18" charset="0"/>
                <a:cs typeface="Times New Roman" pitchFamily="18" charset="0"/>
              </a:rPr>
              <a:t>musicography</a:t>
            </a:r>
            <a:r>
              <a:rPr lang="en-US" sz="2100" dirty="0">
                <a:latin typeface="Times New Roman" pitchFamily="18" charset="0"/>
                <a:cs typeface="Times New Roman" pitchFamily="18" charset="0"/>
              </a:rPr>
              <a:t> is traced to Vedic chants that were sung during religious rituals performed by priests named </a:t>
            </a:r>
            <a:r>
              <a:rPr lang="en-US" sz="2100" dirty="0" err="1">
                <a:latin typeface="Times New Roman" pitchFamily="18" charset="0"/>
                <a:cs typeface="Times New Roman" pitchFamily="18" charset="0"/>
              </a:rPr>
              <a:t>Udgatar</a:t>
            </a:r>
            <a:r>
              <a:rPr lang="en-US" sz="2100" dirty="0">
                <a:latin typeface="Times New Roman" pitchFamily="18" charset="0"/>
                <a:cs typeface="Times New Roman" pitchFamily="18" charset="0"/>
              </a:rPr>
              <a:t>. The origin of musical composition is traced to the </a:t>
            </a:r>
            <a:r>
              <a:rPr lang="en-US" sz="2100" b="1" dirty="0">
                <a:latin typeface="Times New Roman" pitchFamily="18" charset="0"/>
                <a:cs typeface="Times New Roman" pitchFamily="18" charset="0"/>
              </a:rPr>
              <a:t>Vedic chant</a:t>
            </a:r>
            <a:r>
              <a:rPr lang="en-US" sz="2100" dirty="0">
                <a:latin typeface="Times New Roman" pitchFamily="18" charset="0"/>
                <a:cs typeface="Times New Roman" pitchFamily="18" charset="0"/>
              </a:rPr>
              <a:t> of </a:t>
            </a:r>
            <a:r>
              <a:rPr lang="en-US" sz="2100" b="1" dirty="0" err="1">
                <a:latin typeface="Times New Roman" pitchFamily="18" charset="0"/>
                <a:cs typeface="Times New Roman" pitchFamily="18" charset="0"/>
              </a:rPr>
              <a:t>Samveda</a:t>
            </a:r>
            <a:r>
              <a:rPr lang="en-US" sz="2100" b="1" dirty="0">
                <a:latin typeface="Times New Roman" pitchFamily="18" charset="0"/>
                <a:cs typeface="Times New Roman" pitchFamily="18" charset="0"/>
              </a:rPr>
              <a:t> (the Veda of music) </a:t>
            </a:r>
            <a:r>
              <a:rPr lang="en-US" sz="2100" dirty="0">
                <a:latin typeface="Times New Roman" pitchFamily="18" charset="0"/>
                <a:cs typeface="Times New Roman" pitchFamily="18" charset="0"/>
              </a:rPr>
              <a:t>created by </a:t>
            </a:r>
            <a:r>
              <a:rPr lang="en-US" sz="2100" b="1" dirty="0">
                <a:latin typeface="Times New Roman" pitchFamily="18" charset="0"/>
                <a:cs typeface="Times New Roman" pitchFamily="18" charset="0"/>
              </a:rPr>
              <a:t>Lord Brahma</a:t>
            </a:r>
            <a:r>
              <a:rPr lang="en-US" sz="2100" dirty="0">
                <a:latin typeface="Times New Roman" pitchFamily="18" charset="0"/>
                <a:cs typeface="Times New Roman" pitchFamily="18" charset="0"/>
              </a:rPr>
              <a:t>. In Vedic times music was the medium for prayer in religious ceremonies as well as entertainment and social occasions. The development of notes originated in the Vedic period itself.</a:t>
            </a:r>
          </a:p>
          <a:p>
            <a:pPr algn="just"/>
            <a:r>
              <a:rPr lang="en-US" sz="2100" dirty="0">
                <a:latin typeface="Times New Roman" pitchFamily="18" charset="0"/>
                <a:cs typeface="Times New Roman" pitchFamily="18" charset="0"/>
              </a:rPr>
              <a:t>There was a lot of influence of </a:t>
            </a:r>
            <a:r>
              <a:rPr lang="en-US" sz="2100" b="1" dirty="0" err="1">
                <a:latin typeface="Times New Roman" pitchFamily="18" charset="0"/>
                <a:cs typeface="Times New Roman" pitchFamily="18" charset="0"/>
              </a:rPr>
              <a:t>Mughals</a:t>
            </a:r>
            <a:r>
              <a:rPr lang="en-US" sz="2100" b="1" dirty="0">
                <a:latin typeface="Times New Roman" pitchFamily="18" charset="0"/>
                <a:cs typeface="Times New Roman" pitchFamily="18" charset="0"/>
              </a:rPr>
              <a:t> </a:t>
            </a:r>
            <a:r>
              <a:rPr lang="en-US" sz="2100" dirty="0">
                <a:latin typeface="Times New Roman" pitchFamily="18" charset="0"/>
                <a:cs typeface="Times New Roman" pitchFamily="18" charset="0"/>
              </a:rPr>
              <a:t>on Indian music over a period of time. They contributed a lot for Indian music.</a:t>
            </a:r>
          </a:p>
          <a:p>
            <a:pPr algn="just"/>
            <a:r>
              <a:rPr lang="en-US" sz="2100" dirty="0">
                <a:latin typeface="Times New Roman" pitchFamily="18" charset="0"/>
                <a:cs typeface="Times New Roman" pitchFamily="18" charset="0"/>
              </a:rPr>
              <a:t>India has</a:t>
            </a:r>
            <a:r>
              <a:rPr lang="en-US" sz="2100" b="1" dirty="0">
                <a:latin typeface="Times New Roman" pitchFamily="18" charset="0"/>
                <a:cs typeface="Times New Roman" pitchFamily="18" charset="0"/>
              </a:rPr>
              <a:t> a rich musical history </a:t>
            </a:r>
            <a:r>
              <a:rPr lang="en-US" sz="2100" dirty="0">
                <a:latin typeface="Times New Roman" pitchFamily="18" charset="0"/>
                <a:cs typeface="Times New Roman" pitchFamily="18" charset="0"/>
              </a:rPr>
              <a:t>with its very own </a:t>
            </a:r>
            <a:r>
              <a:rPr lang="en-US" sz="2100" b="1" dirty="0">
                <a:latin typeface="Times New Roman" pitchFamily="18" charset="0"/>
                <a:cs typeface="Times New Roman" pitchFamily="18" charset="0"/>
              </a:rPr>
              <a:t>musical instruments</a:t>
            </a:r>
            <a:r>
              <a:rPr lang="en-US" sz="2100" dirty="0">
                <a:latin typeface="Times New Roman" pitchFamily="18" charset="0"/>
                <a:cs typeface="Times New Roman" pitchFamily="18" charset="0"/>
              </a:rPr>
              <a:t>. Some music instruments are used primarily in North Indian music (</a:t>
            </a:r>
            <a:r>
              <a:rPr lang="en-US" sz="2100" b="1" dirty="0">
                <a:latin typeface="Times New Roman" pitchFamily="18" charset="0"/>
                <a:cs typeface="Times New Roman" pitchFamily="18" charset="0"/>
              </a:rPr>
              <a:t>Hindustani </a:t>
            </a:r>
            <a:r>
              <a:rPr lang="en-US" sz="2100" b="1" dirty="0" err="1">
                <a:latin typeface="Times New Roman" pitchFamily="18" charset="0"/>
                <a:cs typeface="Times New Roman" pitchFamily="18" charset="0"/>
              </a:rPr>
              <a:t>Sangeet</a:t>
            </a:r>
            <a:r>
              <a:rPr lang="en-US" sz="2100" dirty="0">
                <a:latin typeface="Times New Roman" pitchFamily="18" charset="0"/>
                <a:cs typeface="Times New Roman" pitchFamily="18" charset="0"/>
              </a:rPr>
              <a:t>), some are used in the south Indian music (</a:t>
            </a:r>
            <a:r>
              <a:rPr lang="en-US" sz="2100" b="1" dirty="0" err="1">
                <a:latin typeface="Times New Roman" pitchFamily="18" charset="0"/>
                <a:cs typeface="Times New Roman" pitchFamily="18" charset="0"/>
              </a:rPr>
              <a:t>Carnatic</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Sangeet</a:t>
            </a:r>
            <a:r>
              <a:rPr lang="en-US" sz="2100" dirty="0">
                <a:latin typeface="Times New Roman" pitchFamily="18" charset="0"/>
                <a:cs typeface="Times New Roman" pitchFamily="18" charset="0"/>
              </a:rPr>
              <a:t>), while others are found in </a:t>
            </a:r>
            <a:r>
              <a:rPr lang="en-US" sz="2100" b="1" dirty="0">
                <a:latin typeface="Times New Roman" pitchFamily="18" charset="0"/>
                <a:cs typeface="Times New Roman" pitchFamily="18" charset="0"/>
              </a:rPr>
              <a:t>folk music</a:t>
            </a:r>
            <a:r>
              <a:rPr lang="en-US" sz="2100" dirty="0">
                <a:latin typeface="Times New Roman" pitchFamily="18" charset="0"/>
                <a:cs typeface="Times New Roman" pitchFamily="18" charset="0"/>
              </a:rPr>
              <a:t>. The music of ancient India has its roots from the many indigenous instruments that gained wide use at the time such as the seven-holed flute and various stringed instruments.  The </a:t>
            </a:r>
            <a:r>
              <a:rPr lang="en-US" sz="2100" b="1" dirty="0">
                <a:latin typeface="Times New Roman" pitchFamily="18" charset="0"/>
                <a:cs typeface="Times New Roman" pitchFamily="18" charset="0"/>
              </a:rPr>
              <a:t>oldest musical instrument of India</a:t>
            </a:r>
            <a:r>
              <a:rPr lang="en-US" sz="2100" dirty="0">
                <a:latin typeface="Times New Roman" pitchFamily="18" charset="0"/>
                <a:cs typeface="Times New Roman" pitchFamily="18" charset="0"/>
              </a:rPr>
              <a:t> is </a:t>
            </a:r>
            <a:r>
              <a:rPr lang="en-US" sz="2100" b="1" dirty="0">
                <a:latin typeface="Times New Roman" pitchFamily="18" charset="0"/>
                <a:cs typeface="Times New Roman" pitchFamily="18" charset="0"/>
              </a:rPr>
              <a:t>the </a:t>
            </a:r>
            <a:r>
              <a:rPr lang="en-US" sz="2100" b="1" dirty="0" err="1">
                <a:latin typeface="Times New Roman" pitchFamily="18" charset="0"/>
                <a:cs typeface="Times New Roman" pitchFamily="18" charset="0"/>
              </a:rPr>
              <a:t>Veena</a:t>
            </a:r>
            <a:r>
              <a:rPr lang="en-US" sz="2100" dirty="0">
                <a:latin typeface="Times New Roman" pitchFamily="18" charset="0"/>
                <a:cs typeface="Times New Roman" pitchFamily="18" charset="0"/>
              </a:rPr>
              <a:t>.</a:t>
            </a:r>
          </a:p>
          <a:p>
            <a:pPr algn="just"/>
            <a:endParaRPr lang="en-US" sz="21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200" b="1" dirty="0" smtClean="0">
                <a:latin typeface="Times New Roman" pitchFamily="18" charset="0"/>
                <a:cs typeface="Times New Roman" pitchFamily="18" charset="0"/>
              </a:rPr>
              <a:t>DIFFERENT MUSICAL INSTRUMENTS</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4876800" cy="5135563"/>
          </a:xfrm>
        </p:spPr>
        <p:txBody>
          <a:bodyPr>
            <a:normAutofit fontScale="25000" lnSpcReduction="20000"/>
          </a:bodyPr>
          <a:lstStyle/>
          <a:p>
            <a:pPr algn="just">
              <a:buNone/>
            </a:pPr>
            <a:r>
              <a:rPr lang="en-US" sz="6000" dirty="0" smtClean="0">
                <a:latin typeface="Times New Roman" pitchFamily="18" charset="0"/>
                <a:cs typeface="Times New Roman" pitchFamily="18" charset="0"/>
              </a:rPr>
              <a:t>In </a:t>
            </a:r>
            <a:r>
              <a:rPr lang="en-US" sz="6000" dirty="0">
                <a:latin typeface="Times New Roman" pitchFamily="18" charset="0"/>
                <a:cs typeface="Times New Roman" pitchFamily="18" charset="0"/>
              </a:rPr>
              <a:t>the </a:t>
            </a:r>
            <a:r>
              <a:rPr lang="en-US" sz="6000" dirty="0" err="1">
                <a:latin typeface="Times New Roman" pitchFamily="18" charset="0"/>
                <a:cs typeface="Times New Roman" pitchFamily="18" charset="0"/>
              </a:rPr>
              <a:t>Natya</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Shastra</a:t>
            </a:r>
            <a:r>
              <a:rPr lang="en-US" sz="6000" dirty="0">
                <a:latin typeface="Times New Roman" pitchFamily="18" charset="0"/>
                <a:cs typeface="Times New Roman" pitchFamily="18" charset="0"/>
              </a:rPr>
              <a:t> musical instruments have been divided into </a:t>
            </a:r>
            <a:r>
              <a:rPr lang="en-US" sz="6000" b="1" dirty="0">
                <a:latin typeface="Times New Roman" pitchFamily="18" charset="0"/>
                <a:cs typeface="Times New Roman" pitchFamily="18" charset="0"/>
              </a:rPr>
              <a:t>four main categories</a:t>
            </a:r>
            <a:r>
              <a:rPr lang="en-US" sz="6000" dirty="0">
                <a:latin typeface="Times New Roman" pitchFamily="18" charset="0"/>
                <a:cs typeface="Times New Roman" pitchFamily="18" charset="0"/>
              </a:rPr>
              <a:t> on the basis of how sound is produced.</a:t>
            </a:r>
          </a:p>
          <a:p>
            <a:pPr algn="just"/>
            <a:r>
              <a:rPr lang="en-US" sz="6000" dirty="0">
                <a:latin typeface="Times New Roman" pitchFamily="18" charset="0"/>
                <a:cs typeface="Times New Roman" pitchFamily="18" charset="0"/>
              </a:rPr>
              <a:t>The Tata </a:t>
            </a:r>
            <a:r>
              <a:rPr lang="en-US" sz="6000" dirty="0" err="1">
                <a:latin typeface="Times New Roman" pitchFamily="18" charset="0"/>
                <a:cs typeface="Times New Roman" pitchFamily="18" charset="0"/>
              </a:rPr>
              <a:t>Vadya</a:t>
            </a:r>
            <a:r>
              <a:rPr lang="en-US" sz="6000" dirty="0">
                <a:latin typeface="Times New Roman" pitchFamily="18" charset="0"/>
                <a:cs typeface="Times New Roman" pitchFamily="18" charset="0"/>
              </a:rPr>
              <a:t> or Chordophones- </a:t>
            </a:r>
            <a:r>
              <a:rPr lang="en-US" sz="6000" b="1" dirty="0">
                <a:latin typeface="Times New Roman" pitchFamily="18" charset="0"/>
                <a:cs typeface="Times New Roman" pitchFamily="18" charset="0"/>
              </a:rPr>
              <a:t>Stringed instruments</a:t>
            </a:r>
            <a:r>
              <a:rPr lang="en-US" sz="6000" dirty="0">
                <a:latin typeface="Times New Roman" pitchFamily="18" charset="0"/>
                <a:cs typeface="Times New Roman" pitchFamily="18" charset="0"/>
              </a:rPr>
              <a:t> – The instruments in which sound is produced by the vibrations in stretched metal wires are called </a:t>
            </a:r>
            <a:r>
              <a:rPr lang="en-US" sz="6000" b="1" dirty="0">
                <a:latin typeface="Times New Roman" pitchFamily="18" charset="0"/>
                <a:cs typeface="Times New Roman" pitchFamily="18" charset="0"/>
              </a:rPr>
              <a:t>string instruments</a:t>
            </a:r>
            <a:r>
              <a:rPr lang="en-US" sz="6000" dirty="0">
                <a:latin typeface="Times New Roman" pitchFamily="18" charset="0"/>
                <a:cs typeface="Times New Roman" pitchFamily="18" charset="0"/>
              </a:rPr>
              <a:t> e.g. </a:t>
            </a:r>
            <a:r>
              <a:rPr lang="en-US" sz="6000" i="1" dirty="0">
                <a:latin typeface="Times New Roman" pitchFamily="18" charset="0"/>
                <a:cs typeface="Times New Roman" pitchFamily="18" charset="0"/>
              </a:rPr>
              <a:t>sitar, violin, </a:t>
            </a:r>
            <a:r>
              <a:rPr lang="en-US" sz="6000" i="1" dirty="0" err="1">
                <a:latin typeface="Times New Roman" pitchFamily="18" charset="0"/>
                <a:cs typeface="Times New Roman" pitchFamily="18" charset="0"/>
              </a:rPr>
              <a:t>sarangi</a:t>
            </a:r>
            <a:r>
              <a:rPr lang="en-US" sz="6000" i="1" dirty="0">
                <a:latin typeface="Times New Roman" pitchFamily="18" charset="0"/>
                <a:cs typeface="Times New Roman" pitchFamily="18" charset="0"/>
              </a:rPr>
              <a:t>, </a:t>
            </a:r>
            <a:r>
              <a:rPr lang="en-US" sz="6000" i="1" dirty="0" err="1">
                <a:latin typeface="Times New Roman" pitchFamily="18" charset="0"/>
                <a:cs typeface="Times New Roman" pitchFamily="18" charset="0"/>
              </a:rPr>
              <a:t>sarod</a:t>
            </a:r>
            <a:r>
              <a:rPr lang="en-US" sz="6000" i="1" dirty="0">
                <a:latin typeface="Times New Roman" pitchFamily="18" charset="0"/>
                <a:cs typeface="Times New Roman" pitchFamily="18" charset="0"/>
              </a:rPr>
              <a:t>, </a:t>
            </a:r>
            <a:r>
              <a:rPr lang="en-US" sz="6000" i="1" dirty="0" err="1">
                <a:latin typeface="Times New Roman" pitchFamily="18" charset="0"/>
                <a:cs typeface="Times New Roman" pitchFamily="18" charset="0"/>
              </a:rPr>
              <a:t>tanupura</a:t>
            </a:r>
            <a:r>
              <a:rPr lang="en-US" sz="6000" i="1" dirty="0">
                <a:latin typeface="Times New Roman" pitchFamily="18" charset="0"/>
                <a:cs typeface="Times New Roman" pitchFamily="18" charset="0"/>
              </a:rPr>
              <a:t>/</a:t>
            </a:r>
            <a:r>
              <a:rPr lang="en-US" sz="6000" i="1" dirty="0" err="1">
                <a:latin typeface="Times New Roman" pitchFamily="18" charset="0"/>
                <a:cs typeface="Times New Roman" pitchFamily="18" charset="0"/>
              </a:rPr>
              <a:t>tambura</a:t>
            </a:r>
            <a:r>
              <a:rPr lang="en-US" sz="6000" dirty="0">
                <a:latin typeface="Times New Roman" pitchFamily="18" charset="0"/>
                <a:cs typeface="Times New Roman" pitchFamily="18" charset="0"/>
              </a:rPr>
              <a:t>  etc.</a:t>
            </a:r>
          </a:p>
          <a:p>
            <a:pPr algn="just"/>
            <a:r>
              <a:rPr lang="en-US" sz="6000" dirty="0">
                <a:latin typeface="Times New Roman" pitchFamily="18" charset="0"/>
                <a:cs typeface="Times New Roman" pitchFamily="18" charset="0"/>
              </a:rPr>
              <a:t>The </a:t>
            </a:r>
            <a:r>
              <a:rPr lang="en-US" sz="6000" dirty="0" err="1">
                <a:latin typeface="Times New Roman" pitchFamily="18" charset="0"/>
                <a:cs typeface="Times New Roman" pitchFamily="18" charset="0"/>
              </a:rPr>
              <a:t>Sushira</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Vadya</a:t>
            </a:r>
            <a:r>
              <a:rPr lang="en-US" sz="6000" dirty="0">
                <a:latin typeface="Times New Roman" pitchFamily="18" charset="0"/>
                <a:cs typeface="Times New Roman" pitchFamily="18" charset="0"/>
              </a:rPr>
              <a:t> or </a:t>
            </a:r>
            <a:r>
              <a:rPr lang="en-US" sz="6000" dirty="0" err="1">
                <a:latin typeface="Times New Roman" pitchFamily="18" charset="0"/>
                <a:cs typeface="Times New Roman" pitchFamily="18" charset="0"/>
              </a:rPr>
              <a:t>Aerophones</a:t>
            </a:r>
            <a:r>
              <a:rPr lang="en-US" sz="6000" dirty="0">
                <a:latin typeface="Times New Roman" pitchFamily="18" charset="0"/>
                <a:cs typeface="Times New Roman" pitchFamily="18" charset="0"/>
              </a:rPr>
              <a:t>- </a:t>
            </a:r>
            <a:r>
              <a:rPr lang="en-US" sz="6000" b="1" dirty="0">
                <a:latin typeface="Times New Roman" pitchFamily="18" charset="0"/>
                <a:cs typeface="Times New Roman" pitchFamily="18" charset="0"/>
              </a:rPr>
              <a:t>Wind instruments</a:t>
            </a:r>
            <a:r>
              <a:rPr lang="en-US" sz="6000" dirty="0">
                <a:latin typeface="Times New Roman" pitchFamily="18" charset="0"/>
                <a:cs typeface="Times New Roman" pitchFamily="18" charset="0"/>
              </a:rPr>
              <a:t> (Flute instruments &amp; Reed instruments) – The instruments in which sound is produced by the vibrations in air column are called </a:t>
            </a:r>
            <a:r>
              <a:rPr lang="en-US" sz="6000" b="1" dirty="0">
                <a:latin typeface="Times New Roman" pitchFamily="18" charset="0"/>
                <a:cs typeface="Times New Roman" pitchFamily="18" charset="0"/>
              </a:rPr>
              <a:t>wind instruments</a:t>
            </a:r>
            <a:r>
              <a:rPr lang="en-US" sz="6000" dirty="0">
                <a:latin typeface="Times New Roman" pitchFamily="18" charset="0"/>
                <a:cs typeface="Times New Roman" pitchFamily="18" charset="0"/>
              </a:rPr>
              <a:t> e.g. </a:t>
            </a:r>
            <a:r>
              <a:rPr lang="en-US" sz="6000" i="1" dirty="0">
                <a:latin typeface="Times New Roman" pitchFamily="18" charset="0"/>
                <a:cs typeface="Times New Roman" pitchFamily="18" charset="0"/>
              </a:rPr>
              <a:t>flute, </a:t>
            </a:r>
            <a:r>
              <a:rPr lang="en-US" sz="6000" i="1" dirty="0" err="1">
                <a:latin typeface="Times New Roman" pitchFamily="18" charset="0"/>
                <a:cs typeface="Times New Roman" pitchFamily="18" charset="0"/>
              </a:rPr>
              <a:t>shehnai</a:t>
            </a:r>
            <a:r>
              <a:rPr lang="en-US" sz="6000" i="1" dirty="0">
                <a:latin typeface="Times New Roman" pitchFamily="18" charset="0"/>
                <a:cs typeface="Times New Roman" pitchFamily="18" charset="0"/>
              </a:rPr>
              <a:t> </a:t>
            </a:r>
            <a:r>
              <a:rPr lang="en-US" sz="6000" dirty="0">
                <a:latin typeface="Times New Roman" pitchFamily="18" charset="0"/>
                <a:cs typeface="Times New Roman" pitchFamily="18" charset="0"/>
              </a:rPr>
              <a:t>etc.</a:t>
            </a:r>
          </a:p>
          <a:p>
            <a:pPr algn="just"/>
            <a:r>
              <a:rPr lang="en-US" sz="6000" dirty="0">
                <a:latin typeface="Times New Roman" pitchFamily="18" charset="0"/>
                <a:cs typeface="Times New Roman" pitchFamily="18" charset="0"/>
              </a:rPr>
              <a:t>The </a:t>
            </a:r>
            <a:r>
              <a:rPr lang="en-US" sz="6000" dirty="0" err="1">
                <a:latin typeface="Times New Roman" pitchFamily="18" charset="0"/>
                <a:cs typeface="Times New Roman" pitchFamily="18" charset="0"/>
              </a:rPr>
              <a:t>Avanaddha</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Vadya</a:t>
            </a:r>
            <a:r>
              <a:rPr lang="en-US" sz="6000" dirty="0">
                <a:latin typeface="Times New Roman" pitchFamily="18" charset="0"/>
                <a:cs typeface="Times New Roman" pitchFamily="18" charset="0"/>
              </a:rPr>
              <a:t> or </a:t>
            </a:r>
            <a:r>
              <a:rPr lang="en-US" sz="6000" dirty="0" err="1">
                <a:latin typeface="Times New Roman" pitchFamily="18" charset="0"/>
                <a:cs typeface="Times New Roman" pitchFamily="18" charset="0"/>
              </a:rPr>
              <a:t>Membranophones</a:t>
            </a:r>
            <a:r>
              <a:rPr lang="en-US" sz="6000" dirty="0">
                <a:latin typeface="Times New Roman" pitchFamily="18" charset="0"/>
                <a:cs typeface="Times New Roman" pitchFamily="18" charset="0"/>
              </a:rPr>
              <a:t>- </a:t>
            </a:r>
            <a:r>
              <a:rPr lang="en-US" sz="6000" b="1" dirty="0">
                <a:latin typeface="Times New Roman" pitchFamily="18" charset="0"/>
                <a:cs typeface="Times New Roman" pitchFamily="18" charset="0"/>
              </a:rPr>
              <a:t>Percussion instruments</a:t>
            </a:r>
            <a:r>
              <a:rPr lang="en-US" sz="6000" dirty="0">
                <a:latin typeface="Times New Roman" pitchFamily="18" charset="0"/>
                <a:cs typeface="Times New Roman" pitchFamily="18" charset="0"/>
              </a:rPr>
              <a:t>– The instruments in which sound is produced by the vibrations of a stretched skin are called </a:t>
            </a:r>
            <a:r>
              <a:rPr lang="en-US" sz="6000" b="1" dirty="0">
                <a:latin typeface="Times New Roman" pitchFamily="18" charset="0"/>
                <a:cs typeface="Times New Roman" pitchFamily="18" charset="0"/>
              </a:rPr>
              <a:t>percussion instruments</a:t>
            </a:r>
            <a:r>
              <a:rPr lang="en-US" sz="6000" dirty="0">
                <a:latin typeface="Times New Roman" pitchFamily="18" charset="0"/>
                <a:cs typeface="Times New Roman" pitchFamily="18" charset="0"/>
              </a:rPr>
              <a:t> e.g. </a:t>
            </a:r>
            <a:r>
              <a:rPr lang="en-US" sz="6000" i="1" dirty="0" err="1">
                <a:latin typeface="Times New Roman" pitchFamily="18" charset="0"/>
                <a:cs typeface="Times New Roman" pitchFamily="18" charset="0"/>
              </a:rPr>
              <a:t>tabla</a:t>
            </a:r>
            <a:r>
              <a:rPr lang="en-US" sz="6000" i="1" dirty="0">
                <a:latin typeface="Times New Roman" pitchFamily="18" charset="0"/>
                <a:cs typeface="Times New Roman" pitchFamily="18" charset="0"/>
              </a:rPr>
              <a:t>, </a:t>
            </a:r>
            <a:r>
              <a:rPr lang="en-US" sz="6000" i="1" dirty="0" err="1">
                <a:latin typeface="Times New Roman" pitchFamily="18" charset="0"/>
                <a:cs typeface="Times New Roman" pitchFamily="18" charset="0"/>
              </a:rPr>
              <a:t>dholak</a:t>
            </a:r>
            <a:r>
              <a:rPr lang="en-US" sz="6000" i="1" dirty="0">
                <a:latin typeface="Times New Roman" pitchFamily="18" charset="0"/>
                <a:cs typeface="Times New Roman" pitchFamily="18" charset="0"/>
              </a:rPr>
              <a:t>, </a:t>
            </a:r>
            <a:r>
              <a:rPr lang="en-US" sz="6000" i="1" dirty="0" err="1">
                <a:latin typeface="Times New Roman" pitchFamily="18" charset="0"/>
                <a:cs typeface="Times New Roman" pitchFamily="18" charset="0"/>
              </a:rPr>
              <a:t>mrindangam</a:t>
            </a:r>
            <a:r>
              <a:rPr lang="en-US" sz="6000" i="1" dirty="0">
                <a:latin typeface="Times New Roman" pitchFamily="18" charset="0"/>
                <a:cs typeface="Times New Roman" pitchFamily="18" charset="0"/>
              </a:rPr>
              <a:t>, drums</a:t>
            </a:r>
            <a:r>
              <a:rPr lang="en-US" sz="6000" dirty="0">
                <a:latin typeface="Times New Roman" pitchFamily="18" charset="0"/>
                <a:cs typeface="Times New Roman" pitchFamily="18" charset="0"/>
              </a:rPr>
              <a:t> etc.</a:t>
            </a:r>
          </a:p>
          <a:p>
            <a:pPr algn="just"/>
            <a:r>
              <a:rPr lang="en-US" sz="6000" dirty="0">
                <a:latin typeface="Times New Roman" pitchFamily="18" charset="0"/>
                <a:cs typeface="Times New Roman" pitchFamily="18" charset="0"/>
              </a:rPr>
              <a:t>The Ghana </a:t>
            </a:r>
            <a:r>
              <a:rPr lang="en-US" sz="6000" dirty="0" err="1">
                <a:latin typeface="Times New Roman" pitchFamily="18" charset="0"/>
                <a:cs typeface="Times New Roman" pitchFamily="18" charset="0"/>
              </a:rPr>
              <a:t>Vadya</a:t>
            </a:r>
            <a:r>
              <a:rPr lang="en-US" sz="6000" dirty="0">
                <a:latin typeface="Times New Roman" pitchFamily="18" charset="0"/>
                <a:cs typeface="Times New Roman" pitchFamily="18" charset="0"/>
              </a:rPr>
              <a:t> or Idiophones- </a:t>
            </a:r>
            <a:r>
              <a:rPr lang="en-US" sz="6000" b="1" dirty="0">
                <a:latin typeface="Times New Roman" pitchFamily="18" charset="0"/>
                <a:cs typeface="Times New Roman" pitchFamily="18" charset="0"/>
              </a:rPr>
              <a:t>Solid instruments which do not require tuning</a:t>
            </a:r>
            <a:r>
              <a:rPr lang="en-US" sz="6000" dirty="0">
                <a:latin typeface="Times New Roman" pitchFamily="18" charset="0"/>
                <a:cs typeface="Times New Roman" pitchFamily="18" charset="0"/>
              </a:rPr>
              <a:t> and the earliest instruments </a:t>
            </a:r>
            <a:r>
              <a:rPr lang="en-US" sz="6000" i="1" dirty="0">
                <a:latin typeface="Times New Roman" pitchFamily="18" charset="0"/>
                <a:cs typeface="Times New Roman" pitchFamily="18" charset="0"/>
              </a:rPr>
              <a:t>invented</a:t>
            </a:r>
            <a:r>
              <a:rPr lang="en-US" sz="6000" dirty="0">
                <a:latin typeface="Times New Roman" pitchFamily="18" charset="0"/>
                <a:cs typeface="Times New Roman" pitchFamily="18" charset="0"/>
              </a:rPr>
              <a:t> by man e.g. </a:t>
            </a:r>
            <a:r>
              <a:rPr lang="en-US" sz="6000" dirty="0" err="1">
                <a:latin typeface="Times New Roman" pitchFamily="18" charset="0"/>
                <a:cs typeface="Times New Roman" pitchFamily="18" charset="0"/>
              </a:rPr>
              <a:t>Manjira</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Khartal</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Chimta</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Morchang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Jaltarang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Ghatam</a:t>
            </a:r>
            <a:r>
              <a:rPr lang="en-US" sz="6000" dirty="0">
                <a:latin typeface="Times New Roman" pitchFamily="18" charset="0"/>
                <a:cs typeface="Times New Roman" pitchFamily="18" charset="0"/>
              </a:rPr>
              <a:t>.</a:t>
            </a:r>
          </a:p>
          <a:p>
            <a:pPr algn="just"/>
            <a:r>
              <a:rPr lang="en-US" sz="6000" dirty="0">
                <a:latin typeface="Times New Roman" pitchFamily="18" charset="0"/>
                <a:cs typeface="Times New Roman" pitchFamily="18" charset="0"/>
              </a:rPr>
              <a:t>We have shortlisted to describe only a few popular musical instruments which are integral parts of Indian Music..</a:t>
            </a:r>
          </a:p>
          <a:p>
            <a:endParaRPr lang="en-US" dirty="0"/>
          </a:p>
        </p:txBody>
      </p:sp>
      <p:pic>
        <p:nvPicPr>
          <p:cNvPr id="18434" name="Picture 2" descr="C:\Users\MY SELF\Desktop\BIPIN SIR\Different Musical Instruments.jpg"/>
          <p:cNvPicPr>
            <a:picLocks noChangeAspect="1" noChangeArrowheads="1"/>
          </p:cNvPicPr>
          <p:nvPr/>
        </p:nvPicPr>
        <p:blipFill>
          <a:blip r:embed="rId2"/>
          <a:srcRect/>
          <a:stretch>
            <a:fillRect/>
          </a:stretch>
        </p:blipFill>
        <p:spPr bwMode="auto">
          <a:xfrm>
            <a:off x="5486400" y="990600"/>
            <a:ext cx="3429000" cy="533400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VINA </a:t>
            </a:r>
            <a:endParaRPr lang="en-US" dirty="0"/>
          </a:p>
        </p:txBody>
      </p:sp>
      <p:sp>
        <p:nvSpPr>
          <p:cNvPr id="3" name="Content Placeholder 2"/>
          <p:cNvSpPr>
            <a:spLocks noGrp="1"/>
          </p:cNvSpPr>
          <p:nvPr>
            <p:ph idx="1"/>
          </p:nvPr>
        </p:nvSpPr>
        <p:spPr>
          <a:xfrm>
            <a:off x="457200" y="1219200"/>
            <a:ext cx="5638800" cy="4983163"/>
          </a:xfrm>
        </p:spPr>
        <p:txBody>
          <a:bodyPr>
            <a:normAutofit fontScale="55000" lnSpcReduction="20000"/>
          </a:bodyPr>
          <a:lstStyle/>
          <a:p>
            <a:pPr algn="just"/>
            <a:r>
              <a:rPr lang="en-US" b="1" dirty="0" err="1"/>
              <a:t>Saraswati</a:t>
            </a:r>
            <a:r>
              <a:rPr lang="en-US" b="1" dirty="0"/>
              <a:t> </a:t>
            </a:r>
            <a:r>
              <a:rPr lang="en-US" b="1" dirty="0" err="1"/>
              <a:t>Veena</a:t>
            </a:r>
            <a:r>
              <a:rPr lang="en-US" b="1" dirty="0"/>
              <a:t> – Stringed Instrument </a:t>
            </a:r>
            <a:endParaRPr lang="en-US" dirty="0"/>
          </a:p>
          <a:p>
            <a:pPr algn="just"/>
            <a:r>
              <a:rPr lang="en-US" dirty="0"/>
              <a:t>The </a:t>
            </a:r>
            <a:r>
              <a:rPr lang="en-US" b="1" dirty="0" err="1"/>
              <a:t>Saraswati</a:t>
            </a:r>
            <a:r>
              <a:rPr lang="en-US" b="1" dirty="0"/>
              <a:t> </a:t>
            </a:r>
            <a:r>
              <a:rPr lang="en-US" b="1" dirty="0" err="1"/>
              <a:t>Veena</a:t>
            </a:r>
            <a:r>
              <a:rPr lang="en-US" dirty="0"/>
              <a:t>, one of the most ancient Indian instruments, is a plucked stringed instrument used mainly in the south Indian – </a:t>
            </a:r>
            <a:r>
              <a:rPr lang="en-US" dirty="0" err="1"/>
              <a:t>Carnatic</a:t>
            </a:r>
            <a:r>
              <a:rPr lang="en-US" dirty="0"/>
              <a:t> classical musical. It is called</a:t>
            </a:r>
            <a:r>
              <a:rPr lang="en-US" b="1" dirty="0"/>
              <a:t> “The Queen of Instruments” in the classical music of South India</a:t>
            </a:r>
            <a:r>
              <a:rPr lang="en-US" dirty="0"/>
              <a:t>. The </a:t>
            </a:r>
            <a:r>
              <a:rPr lang="en-US" dirty="0" err="1"/>
              <a:t>Saraswati</a:t>
            </a:r>
            <a:r>
              <a:rPr lang="en-US" dirty="0"/>
              <a:t> </a:t>
            </a:r>
            <a:r>
              <a:rPr lang="en-US" dirty="0" err="1"/>
              <a:t>Veena</a:t>
            </a:r>
            <a:r>
              <a:rPr lang="en-US" dirty="0"/>
              <a:t>, whose origins date back to around 1700 BCE, occupies a place of pride among Indian musical instruments.</a:t>
            </a:r>
          </a:p>
          <a:p>
            <a:pPr algn="just"/>
            <a:r>
              <a:rPr lang="en-US" dirty="0"/>
              <a:t>There are 4 types of </a:t>
            </a:r>
            <a:r>
              <a:rPr lang="en-US" dirty="0" err="1"/>
              <a:t>Veena</a:t>
            </a:r>
            <a:r>
              <a:rPr lang="en-US" dirty="0"/>
              <a:t> Instruments considered by scholars now-a-days and they are the </a:t>
            </a:r>
            <a:r>
              <a:rPr lang="en-US" b="1" dirty="0" err="1"/>
              <a:t>Tanjavur</a:t>
            </a:r>
            <a:r>
              <a:rPr lang="en-US" b="1" dirty="0"/>
              <a:t> (</a:t>
            </a:r>
            <a:r>
              <a:rPr lang="en-US" b="1" dirty="0" err="1"/>
              <a:t>Saraswati</a:t>
            </a:r>
            <a:r>
              <a:rPr lang="en-US" b="1" dirty="0"/>
              <a:t>) </a:t>
            </a:r>
            <a:r>
              <a:rPr lang="en-US" b="1" dirty="0" err="1"/>
              <a:t>Veena</a:t>
            </a:r>
            <a:r>
              <a:rPr lang="en-US" b="1" dirty="0"/>
              <a:t>,</a:t>
            </a:r>
            <a:r>
              <a:rPr lang="en-US" dirty="0"/>
              <a:t> </a:t>
            </a:r>
            <a:r>
              <a:rPr lang="en-US" b="1" dirty="0" err="1"/>
              <a:t>Rudra</a:t>
            </a:r>
            <a:r>
              <a:rPr lang="en-US" b="1" dirty="0"/>
              <a:t> </a:t>
            </a:r>
            <a:r>
              <a:rPr lang="en-US" b="1" dirty="0" err="1"/>
              <a:t>Veena</a:t>
            </a:r>
            <a:r>
              <a:rPr lang="en-US" dirty="0"/>
              <a:t>, </a:t>
            </a:r>
            <a:r>
              <a:rPr lang="en-US" b="1" dirty="0" err="1"/>
              <a:t>Vichitra</a:t>
            </a:r>
            <a:r>
              <a:rPr lang="en-US" b="1" dirty="0"/>
              <a:t> </a:t>
            </a:r>
            <a:r>
              <a:rPr lang="en-US" b="1" dirty="0" err="1"/>
              <a:t>Veena</a:t>
            </a:r>
            <a:r>
              <a:rPr lang="en-US" dirty="0"/>
              <a:t>, and </a:t>
            </a:r>
            <a:r>
              <a:rPr lang="en-US" b="1" dirty="0" err="1"/>
              <a:t>Gottuvadhyam</a:t>
            </a:r>
            <a:r>
              <a:rPr lang="en-US" b="1" dirty="0"/>
              <a:t> (</a:t>
            </a:r>
            <a:r>
              <a:rPr lang="en-US" b="1" dirty="0" err="1"/>
              <a:t>Chitra</a:t>
            </a:r>
            <a:r>
              <a:rPr lang="en-US" b="1" dirty="0"/>
              <a:t>) </a:t>
            </a:r>
            <a:r>
              <a:rPr lang="en-US" b="1" dirty="0" err="1"/>
              <a:t>Veena</a:t>
            </a:r>
            <a:r>
              <a:rPr lang="en-US" dirty="0"/>
              <a:t>. Basically, it is mostly used in </a:t>
            </a:r>
            <a:r>
              <a:rPr lang="en-US" dirty="0" err="1"/>
              <a:t>Carnatic</a:t>
            </a:r>
            <a:r>
              <a:rPr lang="en-US" dirty="0"/>
              <a:t> Music, a form of South Indian Classical Music. The current form of the </a:t>
            </a:r>
            <a:r>
              <a:rPr lang="en-US" dirty="0" err="1"/>
              <a:t>Saraswati</a:t>
            </a:r>
            <a:r>
              <a:rPr lang="en-US" dirty="0"/>
              <a:t> </a:t>
            </a:r>
            <a:r>
              <a:rPr lang="en-US" dirty="0" err="1"/>
              <a:t>Veena</a:t>
            </a:r>
            <a:r>
              <a:rPr lang="en-US" dirty="0"/>
              <a:t> with 24 fixed frets evolved in </a:t>
            </a:r>
            <a:r>
              <a:rPr lang="en-US" dirty="0" err="1"/>
              <a:t>Thanjavur</a:t>
            </a:r>
            <a:r>
              <a:rPr lang="en-US" dirty="0"/>
              <a:t>, Tamil Nadu, during the reign of </a:t>
            </a:r>
            <a:r>
              <a:rPr lang="en-US" dirty="0" err="1"/>
              <a:t>Raghunatha</a:t>
            </a:r>
            <a:r>
              <a:rPr lang="en-US" dirty="0"/>
              <a:t> </a:t>
            </a:r>
            <a:r>
              <a:rPr lang="en-US" dirty="0" err="1"/>
              <a:t>Nayak</a:t>
            </a:r>
            <a:r>
              <a:rPr lang="en-US" dirty="0"/>
              <a:t> and it is for this reason sometimes called the </a:t>
            </a:r>
            <a:r>
              <a:rPr lang="en-US" dirty="0" err="1"/>
              <a:t>Tanjore</a:t>
            </a:r>
            <a:r>
              <a:rPr lang="en-US" dirty="0"/>
              <a:t> </a:t>
            </a:r>
            <a:r>
              <a:rPr lang="en-US" dirty="0" err="1"/>
              <a:t>Veena</a:t>
            </a:r>
            <a:r>
              <a:rPr lang="en-US" dirty="0"/>
              <a:t> or the </a:t>
            </a:r>
            <a:r>
              <a:rPr lang="en-US" dirty="0" err="1"/>
              <a:t>Raghunatha</a:t>
            </a:r>
            <a:r>
              <a:rPr lang="en-US" dirty="0"/>
              <a:t> </a:t>
            </a:r>
            <a:r>
              <a:rPr lang="en-US" dirty="0" err="1"/>
              <a:t>Veena</a:t>
            </a:r>
            <a:r>
              <a:rPr lang="en-US" dirty="0"/>
              <a:t>. The </a:t>
            </a:r>
            <a:r>
              <a:rPr lang="en-US" dirty="0" err="1"/>
              <a:t>Saraswati</a:t>
            </a:r>
            <a:r>
              <a:rPr lang="en-US" dirty="0"/>
              <a:t> </a:t>
            </a:r>
            <a:r>
              <a:rPr lang="en-US" dirty="0" err="1"/>
              <a:t>Veena</a:t>
            </a:r>
            <a:r>
              <a:rPr lang="en-US" dirty="0"/>
              <a:t> contains 4 lead strings to play the solo lead part of the music and 3 drone strings.</a:t>
            </a:r>
          </a:p>
          <a:p>
            <a:endParaRPr lang="en-US" dirty="0"/>
          </a:p>
        </p:txBody>
      </p:sp>
      <p:pic>
        <p:nvPicPr>
          <p:cNvPr id="3075" name="Picture 3" descr="C:\Users\anant\Desktop\vina.jpg"/>
          <p:cNvPicPr>
            <a:picLocks noChangeAspect="1" noChangeArrowheads="1"/>
          </p:cNvPicPr>
          <p:nvPr/>
        </p:nvPicPr>
        <p:blipFill>
          <a:blip r:embed="rId2"/>
          <a:srcRect/>
          <a:stretch>
            <a:fillRect/>
          </a:stretch>
        </p:blipFill>
        <p:spPr bwMode="auto">
          <a:xfrm>
            <a:off x="6096000" y="1219200"/>
            <a:ext cx="2747963" cy="42672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Sitar- Stringed Instrument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1219200"/>
            <a:ext cx="5181600" cy="5334000"/>
          </a:xfrm>
        </p:spPr>
        <p:txBody>
          <a:bodyPr>
            <a:noAutofit/>
          </a:bodyPr>
          <a:lstStyle/>
          <a:p>
            <a:pPr algn="just">
              <a:buNone/>
            </a:pPr>
            <a:r>
              <a:rPr lang="en-US" sz="1900" dirty="0" smtClean="0">
                <a:latin typeface="Times New Roman" pitchFamily="18" charset="0"/>
                <a:cs typeface="Times New Roman" pitchFamily="18" charset="0"/>
              </a:rPr>
              <a:t>The</a:t>
            </a:r>
            <a:r>
              <a:rPr lang="en-US" sz="1900" dirty="0">
                <a:latin typeface="Times New Roman" pitchFamily="18" charset="0"/>
                <a:cs typeface="Times New Roman" pitchFamily="18" charset="0"/>
              </a:rPr>
              <a:t> </a:t>
            </a:r>
            <a:r>
              <a:rPr lang="en-US" sz="1900" b="1" dirty="0">
                <a:latin typeface="Times New Roman" pitchFamily="18" charset="0"/>
                <a:cs typeface="Times New Roman" pitchFamily="18" charset="0"/>
              </a:rPr>
              <a:t>Sitar</a:t>
            </a:r>
            <a:r>
              <a:rPr lang="en-US" sz="1900" dirty="0">
                <a:latin typeface="Times New Roman" pitchFamily="18" charset="0"/>
                <a:cs typeface="Times New Roman" pitchFamily="18" charset="0"/>
              </a:rPr>
              <a:t>, one of </a:t>
            </a:r>
            <a:r>
              <a:rPr lang="en-US" sz="1900" b="1" dirty="0">
                <a:latin typeface="Times New Roman" pitchFamily="18" charset="0"/>
                <a:cs typeface="Times New Roman" pitchFamily="18" charset="0"/>
              </a:rPr>
              <a:t>the most ancient Indian instruments</a:t>
            </a:r>
            <a:r>
              <a:rPr lang="en-US" sz="1900" dirty="0">
                <a:latin typeface="Times New Roman" pitchFamily="18" charset="0"/>
                <a:cs typeface="Times New Roman" pitchFamily="18" charset="0"/>
              </a:rPr>
              <a:t>, is a plucked stringed instrument used mainly in Hindustani music – North Indian classical music. It is said to have been introduced in India in the thirteenth century by </a:t>
            </a:r>
            <a:r>
              <a:rPr lang="en-US" sz="1900" b="1" dirty="0">
                <a:latin typeface="Times New Roman" pitchFamily="18" charset="0"/>
                <a:cs typeface="Times New Roman" pitchFamily="18" charset="0"/>
              </a:rPr>
              <a:t>Amir </a:t>
            </a:r>
            <a:r>
              <a:rPr lang="en-US" sz="1900" b="1" dirty="0" err="1">
                <a:latin typeface="Times New Roman" pitchFamily="18" charset="0"/>
                <a:cs typeface="Times New Roman" pitchFamily="18" charset="0"/>
              </a:rPr>
              <a:t>Khusrau</a:t>
            </a:r>
            <a:r>
              <a:rPr lang="en-US" sz="1900" dirty="0">
                <a:latin typeface="Times New Roman" pitchFamily="18" charset="0"/>
                <a:cs typeface="Times New Roman" pitchFamily="18" charset="0"/>
              </a:rPr>
              <a:t>, the first great Muslim musicologist of India.  The instrument’s name is derived from the Persian ‘</a:t>
            </a:r>
            <a:r>
              <a:rPr lang="en-US" sz="1900" dirty="0" err="1">
                <a:latin typeface="Times New Roman" pitchFamily="18" charset="0"/>
                <a:cs typeface="Times New Roman" pitchFamily="18" charset="0"/>
              </a:rPr>
              <a:t>setar</a:t>
            </a:r>
            <a:r>
              <a:rPr lang="en-US" sz="1900" dirty="0">
                <a:latin typeface="Times New Roman" pitchFamily="18" charset="0"/>
                <a:cs typeface="Times New Roman" pitchFamily="18" charset="0"/>
              </a:rPr>
              <a:t>’, or three-stringed. The influence of sitar can be largely seen towards the north side of India due to the </a:t>
            </a:r>
            <a:r>
              <a:rPr lang="en-US" sz="1900" dirty="0" err="1">
                <a:latin typeface="Times New Roman" pitchFamily="18" charset="0"/>
                <a:cs typeface="Times New Roman" pitchFamily="18" charset="0"/>
              </a:rPr>
              <a:t>Mughal</a:t>
            </a:r>
            <a:r>
              <a:rPr lang="en-US" sz="1900" dirty="0">
                <a:latin typeface="Times New Roman" pitchFamily="18" charset="0"/>
                <a:cs typeface="Times New Roman" pitchFamily="18" charset="0"/>
              </a:rPr>
              <a:t> dynasty impact. The captivating music from the strings of sitar has attracted many well known musical artists around the globe, musical bands like the Beatles and the Rolling Stones use sitar for their performance. The Sitar occupies a place of pride among Indian musical instruments. It is easily the most charming of all instruments.</a:t>
            </a:r>
          </a:p>
          <a:p>
            <a:pPr>
              <a:buNone/>
            </a:pPr>
            <a:endParaRPr lang="en-US" sz="1900" dirty="0">
              <a:latin typeface="Times New Roman" pitchFamily="18" charset="0"/>
              <a:cs typeface="Times New Roman" pitchFamily="18" charset="0"/>
            </a:endParaRPr>
          </a:p>
        </p:txBody>
      </p:sp>
      <p:pic>
        <p:nvPicPr>
          <p:cNvPr id="17410" name="Picture 2" descr="C:\Users\MY SELF\Desktop\BIPIN SIR\SITAR.jpg"/>
          <p:cNvPicPr>
            <a:picLocks noChangeAspect="1" noChangeArrowheads="1"/>
          </p:cNvPicPr>
          <p:nvPr/>
        </p:nvPicPr>
        <p:blipFill>
          <a:blip r:embed="rId2"/>
          <a:srcRect/>
          <a:stretch>
            <a:fillRect/>
          </a:stretch>
        </p:blipFill>
        <p:spPr bwMode="auto">
          <a:xfrm>
            <a:off x="5867400" y="1219200"/>
            <a:ext cx="3048000" cy="50292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SAROD – STRINGED INSTRUMENT</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4953000" cy="5410200"/>
          </a:xfrm>
        </p:spPr>
        <p:txBody>
          <a:bodyPr>
            <a:normAutofit fontScale="62500" lnSpcReduction="20000"/>
          </a:bodyPr>
          <a:lstStyle/>
          <a:p>
            <a:pPr algn="just">
              <a:buNone/>
            </a:pPr>
            <a:r>
              <a:rPr lang="en-US" sz="3900" b="1" dirty="0" err="1" smtClean="0">
                <a:latin typeface="Times New Roman" pitchFamily="18" charset="0"/>
                <a:cs typeface="Times New Roman" pitchFamily="18" charset="0"/>
              </a:rPr>
              <a:t>Sarod</a:t>
            </a:r>
            <a:r>
              <a:rPr lang="en-US" sz="3900" b="1" dirty="0">
                <a:latin typeface="Times New Roman" pitchFamily="18" charset="0"/>
                <a:cs typeface="Times New Roman" pitchFamily="18" charset="0"/>
              </a:rPr>
              <a:t> </a:t>
            </a:r>
            <a:r>
              <a:rPr lang="en-US" sz="3900" dirty="0">
                <a:latin typeface="Times New Roman" pitchFamily="18" charset="0"/>
                <a:cs typeface="Times New Roman" pitchFamily="18" charset="0"/>
              </a:rPr>
              <a:t>is </a:t>
            </a:r>
            <a:r>
              <a:rPr lang="en-US" sz="3900" b="1" dirty="0">
                <a:latin typeface="Times New Roman" pitchFamily="18" charset="0"/>
                <a:cs typeface="Times New Roman" pitchFamily="18" charset="0"/>
              </a:rPr>
              <a:t>a combination of the ancient Indian instruments </a:t>
            </a:r>
            <a:r>
              <a:rPr lang="en-US" sz="3900" b="1" dirty="0" err="1">
                <a:latin typeface="Times New Roman" pitchFamily="18" charset="0"/>
                <a:cs typeface="Times New Roman" pitchFamily="18" charset="0"/>
              </a:rPr>
              <a:t>veena</a:t>
            </a:r>
            <a:r>
              <a:rPr lang="en-US" sz="3900" b="1" dirty="0">
                <a:latin typeface="Times New Roman" pitchFamily="18" charset="0"/>
                <a:cs typeface="Times New Roman" pitchFamily="18" charset="0"/>
              </a:rPr>
              <a:t> and medieval </a:t>
            </a:r>
            <a:r>
              <a:rPr lang="en-US" sz="3900" b="1" dirty="0" err="1">
                <a:latin typeface="Times New Roman" pitchFamily="18" charset="0"/>
                <a:cs typeface="Times New Roman" pitchFamily="18" charset="0"/>
              </a:rPr>
              <a:t>rebab</a:t>
            </a:r>
            <a:r>
              <a:rPr lang="en-US" sz="3900" dirty="0">
                <a:latin typeface="Times New Roman" pitchFamily="18" charset="0"/>
                <a:cs typeface="Times New Roman" pitchFamily="18" charset="0"/>
              </a:rPr>
              <a:t>. Originating from the </a:t>
            </a:r>
            <a:r>
              <a:rPr lang="en-US" sz="3900" dirty="0" err="1">
                <a:latin typeface="Times New Roman" pitchFamily="18" charset="0"/>
                <a:cs typeface="Times New Roman" pitchFamily="18" charset="0"/>
              </a:rPr>
              <a:t>Rebab</a:t>
            </a:r>
            <a:r>
              <a:rPr lang="en-US" sz="3900" dirty="0">
                <a:latin typeface="Times New Roman" pitchFamily="18" charset="0"/>
                <a:cs typeface="Times New Roman" pitchFamily="18" charset="0"/>
              </a:rPr>
              <a:t>, a musical instrument of the Middle East, use of </a:t>
            </a:r>
            <a:r>
              <a:rPr lang="en-US" sz="3900" dirty="0" err="1">
                <a:latin typeface="Times New Roman" pitchFamily="18" charset="0"/>
                <a:cs typeface="Times New Roman" pitchFamily="18" charset="0"/>
              </a:rPr>
              <a:t>Sarod</a:t>
            </a:r>
            <a:r>
              <a:rPr lang="en-US" sz="3900" dirty="0">
                <a:latin typeface="Times New Roman" pitchFamily="18" charset="0"/>
                <a:cs typeface="Times New Roman" pitchFamily="18" charset="0"/>
              </a:rPr>
              <a:t> in Indian classical music can be traced back to</a:t>
            </a:r>
            <a:r>
              <a:rPr lang="en-US" sz="3900" b="1" dirty="0">
                <a:latin typeface="Times New Roman" pitchFamily="18" charset="0"/>
                <a:cs typeface="Times New Roman" pitchFamily="18" charset="0"/>
              </a:rPr>
              <a:t> the greatest musician ‘</a:t>
            </a:r>
            <a:r>
              <a:rPr lang="en-US" sz="3900" b="1" dirty="0" err="1">
                <a:latin typeface="Times New Roman" pitchFamily="18" charset="0"/>
                <a:cs typeface="Times New Roman" pitchFamily="18" charset="0"/>
              </a:rPr>
              <a:t>Tansen</a:t>
            </a:r>
            <a:r>
              <a:rPr lang="en-US" sz="3900" b="1" dirty="0">
                <a:latin typeface="Times New Roman" pitchFamily="18" charset="0"/>
                <a:cs typeface="Times New Roman" pitchFamily="18" charset="0"/>
              </a:rPr>
              <a:t>’</a:t>
            </a:r>
            <a:r>
              <a:rPr lang="en-US" sz="3900" dirty="0">
                <a:latin typeface="Times New Roman" pitchFamily="18" charset="0"/>
                <a:cs typeface="Times New Roman" pitchFamily="18" charset="0"/>
              </a:rPr>
              <a:t>. It is also said that </a:t>
            </a:r>
            <a:r>
              <a:rPr lang="en-US" sz="3900" b="1" dirty="0" err="1">
                <a:latin typeface="Times New Roman" pitchFamily="18" charset="0"/>
                <a:cs typeface="Times New Roman" pitchFamily="18" charset="0"/>
              </a:rPr>
              <a:t>Saheb</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Asadullah</a:t>
            </a:r>
            <a:r>
              <a:rPr lang="en-US" sz="3900" b="1" dirty="0">
                <a:latin typeface="Times New Roman" pitchFamily="18" charset="0"/>
                <a:cs typeface="Times New Roman" pitchFamily="18" charset="0"/>
              </a:rPr>
              <a:t> Khan </a:t>
            </a:r>
            <a:r>
              <a:rPr lang="en-US" sz="3900" dirty="0">
                <a:latin typeface="Times New Roman" pitchFamily="18" charset="0"/>
                <a:cs typeface="Times New Roman" pitchFamily="18" charset="0"/>
              </a:rPr>
              <a:t>began the use of </a:t>
            </a:r>
            <a:r>
              <a:rPr lang="en-US" sz="3900" dirty="0" err="1">
                <a:latin typeface="Times New Roman" pitchFamily="18" charset="0"/>
                <a:cs typeface="Times New Roman" pitchFamily="18" charset="0"/>
              </a:rPr>
              <a:t>Sarod</a:t>
            </a:r>
            <a:r>
              <a:rPr lang="en-US" sz="3900" dirty="0">
                <a:latin typeface="Times New Roman" pitchFamily="18" charset="0"/>
                <a:cs typeface="Times New Roman" pitchFamily="18" charset="0"/>
              </a:rPr>
              <a:t> as a musical instrument in Bengal in earlier days. Thereafter, Bengal became famous for manufacturing this musical instrument. </a:t>
            </a:r>
            <a:r>
              <a:rPr lang="en-US" sz="3900" dirty="0" err="1">
                <a:latin typeface="Times New Roman" pitchFamily="18" charset="0"/>
                <a:cs typeface="Times New Roman" pitchFamily="18" charset="0"/>
              </a:rPr>
              <a:t>Sarod</a:t>
            </a:r>
            <a:r>
              <a:rPr lang="en-US" sz="3900" dirty="0">
                <a:latin typeface="Times New Roman" pitchFamily="18" charset="0"/>
                <a:cs typeface="Times New Roman" pitchFamily="18" charset="0"/>
              </a:rPr>
              <a:t> is made of teak wood. This miniature musical instrument narrates the fascinating story of India’s musical heritage. </a:t>
            </a:r>
          </a:p>
          <a:p>
            <a:endParaRPr lang="en-US" dirty="0"/>
          </a:p>
        </p:txBody>
      </p:sp>
      <p:pic>
        <p:nvPicPr>
          <p:cNvPr id="16386" name="Picture 2" descr="C:\Users\MY SELF\Desktop\BIPIN SIR\SAROD.jpg"/>
          <p:cNvPicPr>
            <a:picLocks noChangeAspect="1" noChangeArrowheads="1"/>
          </p:cNvPicPr>
          <p:nvPr/>
        </p:nvPicPr>
        <p:blipFill>
          <a:blip r:embed="rId2"/>
          <a:srcRect/>
          <a:stretch>
            <a:fillRect/>
          </a:stretch>
        </p:blipFill>
        <p:spPr bwMode="auto">
          <a:xfrm>
            <a:off x="5638800" y="1295400"/>
            <a:ext cx="3124200" cy="51054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600" b="1" dirty="0" smtClean="0">
                <a:latin typeface="Times New Roman" pitchFamily="18" charset="0"/>
                <a:cs typeface="Times New Roman" pitchFamily="18" charset="0"/>
              </a:rPr>
              <a:t>VIOLIN- STRINGED INSTRUMENT</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4876800" cy="5334000"/>
          </a:xfrm>
        </p:spPr>
        <p:txBody>
          <a:bodyPr>
            <a:noAutofit/>
          </a:bodyPr>
          <a:lstStyle/>
          <a:p>
            <a:pPr algn="just">
              <a:buNone/>
            </a:pPr>
            <a:r>
              <a:rPr lang="en-US" sz="1650" b="1" dirty="0" smtClean="0">
                <a:latin typeface="Times New Roman" pitchFamily="18" charset="0"/>
                <a:cs typeface="Times New Roman" pitchFamily="18" charset="0"/>
              </a:rPr>
              <a:t>Violin</a:t>
            </a:r>
            <a:r>
              <a:rPr lang="en-US" sz="1650" b="1" dirty="0">
                <a:latin typeface="Times New Roman" pitchFamily="18" charset="0"/>
                <a:cs typeface="Times New Roman" pitchFamily="18" charset="0"/>
              </a:rPr>
              <a:t> </a:t>
            </a:r>
            <a:r>
              <a:rPr lang="en-US" sz="1650" dirty="0">
                <a:latin typeface="Times New Roman" pitchFamily="18" charset="0"/>
                <a:cs typeface="Times New Roman" pitchFamily="18" charset="0"/>
              </a:rPr>
              <a:t>is a four stringed instrument played with a bow. Violin plays </a:t>
            </a:r>
            <a:r>
              <a:rPr lang="en-US" sz="1650" b="1" dirty="0">
                <a:latin typeface="Times New Roman" pitchFamily="18" charset="0"/>
                <a:cs typeface="Times New Roman" pitchFamily="18" charset="0"/>
              </a:rPr>
              <a:t>a prominent role in </a:t>
            </a:r>
            <a:r>
              <a:rPr lang="en-US" sz="1650" b="1" dirty="0" err="1">
                <a:latin typeface="Times New Roman" pitchFamily="18" charset="0"/>
                <a:cs typeface="Times New Roman" pitchFamily="18" charset="0"/>
              </a:rPr>
              <a:t>carnatic</a:t>
            </a:r>
            <a:r>
              <a:rPr lang="en-US" sz="1650" b="1" dirty="0">
                <a:latin typeface="Times New Roman" pitchFamily="18" charset="0"/>
                <a:cs typeface="Times New Roman" pitchFamily="18" charset="0"/>
              </a:rPr>
              <a:t> music</a:t>
            </a:r>
            <a:r>
              <a:rPr lang="en-US" sz="1650" dirty="0">
                <a:latin typeface="Times New Roman" pitchFamily="18" charset="0"/>
                <a:cs typeface="Times New Roman" pitchFamily="18" charset="0"/>
              </a:rPr>
              <a:t>. Violin has been introduced to </a:t>
            </a:r>
            <a:r>
              <a:rPr lang="en-US" sz="1650" dirty="0" err="1">
                <a:latin typeface="Times New Roman" pitchFamily="18" charset="0"/>
                <a:cs typeface="Times New Roman" pitchFamily="18" charset="0"/>
              </a:rPr>
              <a:t>Carnatic</a:t>
            </a:r>
            <a:r>
              <a:rPr lang="en-US" sz="1650" dirty="0">
                <a:latin typeface="Times New Roman" pitchFamily="18" charset="0"/>
                <a:cs typeface="Times New Roman" pitchFamily="18" charset="0"/>
              </a:rPr>
              <a:t> music during the end of 18th century and start of 19th century. Violin became popular with the </a:t>
            </a:r>
            <a:r>
              <a:rPr lang="en-US" sz="1650" dirty="0" err="1">
                <a:latin typeface="Times New Roman" pitchFamily="18" charset="0"/>
                <a:cs typeface="Times New Roman" pitchFamily="18" charset="0"/>
              </a:rPr>
              <a:t>Carnatic</a:t>
            </a:r>
            <a:r>
              <a:rPr lang="en-US" sz="1650" dirty="0">
                <a:latin typeface="Times New Roman" pitchFamily="18" charset="0"/>
                <a:cs typeface="Times New Roman" pitchFamily="18" charset="0"/>
              </a:rPr>
              <a:t> parlance not only as the accompaniment, but also as a solo instrument. The ancestor of the Violin is believed to be the </a:t>
            </a:r>
            <a:r>
              <a:rPr lang="en-US" sz="1650" b="1" dirty="0" err="1">
                <a:latin typeface="Times New Roman" pitchFamily="18" charset="0"/>
                <a:cs typeface="Times New Roman" pitchFamily="18" charset="0"/>
              </a:rPr>
              <a:t>Ravanahatha</a:t>
            </a:r>
            <a:r>
              <a:rPr lang="en-US" sz="1650" dirty="0">
                <a:latin typeface="Times New Roman" pitchFamily="18" charset="0"/>
                <a:cs typeface="Times New Roman" pitchFamily="18" charset="0"/>
              </a:rPr>
              <a:t>, a</a:t>
            </a:r>
            <a:r>
              <a:rPr lang="en-US" sz="1650" b="1" dirty="0">
                <a:latin typeface="Times New Roman" pitchFamily="18" charset="0"/>
                <a:cs typeface="Times New Roman" pitchFamily="18" charset="0"/>
              </a:rPr>
              <a:t> folk instrument of Rajasthan, in India.</a:t>
            </a:r>
            <a:r>
              <a:rPr lang="en-US" sz="1650" dirty="0">
                <a:latin typeface="Times New Roman" pitchFamily="18" charset="0"/>
                <a:cs typeface="Times New Roman" pitchFamily="18" charset="0"/>
              </a:rPr>
              <a:t> </a:t>
            </a:r>
            <a:r>
              <a:rPr lang="en-US" sz="1650" b="1" dirty="0" err="1">
                <a:latin typeface="Times New Roman" pitchFamily="18" charset="0"/>
                <a:cs typeface="Times New Roman" pitchFamily="18" charset="0"/>
              </a:rPr>
              <a:t>Ravanahatha</a:t>
            </a:r>
            <a:r>
              <a:rPr lang="en-US" sz="1650" dirty="0">
                <a:latin typeface="Times New Roman" pitchFamily="18" charset="0"/>
                <a:cs typeface="Times New Roman" pitchFamily="18" charset="0"/>
              </a:rPr>
              <a:t>, is said to have originated during the time of </a:t>
            </a:r>
            <a:r>
              <a:rPr lang="en-US" sz="1650" b="1" dirty="0" err="1">
                <a:latin typeface="Times New Roman" pitchFamily="18" charset="0"/>
                <a:cs typeface="Times New Roman" pitchFamily="18" charset="0"/>
              </a:rPr>
              <a:t>Ravana</a:t>
            </a:r>
            <a:r>
              <a:rPr lang="en-US" sz="1650" dirty="0">
                <a:latin typeface="Times New Roman" pitchFamily="18" charset="0"/>
                <a:cs typeface="Times New Roman" pitchFamily="18" charset="0"/>
              </a:rPr>
              <a:t>, the mighty king of Lanka. According to mythology, </a:t>
            </a:r>
            <a:r>
              <a:rPr lang="en-US" sz="1650" dirty="0" err="1">
                <a:latin typeface="Times New Roman" pitchFamily="18" charset="0"/>
                <a:cs typeface="Times New Roman" pitchFamily="18" charset="0"/>
              </a:rPr>
              <a:t>Ravana</a:t>
            </a:r>
            <a:r>
              <a:rPr lang="en-US" sz="1650" dirty="0">
                <a:latin typeface="Times New Roman" pitchFamily="18" charset="0"/>
                <a:cs typeface="Times New Roman" pitchFamily="18" charset="0"/>
              </a:rPr>
              <a:t> was an ardent devotee of </a:t>
            </a:r>
            <a:r>
              <a:rPr lang="en-US" sz="1650" b="1" dirty="0">
                <a:latin typeface="Times New Roman" pitchFamily="18" charset="0"/>
                <a:cs typeface="Times New Roman" pitchFamily="18" charset="0"/>
              </a:rPr>
              <a:t>Lord Siva</a:t>
            </a:r>
            <a:r>
              <a:rPr lang="en-US" sz="1650" dirty="0">
                <a:latin typeface="Times New Roman" pitchFamily="18" charset="0"/>
                <a:cs typeface="Times New Roman" pitchFamily="18" charset="0"/>
              </a:rPr>
              <a:t>. He played on the </a:t>
            </a:r>
            <a:r>
              <a:rPr lang="en-US" sz="1650" dirty="0" err="1">
                <a:latin typeface="Times New Roman" pitchFamily="18" charset="0"/>
                <a:cs typeface="Times New Roman" pitchFamily="18" charset="0"/>
              </a:rPr>
              <a:t>Ravanhatta</a:t>
            </a:r>
            <a:r>
              <a:rPr lang="en-US" sz="1650" dirty="0">
                <a:latin typeface="Times New Roman" pitchFamily="18" charset="0"/>
                <a:cs typeface="Times New Roman" pitchFamily="18" charset="0"/>
              </a:rPr>
              <a:t> as a musical offering to the Lord. The violin has often been described as a musical bridge between Europe and India, as it is the only European instrument that has been successfully integrated into Indian classical music. Although the construction of the violin is the same in Indian and Western music, the tuning, playing posture, and techniques are quite different. </a:t>
            </a:r>
          </a:p>
          <a:p>
            <a:pPr algn="just"/>
            <a:endParaRPr lang="en-US" sz="1650" dirty="0">
              <a:latin typeface="Times New Roman" pitchFamily="18" charset="0"/>
              <a:cs typeface="Times New Roman" pitchFamily="18" charset="0"/>
            </a:endParaRPr>
          </a:p>
        </p:txBody>
      </p:sp>
      <p:pic>
        <p:nvPicPr>
          <p:cNvPr id="15362" name="Picture 2" descr="C:\Users\MY SELF\Desktop\BIPIN SIR\violin.jpg"/>
          <p:cNvPicPr>
            <a:picLocks noChangeAspect="1" noChangeArrowheads="1"/>
          </p:cNvPicPr>
          <p:nvPr/>
        </p:nvPicPr>
        <p:blipFill>
          <a:blip r:embed="rId2"/>
          <a:srcRect/>
          <a:stretch>
            <a:fillRect/>
          </a:stretch>
        </p:blipFill>
        <p:spPr bwMode="auto">
          <a:xfrm>
            <a:off x="5562600" y="1219200"/>
            <a:ext cx="3200399" cy="4953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GUITAR- STRINGED INSTRUMENT </a:t>
            </a:r>
            <a:endParaRPr lang="en-US" dirty="0"/>
          </a:p>
        </p:txBody>
      </p:sp>
      <p:sp>
        <p:nvSpPr>
          <p:cNvPr id="3" name="Content Placeholder 2"/>
          <p:cNvSpPr>
            <a:spLocks noGrp="1"/>
          </p:cNvSpPr>
          <p:nvPr>
            <p:ph idx="1"/>
          </p:nvPr>
        </p:nvSpPr>
        <p:spPr>
          <a:xfrm>
            <a:off x="457200" y="1066800"/>
            <a:ext cx="5029200" cy="5791200"/>
          </a:xfrm>
        </p:spPr>
        <p:txBody>
          <a:bodyPr>
            <a:noAutofit/>
          </a:bodyPr>
          <a:lstStyle/>
          <a:p>
            <a:pPr algn="just">
              <a:buNone/>
            </a:pPr>
            <a:r>
              <a:rPr lang="en-US" sz="1600" dirty="0" smtClean="0">
                <a:latin typeface="Times New Roman" pitchFamily="18" charset="0"/>
                <a:cs typeface="Times New Roman" pitchFamily="18" charset="0"/>
              </a:rPr>
              <a:t>Most </a:t>
            </a:r>
            <a:r>
              <a:rPr lang="en-US" sz="1600" dirty="0">
                <a:latin typeface="Times New Roman" pitchFamily="18" charset="0"/>
                <a:cs typeface="Times New Roman" pitchFamily="18" charset="0"/>
              </a:rPr>
              <a:t>of the music exponents attribute the guitar as a western instrument but quite a few know that guitar was played in the ancient days in India during the Vedic period; the form of music was </a:t>
            </a:r>
            <a:r>
              <a:rPr lang="en-US" sz="1600" b="1" dirty="0" err="1">
                <a:latin typeface="Times New Roman" pitchFamily="18" charset="0"/>
                <a:cs typeface="Times New Roman" pitchFamily="18" charset="0"/>
              </a:rPr>
              <a:t>Samgan</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The </a:t>
            </a:r>
            <a:r>
              <a:rPr lang="en-US" sz="1600" b="1" dirty="0" err="1">
                <a:latin typeface="Times New Roman" pitchFamily="18" charset="0"/>
                <a:cs typeface="Times New Roman" pitchFamily="18" charset="0"/>
              </a:rPr>
              <a:t>kachhapi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veena</a:t>
            </a:r>
            <a:r>
              <a:rPr lang="en-US" sz="1600" dirty="0">
                <a:latin typeface="Times New Roman" pitchFamily="18" charset="0"/>
                <a:cs typeface="Times New Roman" pitchFamily="18" charset="0"/>
              </a:rPr>
              <a:t> was used in this period for solo performances and also as an accompanying instrument. This instrument later on is believed to have migrated to different parts of the world and acquired different names while it vanished from India. The</a:t>
            </a:r>
            <a:r>
              <a:rPr lang="en-US" sz="1600" b="1" dirty="0">
                <a:latin typeface="Times New Roman" pitchFamily="18" charset="0"/>
                <a:cs typeface="Times New Roman" pitchFamily="18" charset="0"/>
              </a:rPr>
              <a:t> classical gut-string guitar </a:t>
            </a:r>
            <a:r>
              <a:rPr lang="en-US" sz="1600" dirty="0">
                <a:latin typeface="Times New Roman" pitchFamily="18" charset="0"/>
                <a:cs typeface="Times New Roman" pitchFamily="18" charset="0"/>
              </a:rPr>
              <a:t>appeared in the musical circles in Madras around the 1840s. The steel string guitar has gained popularity in the North-East region of India and Goa and become mainstream Indian instruments in popular settings and have also occasionally been incorporated in Indian classical music, </a:t>
            </a:r>
            <a:r>
              <a:rPr lang="en-US" sz="1600" dirty="0" err="1">
                <a:latin typeface="Times New Roman" pitchFamily="18" charset="0"/>
                <a:cs typeface="Times New Roman" pitchFamily="18" charset="0"/>
              </a:rPr>
              <a:t>ghazals</a:t>
            </a:r>
            <a:r>
              <a:rPr lang="en-US" sz="1600" dirty="0">
                <a:latin typeface="Times New Roman" pitchFamily="18" charset="0"/>
                <a:cs typeface="Times New Roman" pitchFamily="18" charset="0"/>
              </a:rPr>
              <a:t> and other so-called “light music” forms in India. </a:t>
            </a:r>
            <a:r>
              <a:rPr lang="en-US" sz="1600" b="1" dirty="0">
                <a:latin typeface="Times New Roman" pitchFamily="18" charset="0"/>
                <a:cs typeface="Times New Roman" pitchFamily="18" charset="0"/>
              </a:rPr>
              <a:t>Acoustic guitars</a:t>
            </a:r>
            <a:r>
              <a:rPr lang="en-US" sz="1600" dirty="0">
                <a:latin typeface="Times New Roman" pitchFamily="18" charset="0"/>
                <a:cs typeface="Times New Roman" pitchFamily="18" charset="0"/>
              </a:rPr>
              <a:t> have 6 </a:t>
            </a:r>
            <a:r>
              <a:rPr lang="en-US" sz="1600" b="1" dirty="0">
                <a:latin typeface="Times New Roman" pitchFamily="18" charset="0"/>
                <a:cs typeface="Times New Roman" pitchFamily="18" charset="0"/>
              </a:rPr>
              <a:t>strings</a:t>
            </a:r>
            <a:r>
              <a:rPr lang="en-US" sz="1600" dirty="0">
                <a:latin typeface="Times New Roman" pitchFamily="18" charset="0"/>
                <a:cs typeface="Times New Roman" pitchFamily="18" charset="0"/>
              </a:rPr>
              <a:t> and are great for beginners as they are simple and easy to use.</a:t>
            </a:r>
          </a:p>
          <a:p>
            <a:pPr algn="just">
              <a:buNone/>
            </a:pPr>
            <a:r>
              <a:rPr lang="en-US" sz="1600" i="1" dirty="0">
                <a:latin typeface="Times New Roman" pitchFamily="18" charset="0"/>
                <a:cs typeface="Times New Roman" pitchFamily="18" charset="0"/>
              </a:rPr>
              <a:t>Photo: </a:t>
            </a:r>
            <a:r>
              <a:rPr lang="en-US" sz="1600" i="1" dirty="0" err="1">
                <a:latin typeface="Times New Roman" pitchFamily="18" charset="0"/>
                <a:cs typeface="Times New Roman" pitchFamily="18" charset="0"/>
              </a:rPr>
              <a:t>Pandit</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Vishwa</a:t>
            </a:r>
            <a:r>
              <a:rPr lang="en-US" sz="1600" i="1" dirty="0">
                <a:latin typeface="Times New Roman" pitchFamily="18" charset="0"/>
                <a:cs typeface="Times New Roman" pitchFamily="18" charset="0"/>
              </a:rPr>
              <a:t> Mohan Bhatt</a:t>
            </a:r>
            <a:r>
              <a:rPr lang="en-US" sz="1600" dirty="0">
                <a:latin typeface="Times New Roman" pitchFamily="18" charset="0"/>
                <a:cs typeface="Times New Roman" pitchFamily="18" charset="0"/>
              </a:rPr>
              <a:t> – a Mohan </a:t>
            </a:r>
            <a:r>
              <a:rPr lang="en-US" sz="1600" dirty="0" err="1">
                <a:latin typeface="Times New Roman" pitchFamily="18" charset="0"/>
                <a:cs typeface="Times New Roman" pitchFamily="18" charset="0"/>
              </a:rPr>
              <a:t>Veena</a:t>
            </a:r>
            <a:r>
              <a:rPr lang="en-US" sz="1600" dirty="0">
                <a:latin typeface="Times New Roman" pitchFamily="18" charset="0"/>
                <a:cs typeface="Times New Roman" pitchFamily="18" charset="0"/>
              </a:rPr>
              <a:t> player. Mohan </a:t>
            </a:r>
            <a:r>
              <a:rPr lang="en-US" sz="1600" dirty="0" err="1">
                <a:latin typeface="Times New Roman" pitchFamily="18" charset="0"/>
                <a:cs typeface="Times New Roman" pitchFamily="18" charset="0"/>
              </a:rPr>
              <a:t>Veena</a:t>
            </a:r>
            <a:r>
              <a:rPr lang="en-US" sz="1600" dirty="0">
                <a:latin typeface="Times New Roman" pitchFamily="18" charset="0"/>
                <a:cs typeface="Times New Roman" pitchFamily="18" charset="0"/>
              </a:rPr>
              <a:t> – a modified version of slide guitar (a technique for playing the </a:t>
            </a:r>
            <a:r>
              <a:rPr lang="en-US" sz="1600" u="sng" dirty="0">
                <a:latin typeface="Times New Roman" pitchFamily="18" charset="0"/>
                <a:cs typeface="Times New Roman" pitchFamily="18" charset="0"/>
              </a:rPr>
              <a:t>guitar</a:t>
            </a:r>
            <a:r>
              <a:rPr lang="en-US" sz="1600" dirty="0">
                <a:latin typeface="Times New Roman" pitchFamily="18" charset="0"/>
                <a:cs typeface="Times New Roman" pitchFamily="18" charset="0"/>
              </a:rPr>
              <a:t> that is often used in </a:t>
            </a:r>
            <a:r>
              <a:rPr lang="en-US" sz="1600" u="sng" dirty="0">
                <a:latin typeface="Times New Roman" pitchFamily="18" charset="0"/>
                <a:cs typeface="Times New Roman" pitchFamily="18" charset="0"/>
              </a:rPr>
              <a:t>blues</a:t>
            </a:r>
            <a:r>
              <a:rPr lang="en-US" sz="1600" dirty="0">
                <a:latin typeface="Times New Roman" pitchFamily="18" charset="0"/>
                <a:cs typeface="Times New Roman" pitchFamily="18" charset="0"/>
              </a:rPr>
              <a:t> music.) player; </a:t>
            </a:r>
            <a:r>
              <a:rPr lang="en-US" sz="1600" i="1" dirty="0">
                <a:latin typeface="Times New Roman" pitchFamily="18" charset="0"/>
                <a:cs typeface="Times New Roman" pitchFamily="18" charset="0"/>
              </a:rPr>
              <a:t>Credit: The Hindu.</a:t>
            </a:r>
            <a:endParaRPr lang="en-US" sz="1600" dirty="0">
              <a:latin typeface="Times New Roman" pitchFamily="18" charset="0"/>
              <a:cs typeface="Times New Roman" pitchFamily="18" charset="0"/>
            </a:endParaRPr>
          </a:p>
          <a:p>
            <a:endParaRPr lang="en-US" sz="1600" dirty="0"/>
          </a:p>
        </p:txBody>
      </p:sp>
      <p:pic>
        <p:nvPicPr>
          <p:cNvPr id="14338" name="Picture 2" descr="C:\Users\MY SELF\Desktop\BIPIN SIR\GUITAR.jpg"/>
          <p:cNvPicPr>
            <a:picLocks noChangeAspect="1" noChangeArrowheads="1"/>
          </p:cNvPicPr>
          <p:nvPr/>
        </p:nvPicPr>
        <p:blipFill>
          <a:blip r:embed="rId2"/>
          <a:srcRect/>
          <a:stretch>
            <a:fillRect/>
          </a:stretch>
        </p:blipFill>
        <p:spPr bwMode="auto">
          <a:xfrm>
            <a:off x="5583238" y="1338518"/>
            <a:ext cx="3027362" cy="4833682"/>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800" b="1" dirty="0" smtClean="0">
                <a:latin typeface="Times New Roman" pitchFamily="18" charset="0"/>
                <a:cs typeface="Times New Roman" pitchFamily="18" charset="0"/>
              </a:rPr>
              <a:t>DUGI TABLA – PERCUSSION INSTRUMENT</a:t>
            </a:r>
            <a:endParaRPr lang="en-US" sz="28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1066800"/>
            <a:ext cx="4953000" cy="5059363"/>
          </a:xfrm>
        </p:spPr>
        <p:txBody>
          <a:bodyPr>
            <a:noAutofit/>
          </a:bodyPr>
          <a:lstStyle/>
          <a:p>
            <a:pPr algn="just"/>
            <a:r>
              <a:rPr lang="en-US" sz="1600" b="1" dirty="0" err="1" smtClean="0">
                <a:latin typeface="Times New Roman" pitchFamily="18" charset="0"/>
                <a:cs typeface="Times New Roman" pitchFamily="18" charset="0"/>
              </a:rPr>
              <a:t>Dugi</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Tabla</a:t>
            </a:r>
            <a:r>
              <a:rPr lang="en-US" sz="1600" dirty="0">
                <a:latin typeface="Times New Roman" pitchFamily="18" charset="0"/>
                <a:cs typeface="Times New Roman" pitchFamily="18" charset="0"/>
              </a:rPr>
              <a:t> is an important rhythmic accompaniment to vocal, instrument and dance performances. </a:t>
            </a:r>
            <a:r>
              <a:rPr lang="en-US" sz="1600" dirty="0" err="1">
                <a:latin typeface="Times New Roman" pitchFamily="18" charset="0"/>
                <a:cs typeface="Times New Roman" pitchFamily="18" charset="0"/>
              </a:rPr>
              <a:t>Dugi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Tabla</a:t>
            </a:r>
            <a:r>
              <a:rPr lang="en-US" sz="1600" dirty="0">
                <a:latin typeface="Times New Roman" pitchFamily="18" charset="0"/>
                <a:cs typeface="Times New Roman" pitchFamily="18" charset="0"/>
              </a:rPr>
              <a:t>  –  a percussion instrument which consists of a pair of single headed drums – </a:t>
            </a:r>
            <a:r>
              <a:rPr lang="en-US" sz="1600" b="1" i="1" dirty="0" err="1">
                <a:latin typeface="Times New Roman" pitchFamily="18" charset="0"/>
                <a:cs typeface="Times New Roman" pitchFamily="18" charset="0"/>
              </a:rPr>
              <a:t>Dugi</a:t>
            </a:r>
            <a:r>
              <a:rPr lang="en-US" sz="1600" b="1" i="1" dirty="0">
                <a:latin typeface="Times New Roman" pitchFamily="18" charset="0"/>
                <a:cs typeface="Times New Roman" pitchFamily="18" charset="0"/>
              </a:rPr>
              <a:t>/</a:t>
            </a:r>
            <a:r>
              <a:rPr lang="en-US" sz="1600" b="1" i="1" dirty="0" err="1">
                <a:latin typeface="Times New Roman" pitchFamily="18" charset="0"/>
                <a:cs typeface="Times New Roman" pitchFamily="18" charset="0"/>
              </a:rPr>
              <a:t>Bayan</a:t>
            </a:r>
            <a:r>
              <a:rPr lang="en-US" sz="1600" b="1" i="1" dirty="0">
                <a:latin typeface="Times New Roman" pitchFamily="18" charset="0"/>
                <a:cs typeface="Times New Roman" pitchFamily="18" charset="0"/>
              </a:rPr>
              <a:t> </a:t>
            </a:r>
            <a:r>
              <a:rPr lang="en-US" sz="1600" b="1" dirty="0">
                <a:latin typeface="Times New Roman" pitchFamily="18" charset="0"/>
                <a:cs typeface="Times New Roman" pitchFamily="18" charset="0"/>
              </a:rPr>
              <a:t>or the larger drum </a:t>
            </a:r>
            <a:r>
              <a:rPr lang="en-US" sz="1600" dirty="0">
                <a:latin typeface="Times New Roman" pitchFamily="18" charset="0"/>
                <a:cs typeface="Times New Roman" pitchFamily="18" charset="0"/>
              </a:rPr>
              <a:t>and </a:t>
            </a:r>
            <a:r>
              <a:rPr lang="en-US" sz="1600" b="1" i="1" dirty="0" err="1">
                <a:latin typeface="Times New Roman" pitchFamily="18" charset="0"/>
                <a:cs typeface="Times New Roman" pitchFamily="18" charset="0"/>
              </a:rPr>
              <a:t>Tabla</a:t>
            </a:r>
            <a:r>
              <a:rPr lang="en-US" sz="1600" b="1" i="1" dirty="0">
                <a:latin typeface="Times New Roman" pitchFamily="18" charset="0"/>
                <a:cs typeface="Times New Roman" pitchFamily="18" charset="0"/>
              </a:rPr>
              <a:t>/Dayan </a:t>
            </a:r>
            <a:r>
              <a:rPr lang="en-US" sz="1600" b="1" dirty="0">
                <a:latin typeface="Times New Roman" pitchFamily="18" charset="0"/>
                <a:cs typeface="Times New Roman" pitchFamily="18" charset="0"/>
              </a:rPr>
              <a:t>or the smaller drum</a:t>
            </a:r>
            <a:r>
              <a:rPr lang="en-US" sz="1600" dirty="0">
                <a:latin typeface="Times New Roman" pitchFamily="18" charset="0"/>
                <a:cs typeface="Times New Roman" pitchFamily="18" charset="0"/>
              </a:rPr>
              <a:t>. As an instrument of Indian heritage, </a:t>
            </a:r>
            <a:r>
              <a:rPr lang="en-US" sz="1600" dirty="0" err="1">
                <a:latin typeface="Times New Roman" pitchFamily="18" charset="0"/>
                <a:cs typeface="Times New Roman" pitchFamily="18" charset="0"/>
              </a:rPr>
              <a:t>Dugi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Tabla</a:t>
            </a:r>
            <a:r>
              <a:rPr lang="en-US" sz="1600" dirty="0">
                <a:latin typeface="Times New Roman" pitchFamily="18" charset="0"/>
                <a:cs typeface="Times New Roman" pitchFamily="18" charset="0"/>
              </a:rPr>
              <a:t> has great importance in accompanying vocals and other types of instruments. There are many theories regarding the invention of the </a:t>
            </a:r>
            <a:r>
              <a:rPr lang="en-US" sz="1600" dirty="0" err="1">
                <a:latin typeface="Times New Roman" pitchFamily="18" charset="0"/>
                <a:cs typeface="Times New Roman" pitchFamily="18" charset="0"/>
              </a:rPr>
              <a:t>Tabla</a:t>
            </a:r>
            <a:r>
              <a:rPr lang="en-US" sz="1600" dirty="0">
                <a:latin typeface="Times New Roman" pitchFamily="18" charset="0"/>
                <a:cs typeface="Times New Roman" pitchFamily="18" charset="0"/>
              </a:rPr>
              <a:t>. The first assumption was that it was discovered by a drummer named Amir </a:t>
            </a:r>
            <a:r>
              <a:rPr lang="en-US" sz="1600" dirty="0" err="1">
                <a:latin typeface="Times New Roman" pitchFamily="18" charset="0"/>
                <a:cs typeface="Times New Roman" pitchFamily="18" charset="0"/>
              </a:rPr>
              <a:t>Khusru</a:t>
            </a:r>
            <a:r>
              <a:rPr lang="en-US" sz="1600" dirty="0">
                <a:latin typeface="Times New Roman" pitchFamily="18" charset="0"/>
                <a:cs typeface="Times New Roman" pitchFamily="18" charset="0"/>
              </a:rPr>
              <a:t> in the first half of the 18th century. The second assumption is connected with the Indian mythology which told that Lord </a:t>
            </a:r>
            <a:r>
              <a:rPr lang="en-US" sz="1600" dirty="0" err="1">
                <a:latin typeface="Times New Roman" pitchFamily="18" charset="0"/>
                <a:cs typeface="Times New Roman" pitchFamily="18" charset="0"/>
              </a:rPr>
              <a:t>Ganesh</a:t>
            </a:r>
            <a:r>
              <a:rPr lang="en-US" sz="1600" dirty="0">
                <a:latin typeface="Times New Roman" pitchFamily="18" charset="0"/>
                <a:cs typeface="Times New Roman" pitchFamily="18" charset="0"/>
              </a:rPr>
              <a:t> once while playing the parental Indian instrument </a:t>
            </a:r>
            <a:r>
              <a:rPr lang="en-US" sz="1600" dirty="0" err="1">
                <a:latin typeface="Times New Roman" pitchFamily="18" charset="0"/>
                <a:cs typeface="Times New Roman" pitchFamily="18" charset="0"/>
              </a:rPr>
              <a:t>pakhavaj</a:t>
            </a:r>
            <a:r>
              <a:rPr lang="en-US" sz="1600" dirty="0">
                <a:latin typeface="Times New Roman" pitchFamily="18" charset="0"/>
                <a:cs typeface="Times New Roman" pitchFamily="18" charset="0"/>
              </a:rPr>
              <a:t>, accidentally dropped it and that’s how the partition gave us </a:t>
            </a:r>
            <a:r>
              <a:rPr lang="en-US" sz="1600" dirty="0" err="1">
                <a:latin typeface="Times New Roman" pitchFamily="18" charset="0"/>
                <a:cs typeface="Times New Roman" pitchFamily="18" charset="0"/>
              </a:rPr>
              <a:t>Tabla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Tabla</a:t>
            </a:r>
            <a:r>
              <a:rPr lang="en-US" sz="1600" dirty="0">
                <a:latin typeface="Times New Roman" pitchFamily="18" charset="0"/>
                <a:cs typeface="Times New Roman" pitchFamily="18" charset="0"/>
              </a:rPr>
              <a:t> also has a great deal of importance in </a:t>
            </a:r>
            <a:r>
              <a:rPr lang="en-US" sz="1600" b="1" dirty="0">
                <a:latin typeface="Times New Roman" pitchFamily="18" charset="0"/>
                <a:cs typeface="Times New Roman" pitchFamily="18" charset="0"/>
              </a:rPr>
              <a:t>the accompaniment of dance.</a:t>
            </a:r>
            <a:r>
              <a:rPr lang="en-US" sz="1600" dirty="0">
                <a:latin typeface="Times New Roman" pitchFamily="18" charset="0"/>
                <a:cs typeface="Times New Roman" pitchFamily="18" charset="0"/>
              </a:rPr>
              <a:t> There are various Indian traditional dance forms such as </a:t>
            </a:r>
            <a:r>
              <a:rPr lang="en-US" sz="1600" dirty="0" err="1">
                <a:latin typeface="Times New Roman" pitchFamily="18" charset="0"/>
                <a:cs typeface="Times New Roman" pitchFamily="18" charset="0"/>
              </a:rPr>
              <a:t>Bharatanatyam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Kathak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Odissi</a:t>
            </a:r>
            <a:r>
              <a:rPr lang="en-US" sz="1600" dirty="0">
                <a:latin typeface="Times New Roman" pitchFamily="18" charset="0"/>
                <a:cs typeface="Times New Roman" pitchFamily="18" charset="0"/>
              </a:rPr>
              <a:t>, and many other south Indian dances. In all these dance forms, especially in North Indian dance </a:t>
            </a:r>
            <a:r>
              <a:rPr lang="en-US" sz="1600" dirty="0" err="1">
                <a:latin typeface="Times New Roman" pitchFamily="18" charset="0"/>
                <a:cs typeface="Times New Roman" pitchFamily="18" charset="0"/>
              </a:rPr>
              <a:t>Kathak</a:t>
            </a:r>
            <a:r>
              <a:rPr lang="en-US" sz="1600" dirty="0">
                <a:latin typeface="Times New Roman" pitchFamily="18" charset="0"/>
                <a:cs typeface="Times New Roman" pitchFamily="18" charset="0"/>
              </a:rPr>
              <a:t>, the </a:t>
            </a:r>
            <a:r>
              <a:rPr lang="en-US" sz="1600" dirty="0" err="1">
                <a:latin typeface="Times New Roman" pitchFamily="18" charset="0"/>
                <a:cs typeface="Times New Roman" pitchFamily="18" charset="0"/>
              </a:rPr>
              <a:t>tabla</a:t>
            </a:r>
            <a:r>
              <a:rPr lang="en-US" sz="1600" dirty="0">
                <a:latin typeface="Times New Roman" pitchFamily="18" charset="0"/>
                <a:cs typeface="Times New Roman" pitchFamily="18" charset="0"/>
              </a:rPr>
              <a:t> is popularly used for accompaniment.</a:t>
            </a:r>
            <a:r>
              <a:rPr lang="en-US" sz="1600" b="1" dirty="0">
                <a:latin typeface="Times New Roman" pitchFamily="18" charset="0"/>
                <a:cs typeface="Times New Roman" pitchFamily="18" charset="0"/>
              </a:rPr>
              <a:t> In vocals too, the </a:t>
            </a:r>
            <a:r>
              <a:rPr lang="en-US" sz="1600" b="1" dirty="0" err="1">
                <a:latin typeface="Times New Roman" pitchFamily="18" charset="0"/>
                <a:cs typeface="Times New Roman" pitchFamily="18" charset="0"/>
              </a:rPr>
              <a:t>tabla</a:t>
            </a:r>
            <a:r>
              <a:rPr lang="en-US" sz="1600" b="1" dirty="0">
                <a:latin typeface="Times New Roman" pitchFamily="18" charset="0"/>
                <a:cs typeface="Times New Roman" pitchFamily="18" charset="0"/>
              </a:rPr>
              <a:t> is used in showing the </a:t>
            </a:r>
            <a:r>
              <a:rPr lang="en-US" sz="1600" b="1" dirty="0" err="1">
                <a:latin typeface="Times New Roman" pitchFamily="18" charset="0"/>
                <a:cs typeface="Times New Roman" pitchFamily="18" charset="0"/>
              </a:rPr>
              <a:t>tala</a:t>
            </a:r>
            <a:r>
              <a:rPr lang="en-US" sz="1600" b="1" dirty="0">
                <a:latin typeface="Times New Roman" pitchFamily="18" charset="0"/>
                <a:cs typeface="Times New Roman" pitchFamily="18" charset="0"/>
              </a:rPr>
              <a:t> to the singer</a:t>
            </a:r>
            <a:r>
              <a:rPr lang="en-US" sz="1600" dirty="0">
                <a:latin typeface="Times New Roman" pitchFamily="18" charset="0"/>
                <a:cs typeface="Times New Roman" pitchFamily="18" charset="0"/>
              </a:rPr>
              <a:t>. </a:t>
            </a:r>
          </a:p>
          <a:p>
            <a:endParaRPr lang="en-US" sz="1600" dirty="0"/>
          </a:p>
        </p:txBody>
      </p:sp>
      <p:pic>
        <p:nvPicPr>
          <p:cNvPr id="20482" name="Picture 2" descr="C:\Users\MY SELF\Desktop\BIPIN SIR\DUGGI-TABLA.jpg"/>
          <p:cNvPicPr>
            <a:picLocks noChangeAspect="1" noChangeArrowheads="1"/>
          </p:cNvPicPr>
          <p:nvPr/>
        </p:nvPicPr>
        <p:blipFill>
          <a:blip r:embed="rId2"/>
          <a:srcRect/>
          <a:stretch>
            <a:fillRect/>
          </a:stretch>
        </p:blipFill>
        <p:spPr bwMode="auto">
          <a:xfrm>
            <a:off x="5486400" y="1524000"/>
            <a:ext cx="3429000" cy="4572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b="1" dirty="0" smtClean="0">
                <a:latin typeface="Times New Roman" pitchFamily="18" charset="0"/>
                <a:cs typeface="Times New Roman" pitchFamily="18" charset="0"/>
              </a:rPr>
              <a:t>DHOLAK- PERCUSSION INSTRUMENT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4572000" cy="5059363"/>
          </a:xfrm>
        </p:spPr>
        <p:txBody>
          <a:bodyPr>
            <a:normAutofit fontScale="25000" lnSpcReduction="20000"/>
          </a:bodyPr>
          <a:lstStyle/>
          <a:p>
            <a:pPr algn="just">
              <a:buNone/>
            </a:pPr>
            <a:endParaRPr lang="en-US" b="1" dirty="0" smtClean="0">
              <a:latin typeface="Times New Roman" pitchFamily="18" charset="0"/>
              <a:cs typeface="Times New Roman" pitchFamily="18" charset="0"/>
            </a:endParaRPr>
          </a:p>
          <a:p>
            <a:pPr algn="just">
              <a:buNone/>
            </a:pPr>
            <a:r>
              <a:rPr lang="en-US" sz="7000" dirty="0" err="1" smtClean="0">
                <a:latin typeface="Times New Roman" pitchFamily="18" charset="0"/>
                <a:cs typeface="Times New Roman" pitchFamily="18" charset="0"/>
              </a:rPr>
              <a:t>Dholak</a:t>
            </a:r>
            <a:r>
              <a:rPr lang="en-US" sz="7000" dirty="0" smtClean="0">
                <a:latin typeface="Times New Roman" pitchFamily="18" charset="0"/>
                <a:cs typeface="Times New Roman" pitchFamily="18" charset="0"/>
              </a:rPr>
              <a:t>  – A two-headed hand drum, </a:t>
            </a:r>
            <a:r>
              <a:rPr lang="en-US" sz="7000" b="1" dirty="0" err="1" smtClean="0">
                <a:latin typeface="Times New Roman" pitchFamily="18" charset="0"/>
                <a:cs typeface="Times New Roman" pitchFamily="18" charset="0"/>
              </a:rPr>
              <a:t>Dholak</a:t>
            </a:r>
            <a:r>
              <a:rPr lang="en-US" sz="7000" b="1" dirty="0" smtClean="0">
                <a:latin typeface="Times New Roman" pitchFamily="18" charset="0"/>
                <a:cs typeface="Times New Roman" pitchFamily="18" charset="0"/>
              </a:rPr>
              <a:t> is a folk percussion instrument</a:t>
            </a:r>
            <a:r>
              <a:rPr lang="en-US" sz="7000" dirty="0" smtClean="0">
                <a:latin typeface="Times New Roman" pitchFamily="18" charset="0"/>
                <a:cs typeface="Times New Roman" pitchFamily="18" charset="0"/>
              </a:rPr>
              <a:t>. The </a:t>
            </a:r>
            <a:r>
              <a:rPr lang="en-US" sz="7000" dirty="0" err="1" smtClean="0">
                <a:latin typeface="Times New Roman" pitchFamily="18" charset="0"/>
                <a:cs typeface="Times New Roman" pitchFamily="18" charset="0"/>
              </a:rPr>
              <a:t>dholak</a:t>
            </a:r>
            <a:r>
              <a:rPr lang="en-US" sz="7000" dirty="0" smtClean="0">
                <a:latin typeface="Times New Roman" pitchFamily="18" charset="0"/>
                <a:cs typeface="Times New Roman" pitchFamily="18" charset="0"/>
              </a:rPr>
              <a:t> is the </a:t>
            </a:r>
            <a:r>
              <a:rPr lang="en-US" sz="7000" b="1" dirty="0" smtClean="0">
                <a:latin typeface="Times New Roman" pitchFamily="18" charset="0"/>
                <a:cs typeface="Times New Roman" pitchFamily="18" charset="0"/>
              </a:rPr>
              <a:t>most commonly played musical instrument in Northern India</a:t>
            </a:r>
            <a:r>
              <a:rPr lang="en-US" sz="7000" dirty="0" smtClean="0">
                <a:latin typeface="Times New Roman" pitchFamily="18" charset="0"/>
                <a:cs typeface="Times New Roman" pitchFamily="18" charset="0"/>
              </a:rPr>
              <a:t>. </a:t>
            </a:r>
            <a:r>
              <a:rPr lang="en-US" sz="7000" dirty="0" err="1" smtClean="0">
                <a:latin typeface="Times New Roman" pitchFamily="18" charset="0"/>
                <a:cs typeface="Times New Roman" pitchFamily="18" charset="0"/>
              </a:rPr>
              <a:t>Dholak</a:t>
            </a:r>
            <a:r>
              <a:rPr lang="en-US" sz="7000" dirty="0" smtClean="0">
                <a:latin typeface="Times New Roman" pitchFamily="18" charset="0"/>
                <a:cs typeface="Times New Roman" pitchFamily="18" charset="0"/>
              </a:rPr>
              <a:t> can be played in three ways- on the player’s lap, while standing, or pressed down with one knee while sitting on the floor. It appears to be in barrel shape with simple skin covering on the right and left hand sides. The instrument is widely used at the </a:t>
            </a:r>
            <a:r>
              <a:rPr lang="en-US" sz="7000" b="1" dirty="0" err="1" smtClean="0">
                <a:latin typeface="Times New Roman" pitchFamily="18" charset="0"/>
                <a:cs typeface="Times New Roman" pitchFamily="18" charset="0"/>
              </a:rPr>
              <a:t>Lavani</a:t>
            </a:r>
            <a:r>
              <a:rPr lang="en-US" sz="7000" b="1" dirty="0" smtClean="0">
                <a:latin typeface="Times New Roman" pitchFamily="18" charset="0"/>
                <a:cs typeface="Times New Roman" pitchFamily="18" charset="0"/>
              </a:rPr>
              <a:t> – a traditional song and dance form of Maharashtra, Punjabi folkloric dance music called </a:t>
            </a:r>
            <a:r>
              <a:rPr lang="en-US" sz="7000" b="1" dirty="0" err="1" smtClean="0">
                <a:latin typeface="Times New Roman" pitchFamily="18" charset="0"/>
                <a:cs typeface="Times New Roman" pitchFamily="18" charset="0"/>
              </a:rPr>
              <a:t>bhangra</a:t>
            </a:r>
            <a:r>
              <a:rPr lang="en-US" sz="7000" b="1" dirty="0" smtClean="0">
                <a:latin typeface="Times New Roman" pitchFamily="18" charset="0"/>
                <a:cs typeface="Times New Roman" pitchFamily="18" charset="0"/>
              </a:rPr>
              <a:t> and other dance forms in India</a:t>
            </a:r>
            <a:r>
              <a:rPr lang="en-US" sz="7000" dirty="0" smtClean="0">
                <a:latin typeface="Times New Roman" pitchFamily="18" charset="0"/>
                <a:cs typeface="Times New Roman" pitchFamily="18" charset="0"/>
              </a:rPr>
              <a:t>. The high pitch rhythm that is produced makes people experience an enthusiastic level and everybody would want to perform to the rhythm. In northern parts of India it becomes a must use instrument at occasions such as </a:t>
            </a:r>
            <a:r>
              <a:rPr lang="en-US" sz="7000" dirty="0" err="1" smtClean="0">
                <a:latin typeface="Times New Roman" pitchFamily="18" charset="0"/>
                <a:cs typeface="Times New Roman" pitchFamily="18" charset="0"/>
              </a:rPr>
              <a:t>sangeet</a:t>
            </a:r>
            <a:r>
              <a:rPr lang="en-US" sz="7000" dirty="0" smtClean="0">
                <a:latin typeface="Times New Roman" pitchFamily="18" charset="0"/>
                <a:cs typeface="Times New Roman" pitchFamily="18" charset="0"/>
              </a:rPr>
              <a:t>, traditional events and other singing competition</a:t>
            </a:r>
            <a:endParaRPr lang="en-US" sz="7000" dirty="0">
              <a:latin typeface="Times New Roman" pitchFamily="18" charset="0"/>
              <a:cs typeface="Times New Roman" pitchFamily="18" charset="0"/>
            </a:endParaRPr>
          </a:p>
          <a:p>
            <a:pPr algn="just"/>
            <a:endParaRPr lang="en-US" sz="4300" dirty="0">
              <a:latin typeface="Times New Roman" pitchFamily="18" charset="0"/>
              <a:cs typeface="Times New Roman" pitchFamily="18" charset="0"/>
            </a:endParaRPr>
          </a:p>
        </p:txBody>
      </p:sp>
      <p:pic>
        <p:nvPicPr>
          <p:cNvPr id="13314" name="Picture 2" descr="C:\Users\MY SELF\Desktop\BIPIN SIR\DHOLAK.jpg"/>
          <p:cNvPicPr>
            <a:picLocks noChangeAspect="1" noChangeArrowheads="1"/>
          </p:cNvPicPr>
          <p:nvPr/>
        </p:nvPicPr>
        <p:blipFill>
          <a:blip r:embed="rId2"/>
          <a:srcRect/>
          <a:stretch>
            <a:fillRect/>
          </a:stretch>
        </p:blipFill>
        <p:spPr bwMode="auto">
          <a:xfrm>
            <a:off x="5333999" y="1371601"/>
            <a:ext cx="3429001" cy="4419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latin typeface="Times New Roman" pitchFamily="18" charset="0"/>
                <a:cs typeface="Times New Roman" pitchFamily="18" charset="0"/>
              </a:rPr>
              <a:t>INDIAN VALLEY CIVILISATION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5410200" cy="5562600"/>
          </a:xfrm>
        </p:spPr>
        <p:txBody>
          <a:bodyPr>
            <a:normAutofit fontScale="32500" lnSpcReduction="20000"/>
          </a:bodyPr>
          <a:lstStyle/>
          <a:p>
            <a:pPr algn="just">
              <a:lnSpc>
                <a:spcPct val="120000"/>
              </a:lnSpc>
            </a:pPr>
            <a:endParaRPr lang="en-US" b="1" dirty="0" smtClean="0">
              <a:latin typeface="Times New Roman" pitchFamily="18" charset="0"/>
              <a:cs typeface="Times New Roman" pitchFamily="18" charset="0"/>
            </a:endParaRPr>
          </a:p>
          <a:p>
            <a:pPr algn="just">
              <a:lnSpc>
                <a:spcPct val="120000"/>
              </a:lnSpc>
              <a:buNone/>
            </a:pPr>
            <a:r>
              <a:rPr lang="en-US" sz="4900" b="1" dirty="0" smtClean="0">
                <a:latin typeface="Times New Roman" pitchFamily="18" charset="0"/>
                <a:cs typeface="Times New Roman" pitchFamily="18" charset="0"/>
              </a:rPr>
              <a:t>Indus Valley </a:t>
            </a:r>
            <a:r>
              <a:rPr lang="en-US" sz="4900" b="1" dirty="0" err="1" smtClean="0">
                <a:latin typeface="Times New Roman" pitchFamily="18" charset="0"/>
                <a:cs typeface="Times New Roman" pitchFamily="18" charset="0"/>
              </a:rPr>
              <a:t>civilisation</a:t>
            </a:r>
            <a:r>
              <a:rPr lang="en-US" sz="4900" b="1" dirty="0" smtClean="0">
                <a:latin typeface="Times New Roman" pitchFamily="18" charset="0"/>
                <a:cs typeface="Times New Roman" pitchFamily="18" charset="0"/>
              </a:rPr>
              <a:t> (c. 3300 BCE – c. 1750 BCE)</a:t>
            </a:r>
          </a:p>
          <a:p>
            <a:pPr algn="just">
              <a:lnSpc>
                <a:spcPct val="120000"/>
              </a:lnSpc>
              <a:buNone/>
            </a:pPr>
            <a:r>
              <a:rPr lang="en-US" sz="4900" dirty="0" smtClean="0">
                <a:latin typeface="Times New Roman" pitchFamily="18" charset="0"/>
                <a:cs typeface="Times New Roman" pitchFamily="18" charset="0"/>
              </a:rPr>
              <a:t>        The </a:t>
            </a:r>
            <a:r>
              <a:rPr lang="en-US" sz="4900" i="1" dirty="0" smtClean="0">
                <a:latin typeface="Times New Roman" pitchFamily="18" charset="0"/>
                <a:cs typeface="Times New Roman" pitchFamily="18" charset="0"/>
              </a:rPr>
              <a:t>Dancing Girl</a:t>
            </a:r>
            <a:r>
              <a:rPr lang="en-US" sz="4900" dirty="0" smtClean="0">
                <a:latin typeface="Times New Roman" pitchFamily="18" charset="0"/>
                <a:cs typeface="Times New Roman" pitchFamily="18" charset="0"/>
              </a:rPr>
              <a:t> of </a:t>
            </a:r>
            <a:r>
              <a:rPr lang="en-US" sz="4900" dirty="0" err="1" smtClean="0">
                <a:latin typeface="Times New Roman" pitchFamily="18" charset="0"/>
                <a:cs typeface="Times New Roman" pitchFamily="18" charset="0"/>
              </a:rPr>
              <a:t>Mohenjo-daro"</a:t>
            </a:r>
            <a:r>
              <a:rPr lang="en-US" sz="4900" i="1" dirty="0" err="1" smtClean="0">
                <a:latin typeface="Times New Roman" pitchFamily="18" charset="0"/>
                <a:cs typeface="Times New Roman" pitchFamily="18" charset="0"/>
              </a:rPr>
              <a:t>Main</a:t>
            </a:r>
            <a:r>
              <a:rPr lang="en-US" sz="4900" i="1" dirty="0" smtClean="0">
                <a:latin typeface="Times New Roman" pitchFamily="18" charset="0"/>
                <a:cs typeface="Times New Roman" pitchFamily="18" charset="0"/>
              </a:rPr>
              <a:t> article: Indus Valley </a:t>
            </a:r>
            <a:r>
              <a:rPr lang="en-US" sz="4900" i="1" dirty="0" err="1" smtClean="0">
                <a:latin typeface="Times New Roman" pitchFamily="18" charset="0"/>
                <a:cs typeface="Times New Roman" pitchFamily="18" charset="0"/>
              </a:rPr>
              <a:t>civilisation</a:t>
            </a:r>
            <a:endParaRPr lang="en-US" sz="4900" i="1" dirty="0" smtClean="0">
              <a:latin typeface="Times New Roman" pitchFamily="18" charset="0"/>
              <a:cs typeface="Times New Roman" pitchFamily="18" charset="0"/>
            </a:endParaRPr>
          </a:p>
          <a:p>
            <a:pPr algn="just">
              <a:lnSpc>
                <a:spcPct val="120000"/>
              </a:lnSpc>
              <a:buNone/>
            </a:pPr>
            <a:r>
              <a:rPr lang="en-US" sz="4900" dirty="0" smtClean="0">
                <a:latin typeface="Times New Roman" pitchFamily="18" charset="0"/>
                <a:cs typeface="Times New Roman" pitchFamily="18" charset="0"/>
              </a:rPr>
              <a:t>       Despite its widespread and sophistication, the Indus Valley </a:t>
            </a:r>
            <a:r>
              <a:rPr lang="en-US" sz="4900" dirty="0" err="1" smtClean="0">
                <a:latin typeface="Times New Roman" pitchFamily="18" charset="0"/>
                <a:cs typeface="Times New Roman" pitchFamily="18" charset="0"/>
              </a:rPr>
              <a:t>civilisation</a:t>
            </a:r>
            <a:r>
              <a:rPr lang="en-US" sz="4900" dirty="0" smtClean="0">
                <a:latin typeface="Times New Roman" pitchFamily="18" charset="0"/>
                <a:cs typeface="Times New Roman" pitchFamily="18" charset="0"/>
              </a:rPr>
              <a:t> seems to have taken no interest in public large-scale art, unlike many other early civilizations. A number of gold, terracotta and stone figurines of girls in dancing poses reveal the presence of some forms of dance. Additionally, the terracotta figurines included cows, bears, monkeys, and dogs.</a:t>
            </a:r>
          </a:p>
          <a:p>
            <a:pPr algn="just">
              <a:lnSpc>
                <a:spcPct val="120000"/>
              </a:lnSpc>
              <a:buNone/>
            </a:pPr>
            <a:r>
              <a:rPr lang="en-US" sz="4900" dirty="0" smtClean="0">
                <a:latin typeface="Times New Roman" pitchFamily="18" charset="0"/>
                <a:cs typeface="Times New Roman" pitchFamily="18" charset="0"/>
              </a:rPr>
              <a:t>       Much the most common form of figurative art found is small carved seals. Thousands of steatite seals have been recovered, and their physical character is fairly consistent. In size they range from </a:t>
            </a:r>
            <a:r>
              <a:rPr lang="en-US" sz="4900" baseline="30000" dirty="0" smtClean="0">
                <a:latin typeface="Times New Roman" pitchFamily="18" charset="0"/>
                <a:cs typeface="Times New Roman" pitchFamily="18" charset="0"/>
              </a:rPr>
              <a:t>3</a:t>
            </a:r>
            <a:r>
              <a:rPr lang="en-US" sz="4900" dirty="0" smtClean="0">
                <a:latin typeface="Times New Roman" pitchFamily="18" charset="0"/>
                <a:cs typeface="Times New Roman" pitchFamily="18" charset="0"/>
              </a:rPr>
              <a:t>⁄</a:t>
            </a:r>
            <a:r>
              <a:rPr lang="en-US" sz="4900" baseline="-25000" dirty="0" smtClean="0">
                <a:latin typeface="Times New Roman" pitchFamily="18" charset="0"/>
                <a:cs typeface="Times New Roman" pitchFamily="18" charset="0"/>
              </a:rPr>
              <a:t>4</a:t>
            </a:r>
            <a:r>
              <a:rPr lang="en-US" sz="4900" dirty="0" smtClean="0">
                <a:latin typeface="Times New Roman" pitchFamily="18" charset="0"/>
                <a:cs typeface="Times New Roman" pitchFamily="18" charset="0"/>
              </a:rPr>
              <a:t> inch to 1</a:t>
            </a:r>
            <a:r>
              <a:rPr lang="en-US" sz="4900" baseline="30000" dirty="0" smtClean="0">
                <a:latin typeface="Times New Roman" pitchFamily="18" charset="0"/>
                <a:cs typeface="Times New Roman" pitchFamily="18" charset="0"/>
              </a:rPr>
              <a:t>1</a:t>
            </a:r>
            <a:r>
              <a:rPr lang="en-US" sz="4900" dirty="0" smtClean="0">
                <a:latin typeface="Times New Roman" pitchFamily="18" charset="0"/>
                <a:cs typeface="Times New Roman" pitchFamily="18" charset="0"/>
              </a:rPr>
              <a:t>⁄</a:t>
            </a:r>
            <a:r>
              <a:rPr lang="en-US" sz="4900" baseline="-25000" dirty="0" smtClean="0">
                <a:latin typeface="Times New Roman" pitchFamily="18" charset="0"/>
                <a:cs typeface="Times New Roman" pitchFamily="18" charset="0"/>
              </a:rPr>
              <a:t>2</a:t>
            </a:r>
            <a:r>
              <a:rPr lang="en-US" sz="4900" dirty="0" smtClean="0">
                <a:latin typeface="Times New Roman" pitchFamily="18" charset="0"/>
                <a:cs typeface="Times New Roman" pitchFamily="18" charset="0"/>
              </a:rPr>
              <a:t> inches square. In most cases they have a pierced boss at the back to accommodate a cord for handling or for use as personal adornment. Seals have been found at Mohenjo-Daro depicting a figure standing on its head, and another, on the </a:t>
            </a:r>
            <a:r>
              <a:rPr lang="en-US" sz="4900" dirty="0" err="1" smtClean="0">
                <a:latin typeface="Times New Roman" pitchFamily="18" charset="0"/>
                <a:cs typeface="Times New Roman" pitchFamily="18" charset="0"/>
              </a:rPr>
              <a:t>Pashupati</a:t>
            </a:r>
            <a:r>
              <a:rPr lang="en-US" sz="4900" dirty="0" smtClean="0">
                <a:latin typeface="Times New Roman" pitchFamily="18" charset="0"/>
                <a:cs typeface="Times New Roman" pitchFamily="18" charset="0"/>
              </a:rPr>
              <a:t> Seal, sitting cross-legged in a yoga-like pose. This figure has been variously identified. Sir John Marshall identified a resemblance to the Hindu god, Shiva</a:t>
            </a:r>
            <a:r>
              <a:rPr lang="en-US" sz="3500" dirty="0" smtClean="0">
                <a:latin typeface="Times New Roman" pitchFamily="18" charset="0"/>
                <a:cs typeface="Times New Roman" pitchFamily="18" charset="0"/>
              </a:rPr>
              <a:t>.</a:t>
            </a:r>
          </a:p>
        </p:txBody>
      </p:sp>
      <p:pic>
        <p:nvPicPr>
          <p:cNvPr id="48130" name="Picture 2" descr="C:\Users\MY SELF\Desktop\BIPIN SIR\INDIAN VALLEY CIVILISATION.jpg"/>
          <p:cNvPicPr>
            <a:picLocks noChangeAspect="1" noChangeArrowheads="1"/>
          </p:cNvPicPr>
          <p:nvPr/>
        </p:nvPicPr>
        <p:blipFill>
          <a:blip r:embed="rId2"/>
          <a:srcRect/>
          <a:stretch>
            <a:fillRect/>
          </a:stretch>
        </p:blipFill>
        <p:spPr bwMode="auto">
          <a:xfrm>
            <a:off x="6019800" y="1371600"/>
            <a:ext cx="2809875" cy="46482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HARMONIUM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4343400" cy="5181600"/>
          </a:xfrm>
        </p:spPr>
        <p:txBody>
          <a:bodyPr>
            <a:normAutofit fontScale="55000" lnSpcReduction="20000"/>
          </a:bodyPr>
          <a:lstStyle/>
          <a:p>
            <a:pPr algn="just">
              <a:buNone/>
            </a:pPr>
            <a:r>
              <a:rPr lang="en-US" b="1" dirty="0">
                <a:latin typeface="Times New Roman" pitchFamily="18" charset="0"/>
                <a:cs typeface="Times New Roman" pitchFamily="18" charset="0"/>
              </a:rPr>
              <a:t>Harmonium – Wind Instrument – Reed Instrument</a:t>
            </a:r>
            <a:endParaRPr lang="en-US" dirty="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Harmonium, a keyboard musical instrument, is often used as an accompanying instrument by vocalists. During the mid-19th century missionaries brought French-made hand-pumped harmoniums to India. Though derived from the designs developed in France, the harmonium was developed further in India in unique ways, such as the addition of drone stops and a scale changing mechanism. It is extensively used to accompany folk, classical, Sufi, and </a:t>
            </a:r>
            <a:r>
              <a:rPr lang="en-US" dirty="0" err="1">
                <a:latin typeface="Times New Roman" pitchFamily="18" charset="0"/>
                <a:cs typeface="Times New Roman" pitchFamily="18" charset="0"/>
              </a:rPr>
              <a:t>ghazal</a:t>
            </a:r>
            <a:r>
              <a:rPr lang="en-US" dirty="0">
                <a:latin typeface="Times New Roman" pitchFamily="18" charset="0"/>
                <a:cs typeface="Times New Roman" pitchFamily="18" charset="0"/>
              </a:rPr>
              <a:t> compositions for both music and dance. </a:t>
            </a:r>
            <a:r>
              <a:rPr lang="en-US" b="1" dirty="0">
                <a:latin typeface="Times New Roman" pitchFamily="18" charset="0"/>
                <a:cs typeface="Times New Roman" pitchFamily="18" charset="0"/>
              </a:rPr>
              <a:t>The harmonium is also commonly accompanied by the </a:t>
            </a:r>
            <a:r>
              <a:rPr lang="en-US" b="1" dirty="0" err="1">
                <a:latin typeface="Times New Roman" pitchFamily="18" charset="0"/>
                <a:cs typeface="Times New Roman" pitchFamily="18" charset="0"/>
              </a:rPr>
              <a:t>Tabla</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Listen to </a:t>
            </a:r>
            <a:r>
              <a:rPr lang="en-US" dirty="0" err="1">
                <a:latin typeface="Times New Roman" pitchFamily="18" charset="0"/>
                <a:cs typeface="Times New Roman" pitchFamily="18" charset="0"/>
              </a:rPr>
              <a:t>Vidushi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Kishori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Amonkar</a:t>
            </a:r>
            <a:r>
              <a:rPr lang="en-US" dirty="0">
                <a:latin typeface="Times New Roman" pitchFamily="18" charset="0"/>
                <a:cs typeface="Times New Roman" pitchFamily="18" charset="0"/>
              </a:rPr>
              <a:t> sings playing harmonium</a:t>
            </a:r>
          </a:p>
          <a:p>
            <a:pPr algn="just"/>
            <a:endParaRPr lang="en-US" dirty="0">
              <a:latin typeface="Times New Roman" pitchFamily="18" charset="0"/>
              <a:cs typeface="Times New Roman" pitchFamily="18" charset="0"/>
            </a:endParaRPr>
          </a:p>
        </p:txBody>
      </p:sp>
      <p:pic>
        <p:nvPicPr>
          <p:cNvPr id="12290" name="Picture 2" descr="C:\Users\MY SELF\Desktop\BIPIN SIR\HARMONIUM.jpg"/>
          <p:cNvPicPr>
            <a:picLocks noChangeAspect="1" noChangeArrowheads="1"/>
          </p:cNvPicPr>
          <p:nvPr/>
        </p:nvPicPr>
        <p:blipFill>
          <a:blip r:embed="rId2"/>
          <a:srcRect/>
          <a:stretch>
            <a:fillRect/>
          </a:stretch>
        </p:blipFill>
        <p:spPr bwMode="auto">
          <a:xfrm>
            <a:off x="5105400" y="1371600"/>
            <a:ext cx="3657600" cy="43434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Times New Roman" pitchFamily="18" charset="0"/>
                <a:cs typeface="Times New Roman" pitchFamily="18" charset="0"/>
              </a:rPr>
              <a:t>SHEHNAI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4876800" cy="5410200"/>
          </a:xfrm>
        </p:spPr>
        <p:txBody>
          <a:bodyPr>
            <a:noAutofit/>
          </a:bodyPr>
          <a:lstStyle/>
          <a:p>
            <a:pPr algn="just">
              <a:buNone/>
            </a:pPr>
            <a:r>
              <a:rPr lang="en-US" sz="2300" b="1" dirty="0" err="1" smtClean="0">
                <a:latin typeface="Times New Roman" pitchFamily="18" charset="0"/>
                <a:cs typeface="Times New Roman" pitchFamily="18" charset="0"/>
              </a:rPr>
              <a:t>Shehnai</a:t>
            </a:r>
            <a:r>
              <a:rPr lang="en-US" sz="2300" b="1" dirty="0" smtClean="0">
                <a:latin typeface="Times New Roman" pitchFamily="18" charset="0"/>
                <a:cs typeface="Times New Roman" pitchFamily="18" charset="0"/>
              </a:rPr>
              <a:t> </a:t>
            </a:r>
            <a:r>
              <a:rPr lang="en-US" sz="2300" b="1" dirty="0">
                <a:latin typeface="Times New Roman" pitchFamily="18" charset="0"/>
                <a:cs typeface="Times New Roman" pitchFamily="18" charset="0"/>
              </a:rPr>
              <a:t>– Wind Instrument – Reed</a:t>
            </a:r>
            <a:r>
              <a:rPr lang="en-US" sz="2300" dirty="0">
                <a:latin typeface="Times New Roman" pitchFamily="18" charset="0"/>
                <a:cs typeface="Times New Roman" pitchFamily="18" charset="0"/>
              </a:rPr>
              <a:t> </a:t>
            </a:r>
            <a:r>
              <a:rPr lang="en-US" sz="2300" b="1" dirty="0">
                <a:latin typeface="Times New Roman" pitchFamily="18" charset="0"/>
                <a:cs typeface="Times New Roman" pitchFamily="18" charset="0"/>
              </a:rPr>
              <a:t>Instrument</a:t>
            </a:r>
            <a:endParaRPr lang="en-US" sz="2300" dirty="0">
              <a:latin typeface="Times New Roman" pitchFamily="18" charset="0"/>
              <a:cs typeface="Times New Roman" pitchFamily="18" charset="0"/>
            </a:endParaRPr>
          </a:p>
          <a:p>
            <a:pPr algn="just">
              <a:buNone/>
            </a:pPr>
            <a:r>
              <a:rPr lang="en-US" sz="2300" dirty="0">
                <a:latin typeface="Times New Roman" pitchFamily="18" charset="0"/>
                <a:cs typeface="Times New Roman" pitchFamily="18" charset="0"/>
              </a:rPr>
              <a:t>The </a:t>
            </a:r>
            <a:r>
              <a:rPr lang="en-US" sz="2300" dirty="0" err="1">
                <a:latin typeface="Times New Roman" pitchFamily="18" charset="0"/>
                <a:cs typeface="Times New Roman" pitchFamily="18" charset="0"/>
              </a:rPr>
              <a:t>Shehnai</a:t>
            </a:r>
            <a:r>
              <a:rPr lang="en-US" sz="2300" dirty="0">
                <a:latin typeface="Times New Roman" pitchFamily="18" charset="0"/>
                <a:cs typeface="Times New Roman" pitchFamily="18" charset="0"/>
              </a:rPr>
              <a:t> is a reed instrument in which there are seven holes along the tube which are used for playing the melody by opening and closing them with the fingers. In the past, the </a:t>
            </a:r>
            <a:r>
              <a:rPr lang="en-US" sz="2300" b="1" dirty="0" err="1">
                <a:latin typeface="Times New Roman" pitchFamily="18" charset="0"/>
                <a:cs typeface="Times New Roman" pitchFamily="18" charset="0"/>
              </a:rPr>
              <a:t>Shehnai</a:t>
            </a:r>
            <a:r>
              <a:rPr lang="en-US" sz="2300" b="1" dirty="0">
                <a:latin typeface="Times New Roman" pitchFamily="18" charset="0"/>
                <a:cs typeface="Times New Roman" pitchFamily="18" charset="0"/>
              </a:rPr>
              <a:t> </a:t>
            </a:r>
            <a:r>
              <a:rPr lang="en-US" sz="2300" dirty="0">
                <a:latin typeface="Times New Roman" pitchFamily="18" charset="0"/>
                <a:cs typeface="Times New Roman" pitchFamily="18" charset="0"/>
              </a:rPr>
              <a:t>was part of the </a:t>
            </a:r>
            <a:r>
              <a:rPr lang="en-US" sz="2300" b="1" i="1" dirty="0" err="1">
                <a:latin typeface="Times New Roman" pitchFamily="18" charset="0"/>
                <a:cs typeface="Times New Roman" pitchFamily="18" charset="0"/>
              </a:rPr>
              <a:t>naubat</a:t>
            </a:r>
            <a:r>
              <a:rPr lang="en-US" sz="2300" dirty="0">
                <a:latin typeface="Times New Roman" pitchFamily="18" charset="0"/>
                <a:cs typeface="Times New Roman" pitchFamily="18" charset="0"/>
              </a:rPr>
              <a:t> (traditional ensemble of </a:t>
            </a:r>
            <a:r>
              <a:rPr lang="en-US" sz="2300" b="1" dirty="0">
                <a:latin typeface="Times New Roman" pitchFamily="18" charset="0"/>
                <a:cs typeface="Times New Roman" pitchFamily="18" charset="0"/>
              </a:rPr>
              <a:t>nine instruments</a:t>
            </a:r>
            <a:r>
              <a:rPr lang="en-US" sz="2300" dirty="0">
                <a:latin typeface="Times New Roman" pitchFamily="18" charset="0"/>
                <a:cs typeface="Times New Roman" pitchFamily="18" charset="0"/>
              </a:rPr>
              <a:t> found at royal courts). It is known as </a:t>
            </a:r>
            <a:r>
              <a:rPr lang="en-US" sz="2300" b="1" dirty="0">
                <a:latin typeface="Times New Roman" pitchFamily="18" charset="0"/>
                <a:cs typeface="Times New Roman" pitchFamily="18" charset="0"/>
              </a:rPr>
              <a:t>a </a:t>
            </a:r>
            <a:r>
              <a:rPr lang="en-US" sz="2300" b="1" dirty="0" err="1">
                <a:latin typeface="Times New Roman" pitchFamily="18" charset="0"/>
                <a:cs typeface="Times New Roman" pitchFamily="18" charset="0"/>
              </a:rPr>
              <a:t>Mangal</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vadya</a:t>
            </a:r>
            <a:r>
              <a:rPr lang="en-US" sz="2300" dirty="0">
                <a:latin typeface="Times New Roman" pitchFamily="18" charset="0"/>
                <a:cs typeface="Times New Roman" pitchFamily="18" charset="0"/>
              </a:rPr>
              <a:t> and is usually </a:t>
            </a:r>
            <a:r>
              <a:rPr lang="en-US" sz="2300" b="1" dirty="0">
                <a:latin typeface="Times New Roman" pitchFamily="18" charset="0"/>
                <a:cs typeface="Times New Roman" pitchFamily="18" charset="0"/>
              </a:rPr>
              <a:t>played on all auspicious occasions in</a:t>
            </a:r>
            <a:r>
              <a:rPr lang="en-US" sz="2300" dirty="0">
                <a:latin typeface="Times New Roman" pitchFamily="18" charset="0"/>
                <a:cs typeface="Times New Roman" pitchFamily="18" charset="0"/>
              </a:rPr>
              <a:t> </a:t>
            </a:r>
            <a:r>
              <a:rPr lang="en-US" sz="2300" b="1" dirty="0">
                <a:latin typeface="Times New Roman" pitchFamily="18" charset="0"/>
                <a:cs typeface="Times New Roman" pitchFamily="18" charset="0"/>
              </a:rPr>
              <a:t>north India such as marriages, temple festivals</a:t>
            </a:r>
            <a:r>
              <a:rPr lang="en-US" sz="2300" dirty="0">
                <a:latin typeface="Times New Roman" pitchFamily="18" charset="0"/>
                <a:cs typeface="Times New Roman" pitchFamily="18" charset="0"/>
              </a:rPr>
              <a:t>, etc. </a:t>
            </a:r>
          </a:p>
          <a:p>
            <a:endParaRPr lang="en-US" sz="2300" dirty="0"/>
          </a:p>
        </p:txBody>
      </p:sp>
      <p:pic>
        <p:nvPicPr>
          <p:cNvPr id="11266" name="Picture 2" descr="C:\Users\MY SELF\Desktop\BIPIN SIR\SHEHNAI.jpg"/>
          <p:cNvPicPr>
            <a:picLocks noChangeAspect="1" noChangeArrowheads="1"/>
          </p:cNvPicPr>
          <p:nvPr/>
        </p:nvPicPr>
        <p:blipFill>
          <a:blip r:embed="rId2"/>
          <a:srcRect/>
          <a:stretch>
            <a:fillRect/>
          </a:stretch>
        </p:blipFill>
        <p:spPr bwMode="auto">
          <a:xfrm>
            <a:off x="5562600" y="1295400"/>
            <a:ext cx="3200400" cy="51816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latin typeface="Times New Roman" pitchFamily="18" charset="0"/>
                <a:cs typeface="Times New Roman" pitchFamily="18" charset="0"/>
              </a:rPr>
              <a:t>BANSURI (FLUTE)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4800600" cy="5334000"/>
          </a:xfrm>
        </p:spPr>
        <p:txBody>
          <a:bodyPr>
            <a:normAutofit fontScale="70000" lnSpcReduction="20000"/>
          </a:bodyPr>
          <a:lstStyle/>
          <a:p>
            <a:pPr algn="just">
              <a:buNone/>
            </a:pPr>
            <a:r>
              <a:rPr lang="en-US" b="1" dirty="0" err="1">
                <a:latin typeface="Times New Roman" pitchFamily="18" charset="0"/>
                <a:cs typeface="Times New Roman" pitchFamily="18" charset="0"/>
              </a:rPr>
              <a:t>Bansuri</a:t>
            </a:r>
            <a:r>
              <a:rPr lang="en-US" b="1" dirty="0">
                <a:latin typeface="Times New Roman" pitchFamily="18" charset="0"/>
                <a:cs typeface="Times New Roman" pitchFamily="18" charset="0"/>
              </a:rPr>
              <a:t> – Wind Instrument– Flute</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Instrument</a:t>
            </a:r>
            <a:endParaRPr lang="en-US" dirty="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Single or double flutes with only one hollow tube with finger holes for controlling the pitch of the note are very common in many parts of the country. The flute has a variety of names like </a:t>
            </a:r>
            <a:r>
              <a:rPr lang="en-US" dirty="0" err="1">
                <a:latin typeface="Times New Roman" pitchFamily="18" charset="0"/>
                <a:cs typeface="Times New Roman" pitchFamily="18" charset="0"/>
              </a:rPr>
              <a:t>Venu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Vamsi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Bansuri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Murali</a:t>
            </a:r>
            <a:r>
              <a:rPr lang="en-US" dirty="0">
                <a:latin typeface="Times New Roman" pitchFamily="18" charset="0"/>
                <a:cs typeface="Times New Roman" pitchFamily="18" charset="0"/>
              </a:rPr>
              <a:t> and so on in the north, and </a:t>
            </a:r>
            <a:r>
              <a:rPr lang="en-US" dirty="0" err="1">
                <a:latin typeface="Times New Roman" pitchFamily="18" charset="0"/>
                <a:cs typeface="Times New Roman" pitchFamily="18" charset="0"/>
              </a:rPr>
              <a:t>Pullankuzhal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Pillankarovi</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Kolalu</a:t>
            </a:r>
            <a:r>
              <a:rPr lang="en-US" dirty="0">
                <a:latin typeface="Times New Roman" pitchFamily="18" charset="0"/>
                <a:cs typeface="Times New Roman" pitchFamily="18" charset="0"/>
              </a:rPr>
              <a:t> in the south. </a:t>
            </a:r>
            <a:r>
              <a:rPr lang="en-US" b="1" dirty="0">
                <a:latin typeface="Times New Roman" pitchFamily="18" charset="0"/>
                <a:cs typeface="Times New Roman" pitchFamily="18" charset="0"/>
              </a:rPr>
              <a:t>The </a:t>
            </a:r>
            <a:r>
              <a:rPr lang="en-US" b="1" i="1" dirty="0" err="1">
                <a:latin typeface="Times New Roman" pitchFamily="18" charset="0"/>
                <a:cs typeface="Times New Roman" pitchFamily="18" charset="0"/>
              </a:rPr>
              <a:t>bansuri</a:t>
            </a:r>
            <a:r>
              <a:rPr lang="en-US" dirty="0">
                <a:latin typeface="Times New Roman" pitchFamily="18" charset="0"/>
                <a:cs typeface="Times New Roman" pitchFamily="18" charset="0"/>
              </a:rPr>
              <a:t> ( bans [bamboo] + </a:t>
            </a:r>
            <a:r>
              <a:rPr lang="en-US" dirty="0" err="1">
                <a:latin typeface="Times New Roman" pitchFamily="18" charset="0"/>
                <a:cs typeface="Times New Roman" pitchFamily="18" charset="0"/>
              </a:rPr>
              <a:t>swar</a:t>
            </a:r>
            <a:r>
              <a:rPr lang="en-US" dirty="0">
                <a:latin typeface="Times New Roman" pitchFamily="18" charset="0"/>
                <a:cs typeface="Times New Roman" pitchFamily="18" charset="0"/>
              </a:rPr>
              <a:t> [a musical note] ) is a transverse alto </a:t>
            </a:r>
            <a:r>
              <a:rPr lang="en-US" i="1" dirty="0">
                <a:latin typeface="Times New Roman" pitchFamily="18" charset="0"/>
                <a:cs typeface="Times New Roman" pitchFamily="18" charset="0"/>
              </a:rPr>
              <a:t>flute</a:t>
            </a:r>
            <a:r>
              <a:rPr lang="en-US" dirty="0">
                <a:latin typeface="Times New Roman" pitchFamily="18" charset="0"/>
                <a:cs typeface="Times New Roman" pitchFamily="18" charset="0"/>
              </a:rPr>
              <a:t> made of a single length of bamboo and has six or seven open finger holes. The </a:t>
            </a:r>
            <a:r>
              <a:rPr lang="en-US" dirty="0" err="1">
                <a:latin typeface="Times New Roman" pitchFamily="18" charset="0"/>
                <a:cs typeface="Times New Roman" pitchFamily="18" charset="0"/>
              </a:rPr>
              <a:t>bansuri</a:t>
            </a:r>
            <a:r>
              <a:rPr lang="en-US" dirty="0">
                <a:latin typeface="Times New Roman" pitchFamily="18" charset="0"/>
                <a:cs typeface="Times New Roman" pitchFamily="18" charset="0"/>
              </a:rPr>
              <a:t> is revered as </a:t>
            </a:r>
            <a:r>
              <a:rPr lang="en-US" b="1" dirty="0">
                <a:latin typeface="Times New Roman" pitchFamily="18" charset="0"/>
                <a:cs typeface="Times New Roman" pitchFamily="18" charset="0"/>
              </a:rPr>
              <a:t>Lord Krishna’s divine instrument</a:t>
            </a:r>
            <a:r>
              <a:rPr lang="en-US" dirty="0">
                <a:latin typeface="Times New Roman" pitchFamily="18" charset="0"/>
                <a:cs typeface="Times New Roman" pitchFamily="18" charset="0"/>
              </a:rPr>
              <a:t> and is often associated with Krishna’s Rasa </a:t>
            </a:r>
            <a:r>
              <a:rPr lang="en-US" dirty="0" err="1">
                <a:latin typeface="Times New Roman" pitchFamily="18" charset="0"/>
                <a:cs typeface="Times New Roman" pitchFamily="18" charset="0"/>
              </a:rPr>
              <a:t>lila</a:t>
            </a:r>
            <a:r>
              <a:rPr lang="en-US" dirty="0">
                <a:latin typeface="Times New Roman" pitchFamily="18" charset="0"/>
                <a:cs typeface="Times New Roman" pitchFamily="18" charset="0"/>
              </a:rPr>
              <a:t> dance. </a:t>
            </a:r>
          </a:p>
          <a:p>
            <a:pPr algn="just"/>
            <a:endParaRPr lang="en-US" dirty="0">
              <a:latin typeface="Times New Roman" pitchFamily="18" charset="0"/>
              <a:cs typeface="Times New Roman" pitchFamily="18" charset="0"/>
            </a:endParaRPr>
          </a:p>
        </p:txBody>
      </p:sp>
      <p:pic>
        <p:nvPicPr>
          <p:cNvPr id="10242" name="Picture 2" descr="C:\Users\MY SELF\Desktop\BIPIN SIR\BANSURI (FLUTE).jpg"/>
          <p:cNvPicPr>
            <a:picLocks noChangeAspect="1" noChangeArrowheads="1"/>
          </p:cNvPicPr>
          <p:nvPr/>
        </p:nvPicPr>
        <p:blipFill>
          <a:blip r:embed="rId2"/>
          <a:srcRect/>
          <a:stretch>
            <a:fillRect/>
          </a:stretch>
        </p:blipFill>
        <p:spPr bwMode="auto">
          <a:xfrm>
            <a:off x="5486400" y="1371600"/>
            <a:ext cx="3276600" cy="48768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latin typeface="Times New Roman" pitchFamily="18" charset="0"/>
                <a:cs typeface="Times New Roman" pitchFamily="18" charset="0"/>
              </a:rPr>
              <a:t>VINA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4876800" cy="5562600"/>
          </a:xfrm>
        </p:spPr>
        <p:txBody>
          <a:bodyPr>
            <a:noAutofit/>
          </a:bodyPr>
          <a:lstStyle/>
          <a:p>
            <a:pPr algn="just" fontAlgn="base">
              <a:buNone/>
            </a:pPr>
            <a:r>
              <a:rPr lang="en-US" sz="1700" dirty="0" smtClean="0">
                <a:latin typeface="Times New Roman" pitchFamily="18" charset="0"/>
                <a:cs typeface="Times New Roman" pitchFamily="18" charset="0"/>
              </a:rPr>
              <a:t>Along with the </a:t>
            </a:r>
            <a:r>
              <a:rPr lang="en-US" sz="1700" dirty="0" err="1" smtClean="0">
                <a:latin typeface="Times New Roman" pitchFamily="18" charset="0"/>
                <a:cs typeface="Times New Roman" pitchFamily="18" charset="0"/>
              </a:rPr>
              <a:t>pakhavaj</a:t>
            </a:r>
            <a:r>
              <a:rPr lang="en-US" sz="1700" dirty="0" smtClean="0">
                <a:latin typeface="Times New Roman" pitchFamily="18" charset="0"/>
                <a:cs typeface="Times New Roman" pitchFamily="18" charset="0"/>
              </a:rPr>
              <a:t>, the </a:t>
            </a:r>
            <a:r>
              <a:rPr lang="en-US" sz="1700" dirty="0" err="1" smtClean="0">
                <a:latin typeface="Times New Roman" pitchFamily="18" charset="0"/>
                <a:cs typeface="Times New Roman" pitchFamily="18" charset="0"/>
              </a:rPr>
              <a:t>vina</a:t>
            </a:r>
            <a:r>
              <a:rPr lang="en-US" sz="1700" dirty="0" smtClean="0">
                <a:latin typeface="Times New Roman" pitchFamily="18" charset="0"/>
                <a:cs typeface="Times New Roman" pitchFamily="18" charset="0"/>
              </a:rPr>
              <a:t> is one of the most commonly depicted instruments in Indian iconography. The </a:t>
            </a:r>
            <a:r>
              <a:rPr lang="en-US" sz="1700" dirty="0" err="1" smtClean="0">
                <a:latin typeface="Times New Roman" pitchFamily="18" charset="0"/>
                <a:cs typeface="Times New Roman" pitchFamily="18" charset="0"/>
              </a:rPr>
              <a:t>vina</a:t>
            </a:r>
            <a:r>
              <a:rPr lang="en-US" sz="1700" dirty="0" smtClean="0">
                <a:latin typeface="Times New Roman" pitchFamily="18" charset="0"/>
                <a:cs typeface="Times New Roman" pitchFamily="18" charset="0"/>
              </a:rPr>
              <a:t> has taken many forms in both South and North India. In North India, it was called the bin or the </a:t>
            </a:r>
            <a:r>
              <a:rPr lang="en-US" sz="1700" dirty="0" err="1" smtClean="0">
                <a:latin typeface="Times New Roman" pitchFamily="18" charset="0"/>
                <a:cs typeface="Times New Roman" pitchFamily="18" charset="0"/>
              </a:rPr>
              <a:t>rudravina</a:t>
            </a:r>
            <a:r>
              <a:rPr lang="en-US" sz="1700" dirty="0" smtClean="0">
                <a:latin typeface="Times New Roman" pitchFamily="18" charset="0"/>
                <a:cs typeface="Times New Roman" pitchFamily="18" charset="0"/>
              </a:rPr>
              <a:t>, and was the predecessor of the sitar. It was often built of two large gourd resonators connected by a piece of bamboo, with frets held on with wax. Most of the </a:t>
            </a:r>
            <a:r>
              <a:rPr lang="en-US" sz="1700" dirty="0" err="1" smtClean="0">
                <a:latin typeface="Times New Roman" pitchFamily="18" charset="0"/>
                <a:cs typeface="Times New Roman" pitchFamily="18" charset="0"/>
              </a:rPr>
              <a:t>vinas</a:t>
            </a:r>
            <a:r>
              <a:rPr lang="en-US" sz="1700" dirty="0" smtClean="0">
                <a:latin typeface="Times New Roman" pitchFamily="18" charset="0"/>
                <a:cs typeface="Times New Roman" pitchFamily="18" charset="0"/>
              </a:rPr>
              <a:t> depicted in iconography are </a:t>
            </a:r>
            <a:r>
              <a:rPr lang="en-US" sz="1700" dirty="0" err="1" smtClean="0">
                <a:latin typeface="Times New Roman" pitchFamily="18" charset="0"/>
                <a:cs typeface="Times New Roman" pitchFamily="18" charset="0"/>
              </a:rPr>
              <a:t>rudravinas</a:t>
            </a:r>
            <a:r>
              <a:rPr lang="en-US" sz="1700" dirty="0" smtClean="0">
                <a:latin typeface="Times New Roman" pitchFamily="18" charset="0"/>
                <a:cs typeface="Times New Roman" pitchFamily="18" charset="0"/>
              </a:rPr>
              <a:t>. In the South, the </a:t>
            </a:r>
            <a:r>
              <a:rPr lang="en-US" sz="1700" dirty="0" err="1" smtClean="0">
                <a:latin typeface="Times New Roman" pitchFamily="18" charset="0"/>
                <a:cs typeface="Times New Roman" pitchFamily="18" charset="0"/>
              </a:rPr>
              <a:t>vina</a:t>
            </a:r>
            <a:r>
              <a:rPr lang="en-US" sz="1700" dirty="0" smtClean="0">
                <a:latin typeface="Times New Roman" pitchFamily="18" charset="0"/>
                <a:cs typeface="Times New Roman" pitchFamily="18" charset="0"/>
              </a:rPr>
              <a:t>—or </a:t>
            </a:r>
            <a:r>
              <a:rPr lang="en-US" sz="1700" dirty="0" err="1" smtClean="0">
                <a:latin typeface="Times New Roman" pitchFamily="18" charset="0"/>
                <a:cs typeface="Times New Roman" pitchFamily="18" charset="0"/>
              </a:rPr>
              <a:t>saraswati</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vina</a:t>
            </a:r>
            <a:r>
              <a:rPr lang="en-US" sz="1700" dirty="0" smtClean="0">
                <a:latin typeface="Times New Roman" pitchFamily="18" charset="0"/>
                <a:cs typeface="Times New Roman" pitchFamily="18" charset="0"/>
              </a:rPr>
              <a:t>—continues to be the most popular stringed instrument in classical music. In its basic shape, the </a:t>
            </a:r>
            <a:r>
              <a:rPr lang="en-US" sz="1700" dirty="0" err="1" smtClean="0">
                <a:latin typeface="Times New Roman" pitchFamily="18" charset="0"/>
                <a:cs typeface="Times New Roman" pitchFamily="18" charset="0"/>
              </a:rPr>
              <a:t>vina</a:t>
            </a:r>
            <a:r>
              <a:rPr lang="en-US" sz="1700" dirty="0" smtClean="0">
                <a:latin typeface="Times New Roman" pitchFamily="18" charset="0"/>
                <a:cs typeface="Times New Roman" pitchFamily="18" charset="0"/>
              </a:rPr>
              <a:t> is a hollow wooden stringed instrument with two gourd resonators (though there can often be more than two or sometimes only one gourd resonator). The </a:t>
            </a:r>
            <a:r>
              <a:rPr lang="en-US" sz="1700" dirty="0" err="1" smtClean="0">
                <a:latin typeface="Times New Roman" pitchFamily="18" charset="0"/>
                <a:cs typeface="Times New Roman" pitchFamily="18" charset="0"/>
              </a:rPr>
              <a:t>gottuvadyam</a:t>
            </a:r>
            <a:r>
              <a:rPr lang="en-US" sz="1700" dirty="0" smtClean="0">
                <a:latin typeface="Times New Roman" pitchFamily="18" charset="0"/>
                <a:cs typeface="Times New Roman" pitchFamily="18" charset="0"/>
              </a:rPr>
              <a:t>, or </a:t>
            </a:r>
            <a:r>
              <a:rPr lang="en-US" sz="1700" dirty="0" err="1" smtClean="0">
                <a:latin typeface="Times New Roman" pitchFamily="18" charset="0"/>
                <a:cs typeface="Times New Roman" pitchFamily="18" charset="0"/>
              </a:rPr>
              <a:t>chitravina</a:t>
            </a:r>
            <a:r>
              <a:rPr lang="en-US" sz="1700" dirty="0" smtClean="0">
                <a:latin typeface="Times New Roman" pitchFamily="18" charset="0"/>
                <a:cs typeface="Times New Roman" pitchFamily="18" charset="0"/>
              </a:rPr>
              <a:t>, is another important instrument in </a:t>
            </a:r>
            <a:r>
              <a:rPr lang="en-US" sz="1700" dirty="0" err="1" smtClean="0">
                <a:latin typeface="Times New Roman" pitchFamily="18" charset="0"/>
                <a:cs typeface="Times New Roman" pitchFamily="18" charset="0"/>
              </a:rPr>
              <a:t>Karnatak</a:t>
            </a:r>
            <a:r>
              <a:rPr lang="en-US" sz="1700" dirty="0" smtClean="0">
                <a:latin typeface="Times New Roman" pitchFamily="18" charset="0"/>
                <a:cs typeface="Times New Roman" pitchFamily="18" charset="0"/>
              </a:rPr>
              <a:t> music. Unlike the </a:t>
            </a:r>
            <a:r>
              <a:rPr lang="en-US" sz="1700" dirty="0" err="1" smtClean="0">
                <a:latin typeface="Times New Roman" pitchFamily="18" charset="0"/>
                <a:cs typeface="Times New Roman" pitchFamily="18" charset="0"/>
              </a:rPr>
              <a:t>rudravina</a:t>
            </a:r>
            <a:r>
              <a:rPr lang="en-US" sz="1700" dirty="0" smtClean="0">
                <a:latin typeface="Times New Roman" pitchFamily="18" charset="0"/>
                <a:cs typeface="Times New Roman" pitchFamily="18" charset="0"/>
              </a:rPr>
              <a:t> and the </a:t>
            </a:r>
            <a:r>
              <a:rPr lang="en-US" sz="1700" dirty="0" err="1" smtClean="0">
                <a:latin typeface="Times New Roman" pitchFamily="18" charset="0"/>
                <a:cs typeface="Times New Roman" pitchFamily="18" charset="0"/>
              </a:rPr>
              <a:t>saraswati</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vina</a:t>
            </a:r>
            <a:r>
              <a:rPr lang="en-US" sz="1700" dirty="0" smtClean="0">
                <a:latin typeface="Times New Roman" pitchFamily="18" charset="0"/>
                <a:cs typeface="Times New Roman" pitchFamily="18" charset="0"/>
              </a:rPr>
              <a:t>, the </a:t>
            </a:r>
            <a:r>
              <a:rPr lang="en-US" sz="1700" dirty="0" err="1" smtClean="0">
                <a:latin typeface="Times New Roman" pitchFamily="18" charset="0"/>
                <a:cs typeface="Times New Roman" pitchFamily="18" charset="0"/>
              </a:rPr>
              <a:t>gottuvadyam</a:t>
            </a:r>
            <a:r>
              <a:rPr lang="en-US" sz="1700" dirty="0" smtClean="0">
                <a:latin typeface="Times New Roman" pitchFamily="18" charset="0"/>
                <a:cs typeface="Times New Roman" pitchFamily="18" charset="0"/>
              </a:rPr>
              <a:t> has no frets and is played with a slide using a method similar to that of the Hawaiian slide </a:t>
            </a:r>
            <a:r>
              <a:rPr lang="en-US" sz="1700" u="sng" dirty="0" smtClean="0">
                <a:latin typeface="Times New Roman" pitchFamily="18" charset="0"/>
                <a:cs typeface="Times New Roman" pitchFamily="18" charset="0"/>
              </a:rPr>
              <a:t>guitar</a:t>
            </a:r>
            <a:r>
              <a:rPr lang="en-US" sz="1700" dirty="0" smtClean="0">
                <a:latin typeface="Times New Roman" pitchFamily="18" charset="0"/>
                <a:cs typeface="Times New Roman" pitchFamily="18" charset="0"/>
              </a:rPr>
              <a:t>.</a:t>
            </a:r>
            <a:br>
              <a:rPr lang="en-US" sz="1700" dirty="0" smtClean="0">
                <a:latin typeface="Times New Roman" pitchFamily="18" charset="0"/>
                <a:cs typeface="Times New Roman" pitchFamily="18" charset="0"/>
              </a:rPr>
            </a:br>
            <a:endParaRPr lang="en-US" sz="1700" dirty="0">
              <a:latin typeface="Times New Roman" pitchFamily="18" charset="0"/>
              <a:cs typeface="Times New Roman" pitchFamily="18" charset="0"/>
            </a:endParaRPr>
          </a:p>
        </p:txBody>
      </p:sp>
      <p:pic>
        <p:nvPicPr>
          <p:cNvPr id="9219" name="Picture 3" descr="C:\Users\MY SELF\Desktop\BIPIN SIR\VeeNA.jpg"/>
          <p:cNvPicPr>
            <a:picLocks noChangeAspect="1" noChangeArrowheads="1"/>
          </p:cNvPicPr>
          <p:nvPr/>
        </p:nvPicPr>
        <p:blipFill>
          <a:blip r:embed="rId2" cstate="print"/>
          <a:srcRect/>
          <a:stretch>
            <a:fillRect/>
          </a:stretch>
        </p:blipFill>
        <p:spPr bwMode="auto">
          <a:xfrm>
            <a:off x="5410200" y="1295400"/>
            <a:ext cx="3429000" cy="51816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TAMBURA</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4648200" cy="4906963"/>
          </a:xfrm>
        </p:spPr>
        <p:txBody>
          <a:bodyPr>
            <a:normAutofit fontScale="62500" lnSpcReduction="20000"/>
          </a:bodyPr>
          <a:lstStyle/>
          <a:p>
            <a:pPr algn="just">
              <a:buNone/>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tambura</a:t>
            </a:r>
            <a:r>
              <a:rPr lang="en-US" dirty="0" smtClean="0">
                <a:latin typeface="Times New Roman" pitchFamily="18" charset="0"/>
                <a:cs typeface="Times New Roman" pitchFamily="18" charset="0"/>
              </a:rPr>
              <a:t> is a long, stringed instrument made of light hollow wood, with either a wooden or a gourd resonator. It is typically used in accompaniment with other instruments, providing a drone pitch. Some of the </a:t>
            </a:r>
            <a:r>
              <a:rPr lang="en-US" dirty="0" err="1" smtClean="0">
                <a:latin typeface="Times New Roman" pitchFamily="18" charset="0"/>
                <a:cs typeface="Times New Roman" pitchFamily="18" charset="0"/>
              </a:rPr>
              <a:t>tamburas</a:t>
            </a:r>
            <a:r>
              <a:rPr lang="en-US" dirty="0" smtClean="0">
                <a:latin typeface="Times New Roman" pitchFamily="18" charset="0"/>
                <a:cs typeface="Times New Roman" pitchFamily="18" charset="0"/>
              </a:rPr>
              <a:t> in the Museum’s collection are not full-sized instruments, but rather miniatures created for their aesthetic appearance. The artistic craftsmanship on the inlay in these objects is beautiful. India has a long history of creating musical instruments as decorative objects, and that tradition is represented in the Museum’s collection.</a:t>
            </a:r>
            <a:endParaRPr lang="en-US" dirty="0">
              <a:latin typeface="Times New Roman" pitchFamily="18" charset="0"/>
              <a:cs typeface="Times New Roman" pitchFamily="18" charset="0"/>
            </a:endParaRPr>
          </a:p>
        </p:txBody>
      </p:sp>
      <p:pic>
        <p:nvPicPr>
          <p:cNvPr id="8194" name="Picture 2" descr="C:\Users\MY SELF\Desktop\BIPIN SIR\TAMBURA.jpg"/>
          <p:cNvPicPr>
            <a:picLocks noChangeAspect="1" noChangeArrowheads="1"/>
          </p:cNvPicPr>
          <p:nvPr/>
        </p:nvPicPr>
        <p:blipFill>
          <a:blip r:embed="rId2"/>
          <a:srcRect/>
          <a:stretch>
            <a:fillRect/>
          </a:stretch>
        </p:blipFill>
        <p:spPr bwMode="auto">
          <a:xfrm>
            <a:off x="5181600" y="1447800"/>
            <a:ext cx="3790950" cy="46482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Times New Roman" pitchFamily="18" charset="0"/>
                <a:cs typeface="Times New Roman" pitchFamily="18" charset="0"/>
              </a:rPr>
              <a:t>SETAR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4343400" cy="5059363"/>
          </a:xfrm>
        </p:spPr>
        <p:txBody>
          <a:bodyPr>
            <a:normAutofit fontScale="70000" lnSpcReduction="20000"/>
          </a:bodyPr>
          <a:lstStyle/>
          <a:p>
            <a:pPr algn="just">
              <a:buNone/>
            </a:pPr>
            <a:r>
              <a:rPr lang="en-US" dirty="0" smtClean="0">
                <a:latin typeface="Times New Roman" pitchFamily="18" charset="0"/>
                <a:cs typeface="Times New Roman" pitchFamily="18" charset="0"/>
              </a:rPr>
              <a:t>The word </a:t>
            </a:r>
            <a:r>
              <a:rPr lang="en-US" i="1" dirty="0" err="1" smtClean="0">
                <a:latin typeface="Times New Roman" pitchFamily="18" charset="0"/>
                <a:cs typeface="Times New Roman" pitchFamily="18" charset="0"/>
              </a:rPr>
              <a:t>setar</a:t>
            </a:r>
            <a:r>
              <a:rPr lang="en-US" dirty="0" smtClean="0">
                <a:latin typeface="Times New Roman" pitchFamily="18" charset="0"/>
                <a:cs typeface="Times New Roman" pitchFamily="18" charset="0"/>
              </a:rPr>
              <a:t> means “three strings.” Other instruments in this family include the two-stringed </a:t>
            </a:r>
            <a:r>
              <a:rPr lang="en-US" dirty="0" err="1" smtClean="0">
                <a:latin typeface="Times New Roman" pitchFamily="18" charset="0"/>
                <a:cs typeface="Times New Roman" pitchFamily="18" charset="0"/>
              </a:rPr>
              <a:t>dutar</a:t>
            </a:r>
            <a:r>
              <a:rPr lang="en-US" dirty="0" smtClean="0">
                <a:latin typeface="Times New Roman" pitchFamily="18" charset="0"/>
                <a:cs typeface="Times New Roman" pitchFamily="18" charset="0"/>
              </a:rPr>
              <a:t> and the single-stringed </a:t>
            </a:r>
            <a:r>
              <a:rPr lang="en-US" dirty="0" err="1" smtClean="0">
                <a:latin typeface="Times New Roman" pitchFamily="18" charset="0"/>
                <a:cs typeface="Times New Roman" pitchFamily="18" charset="0"/>
              </a:rPr>
              <a:t>ektar</a:t>
            </a:r>
            <a:r>
              <a:rPr lang="en-US" dirty="0" smtClean="0">
                <a:latin typeface="Times New Roman" pitchFamily="18" charset="0"/>
                <a:cs typeface="Times New Roman" pitchFamily="18" charset="0"/>
              </a:rPr>
              <a:t>. As Indian musicians adopted the </a:t>
            </a:r>
            <a:r>
              <a:rPr lang="en-US" dirty="0" err="1" smtClean="0">
                <a:latin typeface="Times New Roman" pitchFamily="18" charset="0"/>
                <a:cs typeface="Times New Roman" pitchFamily="18" charset="0"/>
              </a:rPr>
              <a:t>setar</a:t>
            </a:r>
            <a:r>
              <a:rPr lang="en-US" dirty="0" smtClean="0">
                <a:latin typeface="Times New Roman" pitchFamily="18" charset="0"/>
                <a:cs typeface="Times New Roman" pitchFamily="18" charset="0"/>
              </a:rPr>
              <a:t>, they added more and more strings. Early sitars, which evolved from the </a:t>
            </a:r>
            <a:r>
              <a:rPr lang="en-US" dirty="0" err="1" smtClean="0">
                <a:latin typeface="Times New Roman" pitchFamily="18" charset="0"/>
                <a:cs typeface="Times New Roman" pitchFamily="18" charset="0"/>
              </a:rPr>
              <a:t>setar</a:t>
            </a:r>
            <a:r>
              <a:rPr lang="en-US" dirty="0" smtClean="0">
                <a:latin typeface="Times New Roman" pitchFamily="18" charset="0"/>
                <a:cs typeface="Times New Roman" pitchFamily="18" charset="0"/>
              </a:rPr>
              <a:t>, have six strings, while more contemporary ones include six playing strings and thirteen sympathetic strings. A Persian </a:t>
            </a:r>
            <a:r>
              <a:rPr lang="en-US" dirty="0" err="1" smtClean="0">
                <a:latin typeface="Times New Roman" pitchFamily="18" charset="0"/>
                <a:cs typeface="Times New Roman" pitchFamily="18" charset="0"/>
              </a:rPr>
              <a:t>setar</a:t>
            </a:r>
            <a:r>
              <a:rPr lang="en-US" dirty="0" smtClean="0">
                <a:latin typeface="Times New Roman" pitchFamily="18" charset="0"/>
                <a:cs typeface="Times New Roman" pitchFamily="18" charset="0"/>
              </a:rPr>
              <a:t> in the Museum’s collection is a miniature that was made primarily for the purpose of decoration. Many such instruments exist in India.</a:t>
            </a:r>
            <a:endParaRPr lang="en-US" dirty="0">
              <a:latin typeface="Times New Roman" pitchFamily="18" charset="0"/>
              <a:cs typeface="Times New Roman" pitchFamily="18" charset="0"/>
            </a:endParaRPr>
          </a:p>
        </p:txBody>
      </p:sp>
      <p:pic>
        <p:nvPicPr>
          <p:cNvPr id="7170" name="Picture 2" descr="C:\Users\MY SELF\Desktop\BIPIN SIR\SETAR.jpg"/>
          <p:cNvPicPr>
            <a:picLocks noChangeAspect="1" noChangeArrowheads="1"/>
          </p:cNvPicPr>
          <p:nvPr/>
        </p:nvPicPr>
        <p:blipFill>
          <a:blip r:embed="rId2"/>
          <a:srcRect/>
          <a:stretch>
            <a:fillRect/>
          </a:stretch>
        </p:blipFill>
        <p:spPr bwMode="auto">
          <a:xfrm>
            <a:off x="5118100" y="1142999"/>
            <a:ext cx="3416300" cy="4572001"/>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RABAB</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4800600" cy="4906963"/>
          </a:xfrm>
        </p:spPr>
        <p:txBody>
          <a:bodyPr>
            <a:normAutofit fontScale="70000" lnSpcReduction="20000"/>
          </a:bodyPr>
          <a:lstStyle/>
          <a:p>
            <a:pPr algn="just">
              <a:buNone/>
            </a:pPr>
            <a:r>
              <a:rPr lang="en-US" b="1" dirty="0" smtClean="0"/>
              <a:t/>
            </a:r>
            <a:br>
              <a:rPr lang="en-US" b="1" dirty="0" smtClean="0"/>
            </a:b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rabab</a:t>
            </a:r>
            <a:r>
              <a:rPr lang="en-US" dirty="0" smtClean="0">
                <a:latin typeface="Times New Roman" pitchFamily="18" charset="0"/>
                <a:cs typeface="Times New Roman" pitchFamily="18" charset="0"/>
              </a:rPr>
              <a:t> is a stringed instrument with a skin-covered resonator that can be bowed or plucked depending on performance tradition. It is found in various forms throughout North Africa, the Near East, South Asia, and Central Asia. Similar to the way the </a:t>
            </a:r>
            <a:r>
              <a:rPr lang="en-US" dirty="0" err="1" smtClean="0">
                <a:latin typeface="Times New Roman" pitchFamily="18" charset="0"/>
                <a:cs typeface="Times New Roman" pitchFamily="18" charset="0"/>
              </a:rPr>
              <a:t>setar</a:t>
            </a:r>
            <a:r>
              <a:rPr lang="en-US" dirty="0" smtClean="0">
                <a:latin typeface="Times New Roman" pitchFamily="18" charset="0"/>
                <a:cs typeface="Times New Roman" pitchFamily="18" charset="0"/>
              </a:rPr>
              <a:t> and the </a:t>
            </a:r>
            <a:r>
              <a:rPr lang="en-US" dirty="0" err="1" smtClean="0">
                <a:latin typeface="Times New Roman" pitchFamily="18" charset="0"/>
                <a:cs typeface="Times New Roman" pitchFamily="18" charset="0"/>
              </a:rPr>
              <a:t>vina</a:t>
            </a:r>
            <a:r>
              <a:rPr lang="en-US" dirty="0" smtClean="0">
                <a:latin typeface="Times New Roman" pitchFamily="18" charset="0"/>
                <a:cs typeface="Times New Roman" pitchFamily="18" charset="0"/>
              </a:rPr>
              <a:t> were adapted to eventually become what is known today as the sitar, the </a:t>
            </a:r>
            <a:r>
              <a:rPr lang="en-US" dirty="0" err="1" smtClean="0">
                <a:latin typeface="Times New Roman" pitchFamily="18" charset="0"/>
                <a:cs typeface="Times New Roman" pitchFamily="18" charset="0"/>
              </a:rPr>
              <a:t>rabab</a:t>
            </a:r>
            <a:r>
              <a:rPr lang="en-US" dirty="0" smtClean="0">
                <a:latin typeface="Times New Roman" pitchFamily="18" charset="0"/>
                <a:cs typeface="Times New Roman" pitchFamily="18" charset="0"/>
              </a:rPr>
              <a:t> was adapted to become the </a:t>
            </a:r>
            <a:r>
              <a:rPr lang="en-US" dirty="0" err="1" smtClean="0">
                <a:latin typeface="Times New Roman" pitchFamily="18" charset="0"/>
                <a:cs typeface="Times New Roman" pitchFamily="18" charset="0"/>
              </a:rPr>
              <a:t>sarod</a:t>
            </a:r>
            <a:r>
              <a:rPr lang="en-US" dirty="0" smtClean="0">
                <a:latin typeface="Times New Roman" pitchFamily="18" charset="0"/>
                <a:cs typeface="Times New Roman" pitchFamily="18" charset="0"/>
              </a:rPr>
              <a:t>. However, there are many musicians in India today who still play the </a:t>
            </a:r>
            <a:r>
              <a:rPr lang="en-US" dirty="0" err="1" smtClean="0">
                <a:latin typeface="Times New Roman" pitchFamily="18" charset="0"/>
                <a:cs typeface="Times New Roman" pitchFamily="18" charset="0"/>
              </a:rPr>
              <a:t>rabab</a:t>
            </a:r>
            <a:r>
              <a:rPr lang="en-US" dirty="0" smtClean="0">
                <a:latin typeface="Times New Roman" pitchFamily="18" charset="0"/>
                <a:cs typeface="Times New Roman" pitchFamily="18" charset="0"/>
              </a:rPr>
              <a:t>, and it is quite popular in several music genres.</a:t>
            </a:r>
            <a:endParaRPr lang="en-US" dirty="0">
              <a:latin typeface="Times New Roman" pitchFamily="18" charset="0"/>
              <a:cs typeface="Times New Roman" pitchFamily="18" charset="0"/>
            </a:endParaRPr>
          </a:p>
        </p:txBody>
      </p:sp>
      <p:pic>
        <p:nvPicPr>
          <p:cNvPr id="6146" name="Picture 2" descr="C:\Users\MY SELF\Desktop\BIPIN SIR\RABAB.jpg"/>
          <p:cNvPicPr>
            <a:picLocks noChangeAspect="1" noChangeArrowheads="1"/>
          </p:cNvPicPr>
          <p:nvPr/>
        </p:nvPicPr>
        <p:blipFill>
          <a:blip r:embed="rId2"/>
          <a:srcRect/>
          <a:stretch>
            <a:fillRect/>
          </a:stretch>
        </p:blipFill>
        <p:spPr bwMode="auto">
          <a:xfrm>
            <a:off x="5410200" y="1447800"/>
            <a:ext cx="3505200" cy="47244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Times New Roman" pitchFamily="18" charset="0"/>
                <a:cs typeface="Times New Roman" pitchFamily="18" charset="0"/>
              </a:rPr>
              <a:t>PAKHAWAJ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4648200" cy="5135563"/>
          </a:xfrm>
        </p:spPr>
        <p:txBody>
          <a:bodyPr>
            <a:normAutofit fontScale="70000" lnSpcReduction="20000"/>
          </a:bodyPr>
          <a:lstStyle/>
          <a:p>
            <a:pPr algn="just"/>
            <a:r>
              <a:rPr lang="en-US" b="1" dirty="0" smtClean="0"/>
              <a:t/>
            </a:r>
            <a:br>
              <a:rPr lang="en-US" b="1" dirty="0" smtClean="0"/>
            </a:b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pakhavaj</a:t>
            </a:r>
            <a:r>
              <a:rPr lang="en-US" dirty="0" smtClean="0">
                <a:latin typeface="Times New Roman" pitchFamily="18" charset="0"/>
                <a:cs typeface="Times New Roman" pitchFamily="18" charset="0"/>
              </a:rPr>
              <a:t> is a barrel-shaped drum with two heads, each of which contains tuning paste, or </a:t>
            </a:r>
            <a:r>
              <a:rPr lang="en-US" i="1" dirty="0" err="1" smtClean="0">
                <a:latin typeface="Times New Roman" pitchFamily="18" charset="0"/>
                <a:cs typeface="Times New Roman" pitchFamily="18" charset="0"/>
              </a:rPr>
              <a:t>siyahi</a:t>
            </a:r>
            <a:r>
              <a:rPr lang="en-US" dirty="0" smtClean="0">
                <a:latin typeface="Times New Roman" pitchFamily="18" charset="0"/>
                <a:cs typeface="Times New Roman" pitchFamily="18" charset="0"/>
              </a:rPr>
              <a:t>. The history of the </a:t>
            </a:r>
            <a:r>
              <a:rPr lang="en-US" dirty="0" err="1" smtClean="0">
                <a:latin typeface="Times New Roman" pitchFamily="18" charset="0"/>
                <a:cs typeface="Times New Roman" pitchFamily="18" charset="0"/>
              </a:rPr>
              <a:t>pakhavaj</a:t>
            </a:r>
            <a:r>
              <a:rPr lang="en-US" dirty="0" smtClean="0">
                <a:latin typeface="Times New Roman" pitchFamily="18" charset="0"/>
                <a:cs typeface="Times New Roman" pitchFamily="18" charset="0"/>
              </a:rPr>
              <a:t> is unknown, yet as the predecessor of both the Hindustani </a:t>
            </a:r>
            <a:r>
              <a:rPr lang="en-US" dirty="0" err="1" smtClean="0">
                <a:latin typeface="Times New Roman" pitchFamily="18" charset="0"/>
                <a:cs typeface="Times New Roman" pitchFamily="18" charset="0"/>
              </a:rPr>
              <a:t>tabla</a:t>
            </a:r>
            <a:r>
              <a:rPr lang="en-US" dirty="0" smtClean="0">
                <a:latin typeface="Times New Roman" pitchFamily="18" charset="0"/>
                <a:cs typeface="Times New Roman" pitchFamily="18" charset="0"/>
              </a:rPr>
              <a:t> drums and the </a:t>
            </a:r>
            <a:r>
              <a:rPr lang="en-US" dirty="0" err="1" smtClean="0">
                <a:latin typeface="Times New Roman" pitchFamily="18" charset="0"/>
                <a:cs typeface="Times New Roman" pitchFamily="18" charset="0"/>
              </a:rPr>
              <a:t>mrdangam</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Karnatak</a:t>
            </a:r>
            <a:r>
              <a:rPr lang="en-US" dirty="0" smtClean="0">
                <a:latin typeface="Times New Roman" pitchFamily="18" charset="0"/>
                <a:cs typeface="Times New Roman" pitchFamily="18" charset="0"/>
              </a:rPr>
              <a:t> music, it served as the primary accompaniment for much of Indian classical music. It appears in the musical iconography of Hindu religious painting and in the artworks of the royal Muslim courts of the </a:t>
            </a:r>
            <a:r>
              <a:rPr lang="en-US" dirty="0" err="1" smtClean="0">
                <a:latin typeface="Times New Roman" pitchFamily="18" charset="0"/>
                <a:cs typeface="Times New Roman" pitchFamily="18" charset="0"/>
              </a:rPr>
              <a:t>Mughal</a:t>
            </a:r>
            <a:r>
              <a:rPr lang="en-US" dirty="0" smtClean="0">
                <a:latin typeface="Times New Roman" pitchFamily="18" charset="0"/>
                <a:cs typeface="Times New Roman" pitchFamily="18" charset="0"/>
              </a:rPr>
              <a:t> empire.</a:t>
            </a:r>
            <a:endParaRPr lang="en-US" dirty="0">
              <a:latin typeface="Times New Roman" pitchFamily="18" charset="0"/>
              <a:cs typeface="Times New Roman" pitchFamily="18" charset="0"/>
            </a:endParaRPr>
          </a:p>
        </p:txBody>
      </p:sp>
      <p:pic>
        <p:nvPicPr>
          <p:cNvPr id="5122" name="Picture 2" descr="C:\Users\MY SELF\Desktop\BIPIN SIR\PAKHAWAJ.jpg"/>
          <p:cNvPicPr>
            <a:picLocks noChangeAspect="1" noChangeArrowheads="1"/>
          </p:cNvPicPr>
          <p:nvPr/>
        </p:nvPicPr>
        <p:blipFill>
          <a:blip r:embed="rId2"/>
          <a:srcRect/>
          <a:stretch>
            <a:fillRect/>
          </a:stretch>
        </p:blipFill>
        <p:spPr bwMode="auto">
          <a:xfrm>
            <a:off x="5257800" y="1219201"/>
            <a:ext cx="3352800" cy="43434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Times New Roman" pitchFamily="18" charset="0"/>
                <a:cs typeface="Times New Roman" pitchFamily="18" charset="0"/>
              </a:rPr>
              <a:t>MRADANGAM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4572000" cy="5059363"/>
          </a:xfrm>
        </p:spPr>
        <p:txBody>
          <a:bodyPr>
            <a:normAutofit fontScale="85000" lnSpcReduction="10000"/>
          </a:bodyPr>
          <a:lstStyle/>
          <a:p>
            <a:pPr algn="just">
              <a:buNone/>
            </a:pPr>
            <a:r>
              <a:rPr lang="en-US" b="1" dirty="0" smtClean="0"/>
              <a:t/>
            </a:r>
            <a:br>
              <a:rPr lang="en-US" b="1" dirty="0" smtClean="0"/>
            </a:b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mrdangam</a:t>
            </a:r>
            <a:r>
              <a:rPr lang="en-US" dirty="0" smtClean="0">
                <a:latin typeface="Times New Roman" pitchFamily="18" charset="0"/>
                <a:cs typeface="Times New Roman" pitchFamily="18" charset="0"/>
              </a:rPr>
              <a:t> is an elongated barrel-shaped drum found predominantly in South India (It is derived from the </a:t>
            </a:r>
            <a:r>
              <a:rPr lang="en-US" dirty="0" err="1" smtClean="0">
                <a:latin typeface="Times New Roman" pitchFamily="18" charset="0"/>
                <a:cs typeface="Times New Roman" pitchFamily="18" charset="0"/>
              </a:rPr>
              <a:t>pakhavaj</a:t>
            </a:r>
            <a:r>
              <a:rPr lang="en-US" dirty="0" smtClean="0">
                <a:latin typeface="Times New Roman" pitchFamily="18" charset="0"/>
                <a:cs typeface="Times New Roman" pitchFamily="18" charset="0"/>
              </a:rPr>
              <a:t> and is used as the primary rhythmic accompaniment in </a:t>
            </a:r>
            <a:r>
              <a:rPr lang="en-US" dirty="0" err="1" smtClean="0">
                <a:latin typeface="Times New Roman" pitchFamily="18" charset="0"/>
                <a:cs typeface="Times New Roman" pitchFamily="18" charset="0"/>
              </a:rPr>
              <a:t>Karnatak</a:t>
            </a:r>
            <a:r>
              <a:rPr lang="en-US" dirty="0" smtClean="0">
                <a:latin typeface="Times New Roman" pitchFamily="18" charset="0"/>
                <a:cs typeface="Times New Roman" pitchFamily="18" charset="0"/>
              </a:rPr>
              <a:t> music as well as in religious </a:t>
            </a:r>
            <a:r>
              <a:rPr lang="en-US" dirty="0" err="1" smtClean="0">
                <a:latin typeface="Times New Roman" pitchFamily="18" charset="0"/>
                <a:cs typeface="Times New Roman" pitchFamily="18" charset="0"/>
              </a:rPr>
              <a:t>Kirtan</a:t>
            </a:r>
            <a:r>
              <a:rPr lang="en-US" dirty="0" smtClean="0">
                <a:latin typeface="Times New Roman" pitchFamily="18" charset="0"/>
                <a:cs typeface="Times New Roman" pitchFamily="18" charset="0"/>
              </a:rPr>
              <a:t> music. In the east (Bengal,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this barrel-shaped drum is known as the </a:t>
            </a:r>
            <a:r>
              <a:rPr lang="en-US" dirty="0" err="1" smtClean="0">
                <a:latin typeface="Times New Roman" pitchFamily="18" charset="0"/>
                <a:cs typeface="Times New Roman" pitchFamily="18" charset="0"/>
              </a:rPr>
              <a:t>khol</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098" name="Picture 2" descr="C:\Users\MY SELF\Desktop\BIPIN SIR\MRADANGAM.jpg"/>
          <p:cNvPicPr>
            <a:picLocks noChangeAspect="1" noChangeArrowheads="1"/>
          </p:cNvPicPr>
          <p:nvPr/>
        </p:nvPicPr>
        <p:blipFill>
          <a:blip r:embed="rId2"/>
          <a:srcRect/>
          <a:stretch>
            <a:fillRect/>
          </a:stretch>
        </p:blipFill>
        <p:spPr bwMode="auto">
          <a:xfrm>
            <a:off x="5257800" y="1295400"/>
            <a:ext cx="3567042" cy="43434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Times New Roman" pitchFamily="18" charset="0"/>
                <a:cs typeface="Times New Roman" pitchFamily="18" charset="0"/>
              </a:rPr>
              <a:t>KAMANCHE</a:t>
            </a:r>
            <a:r>
              <a:rPr lang="en-US" dirty="0" smtClean="0"/>
              <a:t> </a:t>
            </a:r>
            <a:endParaRPr lang="en-US" dirty="0"/>
          </a:p>
        </p:txBody>
      </p:sp>
      <p:sp>
        <p:nvSpPr>
          <p:cNvPr id="3" name="Content Placeholder 2"/>
          <p:cNvSpPr>
            <a:spLocks noGrp="1"/>
          </p:cNvSpPr>
          <p:nvPr>
            <p:ph idx="1"/>
          </p:nvPr>
        </p:nvSpPr>
        <p:spPr>
          <a:xfrm>
            <a:off x="457200" y="1066800"/>
            <a:ext cx="4419600" cy="5059363"/>
          </a:xfrm>
        </p:spPr>
        <p:txBody>
          <a:bodyPr>
            <a:normAutofit fontScale="85000" lnSpcReduction="10000"/>
          </a:bodyPr>
          <a:lstStyle/>
          <a:p>
            <a:pPr algn="just">
              <a:buNone/>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kamanche</a:t>
            </a:r>
            <a:r>
              <a:rPr lang="en-US" dirty="0" smtClean="0">
                <a:latin typeface="Times New Roman" pitchFamily="18" charset="0"/>
                <a:cs typeface="Times New Roman" pitchFamily="18" charset="0"/>
              </a:rPr>
              <a:t> is one of the world’s earliest known bowed instruments. It has been altered and changed as it has traveled to other parts of the world . Some argue that the </a:t>
            </a:r>
            <a:r>
              <a:rPr lang="en-US" dirty="0" err="1" smtClean="0">
                <a:latin typeface="Times New Roman" pitchFamily="18" charset="0"/>
                <a:cs typeface="Times New Roman" pitchFamily="18" charset="0"/>
              </a:rPr>
              <a:t>kamanche</a:t>
            </a:r>
            <a:r>
              <a:rPr lang="en-US" dirty="0" smtClean="0">
                <a:latin typeface="Times New Roman" pitchFamily="18" charset="0"/>
                <a:cs typeface="Times New Roman" pitchFamily="18" charset="0"/>
              </a:rPr>
              <a:t> is the predecessor of many other stringed instruments such as the </a:t>
            </a:r>
            <a:r>
              <a:rPr lang="en-US" dirty="0" err="1" smtClean="0">
                <a:latin typeface="Times New Roman" pitchFamily="18" charset="0"/>
                <a:cs typeface="Times New Roman" pitchFamily="18" charset="0"/>
              </a:rPr>
              <a:t>rabab</a:t>
            </a: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sarangi</a:t>
            </a:r>
            <a:r>
              <a:rPr lang="en-US" dirty="0" smtClean="0">
                <a:latin typeface="Times New Roman" pitchFamily="18" charset="0"/>
                <a:cs typeface="Times New Roman" pitchFamily="18" charset="0"/>
              </a:rPr>
              <a:t>, and the Chinese </a:t>
            </a:r>
            <a:r>
              <a:rPr lang="en-US" dirty="0" err="1" smtClean="0">
                <a:latin typeface="Times New Roman" pitchFamily="18" charset="0"/>
                <a:cs typeface="Times New Roman" pitchFamily="18" charset="0"/>
              </a:rPr>
              <a:t>erhu</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3074" name="Picture 2" descr="C:\Users\MY SELF\Desktop\BIPIN SIR\KAMANCHE.jpg"/>
          <p:cNvPicPr>
            <a:picLocks noChangeAspect="1" noChangeArrowheads="1"/>
          </p:cNvPicPr>
          <p:nvPr/>
        </p:nvPicPr>
        <p:blipFill>
          <a:blip r:embed="rId2"/>
          <a:srcRect/>
          <a:stretch>
            <a:fillRect/>
          </a:stretch>
        </p:blipFill>
        <p:spPr bwMode="auto">
          <a:xfrm>
            <a:off x="5029200" y="1447800"/>
            <a:ext cx="3810000" cy="4495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Times New Roman" pitchFamily="18" charset="0"/>
                <a:cs typeface="Times New Roman" pitchFamily="18" charset="0"/>
              </a:rPr>
              <a:t>MAURYAN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4953000" cy="4983163"/>
          </a:xfrm>
        </p:spPr>
        <p:txBody>
          <a:bodyPr>
            <a:noAutofit/>
          </a:bodyPr>
          <a:lstStyle/>
          <a:p>
            <a:pPr algn="just">
              <a:buNone/>
            </a:pPr>
            <a:r>
              <a:rPr lang="en-US" sz="1200" b="1" dirty="0" err="1" smtClean="0">
                <a:latin typeface="Times New Roman" pitchFamily="18" charset="0"/>
                <a:cs typeface="Times New Roman" pitchFamily="18" charset="0"/>
              </a:rPr>
              <a:t>Mauryan</a:t>
            </a:r>
            <a:r>
              <a:rPr lang="en-US" sz="1200" b="1" dirty="0" smtClean="0">
                <a:latin typeface="Times New Roman" pitchFamily="18" charset="0"/>
                <a:cs typeface="Times New Roman" pitchFamily="18" charset="0"/>
              </a:rPr>
              <a:t> art (c. 322 BCE – c. 185 BCE)</a:t>
            </a:r>
          </a:p>
          <a:p>
            <a:pPr algn="just"/>
            <a:endParaRPr lang="en-US" sz="1200" i="1" dirty="0" smtClean="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The </a:t>
            </a:r>
            <a:r>
              <a:rPr lang="en-US" sz="1200" dirty="0" err="1" smtClean="0">
                <a:latin typeface="Times New Roman" pitchFamily="18" charset="0"/>
                <a:cs typeface="Times New Roman" pitchFamily="18" charset="0"/>
              </a:rPr>
              <a:t>Pataliputra</a:t>
            </a:r>
            <a:r>
              <a:rPr lang="en-US" sz="1200" dirty="0" smtClean="0">
                <a:latin typeface="Times New Roman" pitchFamily="18" charset="0"/>
                <a:cs typeface="Times New Roman" pitchFamily="18" charset="0"/>
              </a:rPr>
              <a:t> capital, an early example of </a:t>
            </a:r>
            <a:r>
              <a:rPr lang="en-US" sz="1200" dirty="0" err="1" smtClean="0">
                <a:latin typeface="Times New Roman" pitchFamily="18" charset="0"/>
                <a:cs typeface="Times New Roman" pitchFamily="18" charset="0"/>
              </a:rPr>
              <a:t>Mauryan</a:t>
            </a:r>
            <a:r>
              <a:rPr lang="en-US" sz="1200" dirty="0" smtClean="0">
                <a:latin typeface="Times New Roman" pitchFamily="18" charset="0"/>
                <a:cs typeface="Times New Roman" pitchFamily="18" charset="0"/>
              </a:rPr>
              <a:t> stone sculpture, displaying Persian and Hellenistic influences. 3rd century BCE, Patna </a:t>
            </a:r>
            <a:r>
              <a:rPr lang="en-US" sz="1200" dirty="0" err="1" smtClean="0">
                <a:latin typeface="Times New Roman" pitchFamily="18" charset="0"/>
                <a:cs typeface="Times New Roman" pitchFamily="18" charset="0"/>
              </a:rPr>
              <a:t>MuseumThe</a:t>
            </a:r>
            <a:r>
              <a:rPr lang="en-US" sz="1200" dirty="0" smtClean="0">
                <a:latin typeface="Times New Roman" pitchFamily="18" charset="0"/>
                <a:cs typeface="Times New Roman" pitchFamily="18" charset="0"/>
              </a:rPr>
              <a:t> north Indian </a:t>
            </a:r>
            <a:r>
              <a:rPr lang="en-US" sz="1200" dirty="0" err="1" smtClean="0">
                <a:latin typeface="Times New Roman" pitchFamily="18" charset="0"/>
                <a:cs typeface="Times New Roman" pitchFamily="18" charset="0"/>
              </a:rPr>
              <a:t>Maurya</a:t>
            </a:r>
            <a:r>
              <a:rPr lang="en-US" sz="1200" dirty="0" smtClean="0">
                <a:latin typeface="Times New Roman" pitchFamily="18" charset="0"/>
                <a:cs typeface="Times New Roman" pitchFamily="18" charset="0"/>
              </a:rPr>
              <a:t> Empire flourished from 322 BCE to 185 BCE, and at its maximum extent controlled all of the sub-continent except the extreme south as well as influences from Indian ancient traditions, and Ancient Persia, as shown by the </a:t>
            </a:r>
            <a:r>
              <a:rPr lang="en-US" sz="1200" dirty="0" err="1" smtClean="0">
                <a:latin typeface="Times New Roman" pitchFamily="18" charset="0"/>
                <a:cs typeface="Times New Roman" pitchFamily="18" charset="0"/>
              </a:rPr>
              <a:t>Pataliputra</a:t>
            </a:r>
            <a:r>
              <a:rPr lang="en-US" sz="1200" dirty="0" smtClean="0">
                <a:latin typeface="Times New Roman" pitchFamily="18" charset="0"/>
                <a:cs typeface="Times New Roman" pitchFamily="18" charset="0"/>
              </a:rPr>
              <a:t> capital.</a:t>
            </a:r>
          </a:p>
          <a:p>
            <a:pPr algn="just"/>
            <a:r>
              <a:rPr lang="en-US" sz="1200" dirty="0" smtClean="0">
                <a:latin typeface="Times New Roman" pitchFamily="18" charset="0"/>
                <a:cs typeface="Times New Roman" pitchFamily="18" charset="0"/>
              </a:rPr>
              <a:t>The emperor </a:t>
            </a:r>
            <a:r>
              <a:rPr lang="en-US" sz="1200" dirty="0" err="1" smtClean="0">
                <a:latin typeface="Times New Roman" pitchFamily="18" charset="0"/>
                <a:cs typeface="Times New Roman" pitchFamily="18" charset="0"/>
              </a:rPr>
              <a:t>Ashoka</a:t>
            </a:r>
            <a:r>
              <a:rPr lang="en-US" sz="1200" dirty="0" smtClean="0">
                <a:latin typeface="Times New Roman" pitchFamily="18" charset="0"/>
                <a:cs typeface="Times New Roman" pitchFamily="18" charset="0"/>
              </a:rPr>
              <a:t>, who died in 232 BCE, adopted Buddhism about half-way through his 40-year reign, and patronized several large </a:t>
            </a:r>
            <a:r>
              <a:rPr lang="en-US" sz="1200" dirty="0" err="1" smtClean="0">
                <a:latin typeface="Times New Roman" pitchFamily="18" charset="0"/>
                <a:cs typeface="Times New Roman" pitchFamily="18" charset="0"/>
              </a:rPr>
              <a:t>stupas</a:t>
            </a:r>
            <a:r>
              <a:rPr lang="en-US" sz="1200" dirty="0" smtClean="0">
                <a:latin typeface="Times New Roman" pitchFamily="18" charset="0"/>
                <a:cs typeface="Times New Roman" pitchFamily="18" charset="0"/>
              </a:rPr>
              <a:t> at key sites from the life of the Buddha, although very little decoration from the </a:t>
            </a:r>
            <a:r>
              <a:rPr lang="en-US" sz="1200" dirty="0" err="1" smtClean="0">
                <a:latin typeface="Times New Roman" pitchFamily="18" charset="0"/>
                <a:cs typeface="Times New Roman" pitchFamily="18" charset="0"/>
              </a:rPr>
              <a:t>Mauryan</a:t>
            </a:r>
            <a:r>
              <a:rPr lang="en-US" sz="1200" dirty="0" smtClean="0">
                <a:latin typeface="Times New Roman" pitchFamily="18" charset="0"/>
                <a:cs typeface="Times New Roman" pitchFamily="18" charset="0"/>
              </a:rPr>
              <a:t> period survives, and there may not have been much in the first place. There is more from various early sites of Indian rock-cut architecture.</a:t>
            </a:r>
          </a:p>
          <a:p>
            <a:pPr algn="just"/>
            <a:r>
              <a:rPr lang="en-US" sz="1200" dirty="0" smtClean="0">
                <a:latin typeface="Times New Roman" pitchFamily="18" charset="0"/>
                <a:cs typeface="Times New Roman" pitchFamily="18" charset="0"/>
              </a:rPr>
              <a:t>The most famous survivals are the large animals surmounting several of the Pillars of </a:t>
            </a:r>
            <a:r>
              <a:rPr lang="en-US" sz="1200" dirty="0" err="1" smtClean="0">
                <a:latin typeface="Times New Roman" pitchFamily="18" charset="0"/>
                <a:cs typeface="Times New Roman" pitchFamily="18" charset="0"/>
              </a:rPr>
              <a:t>Ashoka</a:t>
            </a:r>
            <a:r>
              <a:rPr lang="en-US" sz="1200" dirty="0" smtClean="0">
                <a:latin typeface="Times New Roman" pitchFamily="18" charset="0"/>
                <a:cs typeface="Times New Roman" pitchFamily="18" charset="0"/>
              </a:rPr>
              <a:t>, which showed a confident and boldly mature style and craft and first of its kind iron casting without rust until date, which was in use by </a:t>
            </a:r>
            <a:r>
              <a:rPr lang="en-US" sz="1200" dirty="0" err="1" smtClean="0">
                <a:latin typeface="Times New Roman" pitchFamily="18" charset="0"/>
                <a:cs typeface="Times New Roman" pitchFamily="18" charset="0"/>
              </a:rPr>
              <a:t>vedic</a:t>
            </a:r>
            <a:r>
              <a:rPr lang="en-US" sz="1200" dirty="0" smtClean="0">
                <a:latin typeface="Times New Roman" pitchFamily="18" charset="0"/>
                <a:cs typeface="Times New Roman" pitchFamily="18" charset="0"/>
              </a:rPr>
              <a:t> people in rural areas of the country, though we have very few remains showing its </a:t>
            </a:r>
            <a:r>
              <a:rPr lang="en-US" sz="1200" dirty="0" err="1" smtClean="0">
                <a:latin typeface="Times New Roman" pitchFamily="18" charset="0"/>
                <a:cs typeface="Times New Roman" pitchFamily="18" charset="0"/>
              </a:rPr>
              <a:t>development.The</a:t>
            </a:r>
            <a:r>
              <a:rPr lang="en-US" sz="1200" dirty="0" smtClean="0">
                <a:latin typeface="Times New Roman" pitchFamily="18" charset="0"/>
                <a:cs typeface="Times New Roman" pitchFamily="18" charset="0"/>
              </a:rPr>
              <a:t> famous detached Lion Capital of </a:t>
            </a:r>
            <a:r>
              <a:rPr lang="en-US" sz="1200" dirty="0" err="1" smtClean="0">
                <a:latin typeface="Times New Roman" pitchFamily="18" charset="0"/>
                <a:cs typeface="Times New Roman" pitchFamily="18" charset="0"/>
              </a:rPr>
              <a:t>Ashoka</a:t>
            </a:r>
            <a:r>
              <a:rPr lang="en-US" sz="1200" dirty="0" smtClean="0">
                <a:latin typeface="Times New Roman" pitchFamily="18" charset="0"/>
                <a:cs typeface="Times New Roman" pitchFamily="18" charset="0"/>
              </a:rPr>
              <a:t>, with four animals, was adopted as the official Emblem of India after Indian </a:t>
            </a:r>
            <a:r>
              <a:rPr lang="en-US" sz="1200" dirty="0" err="1" smtClean="0">
                <a:latin typeface="Times New Roman" pitchFamily="18" charset="0"/>
                <a:cs typeface="Times New Roman" pitchFamily="18" charset="0"/>
              </a:rPr>
              <a:t>independence.Mauryan</a:t>
            </a:r>
            <a:r>
              <a:rPr lang="en-US" sz="1200" dirty="0" smtClean="0">
                <a:latin typeface="Times New Roman" pitchFamily="18" charset="0"/>
                <a:cs typeface="Times New Roman" pitchFamily="18" charset="0"/>
              </a:rPr>
              <a:t> sculpture and architecture is characterized by a very fine </a:t>
            </a:r>
            <a:r>
              <a:rPr lang="en-US" sz="1200" dirty="0" err="1" smtClean="0">
                <a:latin typeface="Times New Roman" pitchFamily="18" charset="0"/>
                <a:cs typeface="Times New Roman" pitchFamily="18" charset="0"/>
              </a:rPr>
              <a:t>Mauryan</a:t>
            </a:r>
            <a:r>
              <a:rPr lang="en-US" sz="1200" dirty="0" smtClean="0">
                <a:latin typeface="Times New Roman" pitchFamily="18" charset="0"/>
                <a:cs typeface="Times New Roman" pitchFamily="18" charset="0"/>
              </a:rPr>
              <a:t> polish given to the stone, which is rarely found in later periods.</a:t>
            </a:r>
          </a:p>
          <a:p>
            <a:pPr algn="just"/>
            <a:r>
              <a:rPr lang="en-US" sz="1200" dirty="0" smtClean="0">
                <a:latin typeface="Times New Roman" pitchFamily="18" charset="0"/>
                <a:cs typeface="Times New Roman" pitchFamily="18" charset="0"/>
              </a:rPr>
              <a:t>Many small popular terracotta figurines are recovered in archaeology, in a range of often vigorous if somewhat crude styles. Both animals and human figures, usually females presumed to be deities, are found.</a:t>
            </a:r>
          </a:p>
          <a:p>
            <a:pPr algn="just"/>
            <a:endParaRPr lang="en-US" sz="1200" dirty="0">
              <a:latin typeface="Times New Roman" pitchFamily="18" charset="0"/>
              <a:cs typeface="Times New Roman" pitchFamily="18" charset="0"/>
            </a:endParaRPr>
          </a:p>
        </p:txBody>
      </p:sp>
      <p:pic>
        <p:nvPicPr>
          <p:cNvPr id="44034" name="Picture 2" descr="C:\Users\MY SELF\Desktop\BIPIN SIR\MAURYAN.jpg"/>
          <p:cNvPicPr>
            <a:picLocks noChangeAspect="1" noChangeArrowheads="1"/>
          </p:cNvPicPr>
          <p:nvPr/>
        </p:nvPicPr>
        <p:blipFill>
          <a:blip r:embed="rId2"/>
          <a:srcRect/>
          <a:stretch>
            <a:fillRect/>
          </a:stretch>
        </p:blipFill>
        <p:spPr bwMode="auto">
          <a:xfrm>
            <a:off x="5562600" y="1066800"/>
            <a:ext cx="3352800" cy="5008562"/>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Times New Roman" pitchFamily="18" charset="0"/>
                <a:cs typeface="Times New Roman" pitchFamily="18" charset="0"/>
              </a:rPr>
              <a:t>KHANJAIRI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4495800" cy="5410200"/>
          </a:xfrm>
        </p:spPr>
        <p:txBody>
          <a:bodyPr>
            <a:normAutofit fontScale="55000" lnSpcReduction="20000"/>
          </a:bodyPr>
          <a:lstStyle/>
          <a:p>
            <a:pPr algn="just">
              <a:buNone/>
            </a:pPr>
            <a:r>
              <a:rPr lang="en-US" b="1" dirty="0" smtClean="0"/>
              <a:t/>
            </a:r>
            <a:br>
              <a:rPr lang="en-US" b="1" dirty="0" smtClean="0"/>
            </a:br>
            <a:r>
              <a:rPr lang="en-US" sz="3800" dirty="0" smtClean="0">
                <a:latin typeface="Times New Roman" pitchFamily="18" charset="0"/>
                <a:cs typeface="Times New Roman" pitchFamily="18" charset="0"/>
              </a:rPr>
              <a:t>The </a:t>
            </a:r>
            <a:r>
              <a:rPr lang="en-US" sz="3800" dirty="0" err="1" smtClean="0">
                <a:latin typeface="Times New Roman" pitchFamily="18" charset="0"/>
                <a:cs typeface="Times New Roman" pitchFamily="18" charset="0"/>
              </a:rPr>
              <a:t>kanjira</a:t>
            </a:r>
            <a:r>
              <a:rPr lang="en-US" sz="3800" dirty="0" smtClean="0">
                <a:latin typeface="Times New Roman" pitchFamily="18" charset="0"/>
                <a:cs typeface="Times New Roman" pitchFamily="18" charset="0"/>
              </a:rPr>
              <a:t> is a frame drum of South India. It consists of a skin (usually iguana) stretched and pasted on a circular wooden frame. There are often three or four slots in the side of the frame, in which bell-metal jingle-disks are suspended from metal crossbars. The name </a:t>
            </a:r>
            <a:r>
              <a:rPr lang="en-US" sz="3800" dirty="0" err="1" smtClean="0">
                <a:latin typeface="Times New Roman" pitchFamily="18" charset="0"/>
                <a:cs typeface="Times New Roman" pitchFamily="18" charset="0"/>
              </a:rPr>
              <a:t>kanjira</a:t>
            </a:r>
            <a:r>
              <a:rPr lang="en-US" sz="3800" dirty="0" smtClean="0">
                <a:latin typeface="Times New Roman" pitchFamily="18" charset="0"/>
                <a:cs typeface="Times New Roman" pitchFamily="18" charset="0"/>
              </a:rPr>
              <a:t> is related to the </a:t>
            </a:r>
            <a:r>
              <a:rPr lang="en-US" sz="3800" dirty="0" err="1" smtClean="0">
                <a:latin typeface="Times New Roman" pitchFamily="18" charset="0"/>
                <a:cs typeface="Times New Roman" pitchFamily="18" charset="0"/>
              </a:rPr>
              <a:t>khanjari</a:t>
            </a:r>
            <a:r>
              <a:rPr lang="en-US" sz="3800" dirty="0" smtClean="0">
                <a:latin typeface="Times New Roman" pitchFamily="18" charset="0"/>
                <a:cs typeface="Times New Roman" pitchFamily="18" charset="0"/>
              </a:rPr>
              <a:t> and </a:t>
            </a:r>
            <a:r>
              <a:rPr lang="en-US" sz="3800" dirty="0" err="1" smtClean="0">
                <a:latin typeface="Times New Roman" pitchFamily="18" charset="0"/>
                <a:cs typeface="Times New Roman" pitchFamily="18" charset="0"/>
              </a:rPr>
              <a:t>kanjani</a:t>
            </a:r>
            <a:r>
              <a:rPr lang="en-US" sz="3800" dirty="0" smtClean="0">
                <a:latin typeface="Times New Roman" pitchFamily="18" charset="0"/>
                <a:cs typeface="Times New Roman" pitchFamily="18" charset="0"/>
              </a:rPr>
              <a:t> of North and East India and Nepal. The </a:t>
            </a:r>
            <a:r>
              <a:rPr lang="en-US" sz="3800" dirty="0" err="1" smtClean="0">
                <a:latin typeface="Times New Roman" pitchFamily="18" charset="0"/>
                <a:cs typeface="Times New Roman" pitchFamily="18" charset="0"/>
              </a:rPr>
              <a:t>kanjira</a:t>
            </a:r>
            <a:r>
              <a:rPr lang="en-US" sz="3800" dirty="0" smtClean="0">
                <a:latin typeface="Times New Roman" pitchFamily="18" charset="0"/>
                <a:cs typeface="Times New Roman" pitchFamily="18" charset="0"/>
              </a:rPr>
              <a:t> is tuned to various pitches by wetting the skin. It is held at the bottom of the frame by the left hand, which also varies the tension of the skin, and is beaten with the fingers of the right hand.</a:t>
            </a:r>
            <a:endParaRPr lang="en-US" sz="3800" dirty="0">
              <a:latin typeface="Times New Roman" pitchFamily="18" charset="0"/>
              <a:cs typeface="Times New Roman" pitchFamily="18" charset="0"/>
            </a:endParaRPr>
          </a:p>
        </p:txBody>
      </p:sp>
      <p:pic>
        <p:nvPicPr>
          <p:cNvPr id="2050" name="Picture 2" descr="C:\Users\MY SELF\Desktop\BIPIN SIR\KHANJAIRI.jpg"/>
          <p:cNvPicPr>
            <a:picLocks noChangeAspect="1" noChangeArrowheads="1"/>
          </p:cNvPicPr>
          <p:nvPr/>
        </p:nvPicPr>
        <p:blipFill>
          <a:blip r:embed="rId2"/>
          <a:srcRect/>
          <a:stretch>
            <a:fillRect/>
          </a:stretch>
        </p:blipFill>
        <p:spPr bwMode="auto">
          <a:xfrm>
            <a:off x="5181600" y="1371600"/>
            <a:ext cx="3505200" cy="39624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TAUS(MAYURI )</a:t>
            </a:r>
            <a:endParaRPr lang="en-US" dirty="0"/>
          </a:p>
        </p:txBody>
      </p:sp>
      <p:sp>
        <p:nvSpPr>
          <p:cNvPr id="3" name="Content Placeholder 2"/>
          <p:cNvSpPr>
            <a:spLocks noGrp="1"/>
          </p:cNvSpPr>
          <p:nvPr>
            <p:ph idx="1"/>
          </p:nvPr>
        </p:nvSpPr>
        <p:spPr>
          <a:xfrm>
            <a:off x="457200" y="1066800"/>
            <a:ext cx="4724400" cy="5059363"/>
          </a:xfrm>
        </p:spPr>
        <p:txBody>
          <a:bodyPr>
            <a:normAutofit fontScale="77500" lnSpcReduction="20000"/>
          </a:bodyPr>
          <a:lstStyle/>
          <a:p>
            <a:pPr algn="just" fontAlgn="base"/>
            <a:r>
              <a:rPr lang="en-US" dirty="0" smtClean="0"/>
              <a:t>Popular at nineteenth century Indian courts, this bowed lute borrows features of other Indian stringed instruments, such as the body shape of the </a:t>
            </a:r>
            <a:r>
              <a:rPr lang="en-US" dirty="0" err="1" smtClean="0"/>
              <a:t>sarangi</a:t>
            </a:r>
            <a:r>
              <a:rPr lang="en-US" dirty="0" smtClean="0"/>
              <a:t> and the frets and neck of the sitar. There are four melody strings and fifteen sympathetic strings that sound when the instrument is played to accompany popular religious song. The peacock is the vehicle of </a:t>
            </a:r>
            <a:r>
              <a:rPr lang="en-US" dirty="0" err="1" smtClean="0"/>
              <a:t>Sarasvatî</a:t>
            </a:r>
            <a:r>
              <a:rPr lang="en-US" dirty="0" smtClean="0"/>
              <a:t>, the goddess of music, and it appears in Indian poetry as a metaphor for courtship.</a:t>
            </a:r>
          </a:p>
          <a:p>
            <a:endParaRPr lang="en-US" dirty="0"/>
          </a:p>
        </p:txBody>
      </p:sp>
      <p:pic>
        <p:nvPicPr>
          <p:cNvPr id="1026" name="Picture 2" descr="C:\Users\MY SELF\Desktop\BIPIN SIR\TAUS(MAYURI ).jpg"/>
          <p:cNvPicPr>
            <a:picLocks noChangeAspect="1" noChangeArrowheads="1"/>
          </p:cNvPicPr>
          <p:nvPr/>
        </p:nvPicPr>
        <p:blipFill>
          <a:blip r:embed="rId2"/>
          <a:srcRect/>
          <a:stretch>
            <a:fillRect/>
          </a:stretch>
        </p:blipFill>
        <p:spPr bwMode="auto">
          <a:xfrm>
            <a:off x="5410200" y="1219200"/>
            <a:ext cx="3276599" cy="48768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62500" lnSpcReduction="20000"/>
          </a:bodyPr>
          <a:lstStyle/>
          <a:p>
            <a:pPr algn="just">
              <a:buNone/>
            </a:pPr>
            <a:r>
              <a:rPr lang="en-US" b="1" dirty="0" smtClean="0">
                <a:latin typeface="Times New Roman" pitchFamily="18" charset="0"/>
                <a:cs typeface="Times New Roman" pitchFamily="18" charset="0"/>
              </a:rPr>
              <a:t>Classification of Indian Musical Instruments - by </a:t>
            </a:r>
            <a:r>
              <a:rPr lang="en-US" b="1" dirty="0" err="1" smtClean="0">
                <a:latin typeface="Times New Roman" pitchFamily="18" charset="0"/>
                <a:cs typeface="Times New Roman" pitchFamily="18" charset="0"/>
              </a:rPr>
              <a:t>Chaitanya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Kunte</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pulse of nature is reflected in every movement of human beings. Human beings often express their feelings with body movements. After getting control over their body actions, humans started an articulated use of body gestures for expressing specific emotions such as joy, distress, grievance, etc. The rhythmic body movements such as clapping of hands, foot stomping, etc. made man to think of making percussion instruments. In the primary stage, man started making rudimentary percussion instruments, such as child's rattle. A burrow in the ground covered with skin made the elementary '</a:t>
            </a:r>
            <a:r>
              <a:rPr lang="en-US" dirty="0" err="1" smtClean="0">
                <a:latin typeface="Times New Roman" pitchFamily="18" charset="0"/>
                <a:cs typeface="Times New Roman" pitchFamily="18" charset="0"/>
              </a:rPr>
              <a:t>Dundubhi</a:t>
            </a:r>
            <a:r>
              <a:rPr lang="en-US" dirty="0" smtClean="0">
                <a:latin typeface="Times New Roman" pitchFamily="18" charset="0"/>
                <a:cs typeface="Times New Roman" pitchFamily="18" charset="0"/>
              </a:rPr>
              <a:t>'. In the due process of advancement, man started making percussion instruments with wood, bamboo, animal skins, and metal.</a:t>
            </a:r>
          </a:p>
          <a:p>
            <a:pPr algn="just"/>
            <a:r>
              <a:rPr lang="en-US" dirty="0" smtClean="0">
                <a:latin typeface="Times New Roman" pitchFamily="18" charset="0"/>
                <a:cs typeface="Times New Roman" pitchFamily="18" charset="0"/>
              </a:rPr>
              <a:t>In the </a:t>
            </a:r>
            <a:r>
              <a:rPr lang="en-US" dirty="0" err="1" smtClean="0">
                <a:latin typeface="Times New Roman" pitchFamily="18" charset="0"/>
                <a:cs typeface="Times New Roman" pitchFamily="18" charset="0"/>
              </a:rPr>
              <a:t>NatyaShastra</a:t>
            </a:r>
            <a:r>
              <a:rPr lang="en-US" dirty="0" smtClean="0">
                <a:latin typeface="Times New Roman" pitchFamily="18" charset="0"/>
                <a:cs typeface="Times New Roman" pitchFamily="18" charset="0"/>
              </a:rPr>
              <a:t> of Bharat Muni, the musical instruments are classified in four groups -</a:t>
            </a:r>
          </a:p>
          <a:p>
            <a:pPr algn="just"/>
            <a:r>
              <a:rPr lang="en-US" dirty="0" smtClean="0">
                <a:latin typeface="Times New Roman" pitchFamily="18" charset="0"/>
                <a:cs typeface="Times New Roman" pitchFamily="18" charset="0"/>
              </a:rPr>
              <a:t>1. </a:t>
            </a:r>
            <a:r>
              <a:rPr lang="en-US" b="1" dirty="0" smtClean="0">
                <a:latin typeface="Times New Roman" pitchFamily="18" charset="0"/>
                <a:cs typeface="Times New Roman" pitchFamily="18" charset="0"/>
              </a:rPr>
              <a:t>Tat </a:t>
            </a:r>
            <a:r>
              <a:rPr lang="en-US" b="1" dirty="0" err="1" smtClean="0">
                <a:latin typeface="Times New Roman" pitchFamily="18" charset="0"/>
                <a:cs typeface="Times New Roman" pitchFamily="18" charset="0"/>
              </a:rPr>
              <a:t>Wadya</a:t>
            </a:r>
            <a:r>
              <a:rPr lang="en-US" dirty="0" smtClean="0">
                <a:latin typeface="Times New Roman" pitchFamily="18" charset="0"/>
                <a:cs typeface="Times New Roman" pitchFamily="18" charset="0"/>
              </a:rPr>
              <a:t>: String instruments</a:t>
            </a:r>
          </a:p>
          <a:p>
            <a:pPr algn="just"/>
            <a:r>
              <a:rPr lang="en-US" dirty="0" smtClean="0">
                <a:latin typeface="Times New Roman" pitchFamily="18" charset="0"/>
                <a:cs typeface="Times New Roman" pitchFamily="18" charset="0"/>
              </a:rPr>
              <a:t>2. </a:t>
            </a:r>
            <a:r>
              <a:rPr lang="en-US" b="1" dirty="0" err="1" smtClean="0">
                <a:latin typeface="Times New Roman" pitchFamily="18" charset="0"/>
                <a:cs typeface="Times New Roman" pitchFamily="18" charset="0"/>
              </a:rPr>
              <a:t>Sushir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Wadya</a:t>
            </a:r>
            <a:r>
              <a:rPr lang="en-US" dirty="0" smtClean="0">
                <a:latin typeface="Times New Roman" pitchFamily="18" charset="0"/>
                <a:cs typeface="Times New Roman" pitchFamily="18" charset="0"/>
              </a:rPr>
              <a:t>: Blowing instruments</a:t>
            </a:r>
          </a:p>
          <a:p>
            <a:pPr algn="just"/>
            <a:r>
              <a:rPr lang="en-US" dirty="0" smtClean="0">
                <a:latin typeface="Times New Roman" pitchFamily="18" charset="0"/>
                <a:cs typeface="Times New Roman" pitchFamily="18" charset="0"/>
              </a:rPr>
              <a:t>3. </a:t>
            </a:r>
            <a:r>
              <a:rPr lang="en-US" b="1" dirty="0" err="1" smtClean="0">
                <a:latin typeface="Times New Roman" pitchFamily="18" charset="0"/>
                <a:cs typeface="Times New Roman" pitchFamily="18" charset="0"/>
              </a:rPr>
              <a:t>Awanadhha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Wadya</a:t>
            </a:r>
            <a:r>
              <a:rPr lang="en-US" dirty="0" smtClean="0">
                <a:latin typeface="Times New Roman" pitchFamily="18" charset="0"/>
                <a:cs typeface="Times New Roman" pitchFamily="18" charset="0"/>
              </a:rPr>
              <a:t>: Percussion instruments made with animal skin</a:t>
            </a:r>
          </a:p>
          <a:p>
            <a:pPr algn="just"/>
            <a:r>
              <a:rPr lang="en-US" dirty="0" smtClean="0">
                <a:latin typeface="Times New Roman" pitchFamily="18" charset="0"/>
                <a:cs typeface="Times New Roman" pitchFamily="18" charset="0"/>
              </a:rPr>
              <a:t>4. </a:t>
            </a:r>
            <a:r>
              <a:rPr lang="en-US" b="1" dirty="0" err="1" smtClean="0">
                <a:latin typeface="Times New Roman" pitchFamily="18" charset="0"/>
                <a:cs typeface="Times New Roman" pitchFamily="18" charset="0"/>
              </a:rPr>
              <a:t>Ghan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Wadya</a:t>
            </a:r>
            <a:r>
              <a:rPr lang="en-US" dirty="0" smtClean="0">
                <a:latin typeface="Times New Roman" pitchFamily="18" charset="0"/>
                <a:cs typeface="Times New Roman" pitchFamily="18" charset="0"/>
              </a:rPr>
              <a:t>: Solid instruments or Cymbals (A-tonal instruments) made by hard surfaces such as metal, wood, etc.</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Classification of Indian Musical Instruments</a:t>
            </a:r>
            <a:endParaRPr lang="en-GB" dirty="0"/>
          </a:p>
        </p:txBody>
      </p:sp>
      <p:pic>
        <p:nvPicPr>
          <p:cNvPr id="6146" name="Picture 2" descr="C:\Users\MY SELF\Desktop\BIPIN SIR\Classification of Indian Musical Instruments.jpg"/>
          <p:cNvPicPr>
            <a:picLocks noChangeAspect="1" noChangeArrowheads="1"/>
          </p:cNvPicPr>
          <p:nvPr/>
        </p:nvPicPr>
        <p:blipFill>
          <a:blip r:embed="rId2"/>
          <a:srcRect/>
          <a:stretch>
            <a:fillRect/>
          </a:stretch>
        </p:blipFill>
        <p:spPr bwMode="auto">
          <a:xfrm>
            <a:off x="685800" y="1676400"/>
            <a:ext cx="7772399" cy="4114799"/>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352800"/>
            <a:ext cx="8686800" cy="3200400"/>
          </a:xfrm>
        </p:spPr>
        <p:txBody>
          <a:bodyPr>
            <a:normAutofit fontScale="47500" lnSpcReduction="20000"/>
          </a:bodyPr>
          <a:lstStyle/>
          <a:p>
            <a:pPr algn="just">
              <a:buNone/>
            </a:pPr>
            <a:r>
              <a:rPr lang="en-US" dirty="0" smtClean="0"/>
              <a:t>1</a:t>
            </a:r>
            <a:r>
              <a:rPr lang="en-US" sz="3400" dirty="0" smtClean="0">
                <a:latin typeface="Times New Roman" pitchFamily="18" charset="0"/>
                <a:cs typeface="Times New Roman" pitchFamily="18" charset="0"/>
              </a:rPr>
              <a:t>. </a:t>
            </a:r>
            <a:r>
              <a:rPr lang="en-US" sz="3400" b="1" u="sng" dirty="0" smtClean="0">
                <a:latin typeface="Times New Roman" pitchFamily="18" charset="0"/>
                <a:cs typeface="Times New Roman" pitchFamily="18" charset="0"/>
              </a:rPr>
              <a:t>String instruments</a:t>
            </a:r>
            <a:r>
              <a:rPr lang="en-US" sz="3400" dirty="0" smtClean="0">
                <a:latin typeface="Times New Roman" pitchFamily="18" charset="0"/>
                <a:cs typeface="Times New Roman" pitchFamily="18" charset="0"/>
              </a:rPr>
              <a:t> - In the earlier stage, the strings were made up with weeds, animal skins, hair, etc. After the technique of making metal strings was invented, it made great advancement. Ancient mythology states that string instruments were formed by the bow of Shiva. One can interpret it as when the ancient man got to know the sound of bow string while releasing the arrow out of it, the idea of making a musical instrument might have struck in his head and then he made such bow shaped string instrument. The frequency depends upon the length of the string and also on the distance of the string from the sound bridge. After a lot of experimentation, man started making the ancient </a:t>
            </a:r>
            <a:r>
              <a:rPr lang="en-US" sz="3400" dirty="0" err="1" smtClean="0">
                <a:latin typeface="Times New Roman" pitchFamily="18" charset="0"/>
                <a:cs typeface="Times New Roman" pitchFamily="18" charset="0"/>
              </a:rPr>
              <a:t>Veena</a:t>
            </a:r>
            <a:r>
              <a:rPr lang="en-US" sz="3400" dirty="0" smtClean="0">
                <a:latin typeface="Times New Roman" pitchFamily="18" charset="0"/>
                <a:cs typeface="Times New Roman" pitchFamily="18" charset="0"/>
              </a:rPr>
              <a:t>, i.e. lute. The instruments such as </a:t>
            </a:r>
            <a:r>
              <a:rPr lang="en-US" sz="3400" dirty="0" err="1" smtClean="0">
                <a:latin typeface="Times New Roman" pitchFamily="18" charset="0"/>
                <a:cs typeface="Times New Roman" pitchFamily="18" charset="0"/>
              </a:rPr>
              <a:t>Tanpura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Veena</a:t>
            </a:r>
            <a:r>
              <a:rPr lang="en-US" sz="3400" dirty="0" smtClean="0">
                <a:latin typeface="Times New Roman" pitchFamily="18" charset="0"/>
                <a:cs typeface="Times New Roman" pitchFamily="18" charset="0"/>
              </a:rPr>
              <a:t>, Sitar, </a:t>
            </a:r>
            <a:r>
              <a:rPr lang="en-US" sz="3400" dirty="0" err="1" smtClean="0">
                <a:latin typeface="Times New Roman" pitchFamily="18" charset="0"/>
                <a:cs typeface="Times New Roman" pitchFamily="18" charset="0"/>
              </a:rPr>
              <a:t>Sarod</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Sarangi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Israj</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Dilruba</a:t>
            </a:r>
            <a:r>
              <a:rPr lang="en-US" sz="3400" dirty="0" smtClean="0">
                <a:latin typeface="Times New Roman" pitchFamily="18" charset="0"/>
                <a:cs typeface="Times New Roman" pitchFamily="18" charset="0"/>
              </a:rPr>
              <a:t> are string instruments. These string instruments are further divided into 4 categories -</a:t>
            </a:r>
          </a:p>
          <a:p>
            <a:pPr algn="just"/>
            <a:r>
              <a:rPr lang="en-US" sz="3400" dirty="0" smtClean="0">
                <a:latin typeface="Times New Roman" pitchFamily="18" charset="0"/>
                <a:cs typeface="Times New Roman" pitchFamily="18" charset="0"/>
              </a:rPr>
              <a:t>a. Plucked instruments such as </a:t>
            </a:r>
            <a:r>
              <a:rPr lang="en-US" sz="3400" dirty="0" err="1" smtClean="0">
                <a:latin typeface="Times New Roman" pitchFamily="18" charset="0"/>
                <a:cs typeface="Times New Roman" pitchFamily="18" charset="0"/>
              </a:rPr>
              <a:t>Tapnura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Swar-Mandal</a:t>
            </a:r>
            <a:r>
              <a:rPr lang="en-US" sz="3400" dirty="0" smtClean="0">
                <a:latin typeface="Times New Roman" pitchFamily="18" charset="0"/>
                <a:cs typeface="Times New Roman" pitchFamily="18" charset="0"/>
              </a:rPr>
              <a:t>, etc.</a:t>
            </a:r>
          </a:p>
          <a:p>
            <a:pPr algn="just"/>
            <a:r>
              <a:rPr lang="en-US" sz="3400" dirty="0" smtClean="0">
                <a:latin typeface="Times New Roman" pitchFamily="18" charset="0"/>
                <a:cs typeface="Times New Roman" pitchFamily="18" charset="0"/>
              </a:rPr>
              <a:t>b. Stroking instruments such as Sitar, </a:t>
            </a:r>
            <a:r>
              <a:rPr lang="en-US" sz="3400" dirty="0" err="1" smtClean="0">
                <a:latin typeface="Times New Roman" pitchFamily="18" charset="0"/>
                <a:cs typeface="Times New Roman" pitchFamily="18" charset="0"/>
              </a:rPr>
              <a:t>Sarod</a:t>
            </a:r>
            <a:r>
              <a:rPr lang="en-US" sz="3400" dirty="0" smtClean="0">
                <a:latin typeface="Times New Roman" pitchFamily="18" charset="0"/>
                <a:cs typeface="Times New Roman" pitchFamily="18" charset="0"/>
              </a:rPr>
              <a:t>, etc and</a:t>
            </a:r>
          </a:p>
          <a:p>
            <a:pPr algn="just"/>
            <a:r>
              <a:rPr lang="en-US" sz="3400" dirty="0" smtClean="0">
                <a:latin typeface="Times New Roman" pitchFamily="18" charset="0"/>
                <a:cs typeface="Times New Roman" pitchFamily="18" charset="0"/>
              </a:rPr>
              <a:t>c. Bowed instruments such as </a:t>
            </a:r>
            <a:r>
              <a:rPr lang="en-US" sz="3400" dirty="0" err="1" smtClean="0">
                <a:latin typeface="Times New Roman" pitchFamily="18" charset="0"/>
                <a:cs typeface="Times New Roman" pitchFamily="18" charset="0"/>
              </a:rPr>
              <a:t>Sarangi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Israj</a:t>
            </a:r>
            <a:r>
              <a:rPr lang="en-US" sz="3400" dirty="0" smtClean="0">
                <a:latin typeface="Times New Roman" pitchFamily="18" charset="0"/>
                <a:cs typeface="Times New Roman" pitchFamily="18" charset="0"/>
              </a:rPr>
              <a:t>, Violin,</a:t>
            </a:r>
          </a:p>
          <a:p>
            <a:pPr algn="just"/>
            <a:r>
              <a:rPr lang="en-US" sz="3400" dirty="0" smtClean="0">
                <a:latin typeface="Times New Roman" pitchFamily="18" charset="0"/>
                <a:cs typeface="Times New Roman" pitchFamily="18" charset="0"/>
              </a:rPr>
              <a:t>d. Hammered instruments such as </a:t>
            </a:r>
            <a:r>
              <a:rPr lang="en-US" sz="3400" dirty="0" err="1" smtClean="0">
                <a:latin typeface="Times New Roman" pitchFamily="18" charset="0"/>
                <a:cs typeface="Times New Roman" pitchFamily="18" charset="0"/>
              </a:rPr>
              <a:t>Santoor</a:t>
            </a:r>
            <a:r>
              <a:rPr lang="en-US" sz="3400" dirty="0" smtClean="0">
                <a:latin typeface="Times New Roman" pitchFamily="18" charset="0"/>
                <a:cs typeface="Times New Roman" pitchFamily="18" charset="0"/>
              </a:rPr>
              <a:t>.</a:t>
            </a:r>
          </a:p>
          <a:p>
            <a:endParaRPr lang="en-US" dirty="0"/>
          </a:p>
        </p:txBody>
      </p:sp>
      <p:pic>
        <p:nvPicPr>
          <p:cNvPr id="4098" name="Picture 2" descr="C:\Users\MY SELF\Desktop\BIPIN SIR\string-instruments-set-simple-cute-violin-cello-double-bass-classic-acoustic-guitar-ukulele-harp-lyre-banjo-stringed-musical-instrument-clipart-cartoon-style-hand-drawn-doodle-drawing-vector.jpg"/>
          <p:cNvPicPr>
            <a:picLocks noChangeAspect="1" noChangeArrowheads="1"/>
          </p:cNvPicPr>
          <p:nvPr/>
        </p:nvPicPr>
        <p:blipFill>
          <a:blip r:embed="rId2"/>
          <a:srcRect/>
          <a:stretch>
            <a:fillRect/>
          </a:stretch>
        </p:blipFill>
        <p:spPr bwMode="auto">
          <a:xfrm>
            <a:off x="304800" y="304800"/>
            <a:ext cx="8610600" cy="28956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495800" cy="6172200"/>
          </a:xfrm>
        </p:spPr>
        <p:txBody>
          <a:bodyPr>
            <a:normAutofit fontScale="77500" lnSpcReduction="20000"/>
          </a:bodyPr>
          <a:lstStyle/>
          <a:p>
            <a:pPr algn="just">
              <a:buNone/>
            </a:pPr>
            <a:endParaRPr lang="en-US" dirty="0" smtClean="0"/>
          </a:p>
          <a:p>
            <a:pPr algn="just">
              <a:buNone/>
            </a:pPr>
            <a:r>
              <a:rPr lang="en-US" dirty="0" smtClean="0"/>
              <a:t>2. </a:t>
            </a:r>
            <a:r>
              <a:rPr lang="en-US" b="1" u="sng" dirty="0" smtClean="0">
                <a:latin typeface="Times New Roman" pitchFamily="18" charset="0"/>
                <a:cs typeface="Times New Roman" pitchFamily="18" charset="0"/>
              </a:rPr>
              <a:t>Blown instruments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Sushir</a:t>
            </a:r>
            <a:r>
              <a:rPr lang="en-US" dirty="0" smtClean="0">
                <a:latin typeface="Times New Roman" pitchFamily="18" charset="0"/>
                <a:cs typeface="Times New Roman" pitchFamily="18" charset="0"/>
              </a:rPr>
              <a:t>' means a hole, so the instruments having holes from which air is blown for sound production are called '</a:t>
            </a:r>
            <a:r>
              <a:rPr lang="en-US" dirty="0" err="1" smtClean="0">
                <a:latin typeface="Times New Roman" pitchFamily="18" charset="0"/>
                <a:cs typeface="Times New Roman" pitchFamily="18" charset="0"/>
              </a:rPr>
              <a:t>Sudhir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Wadya</a:t>
            </a:r>
            <a:r>
              <a:rPr lang="en-US" dirty="0" smtClean="0">
                <a:latin typeface="Times New Roman" pitchFamily="18" charset="0"/>
                <a:cs typeface="Times New Roman" pitchFamily="18" charset="0"/>
              </a:rPr>
              <a:t>'. These instruments have an air column made up with bamboo, wood or metal, to which there are holes for producing notes. The blown instruments are further divided into two categories -</a:t>
            </a:r>
          </a:p>
          <a:p>
            <a:pPr algn="just"/>
            <a:r>
              <a:rPr lang="en-US" dirty="0" smtClean="0">
                <a:latin typeface="Times New Roman" pitchFamily="18" charset="0"/>
                <a:cs typeface="Times New Roman" pitchFamily="18" charset="0"/>
              </a:rPr>
              <a:t>a. simple blown instruments such as flute, </a:t>
            </a:r>
            <a:r>
              <a:rPr lang="en-US" dirty="0" err="1" smtClean="0">
                <a:latin typeface="Times New Roman" pitchFamily="18" charset="0"/>
                <a:cs typeface="Times New Roman" pitchFamily="18" charset="0"/>
              </a:rPr>
              <a:t>Shankh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Tutaari</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b. blown instruments with reeds such as </a:t>
            </a:r>
            <a:r>
              <a:rPr lang="en-US" dirty="0" err="1" smtClean="0">
                <a:latin typeface="Times New Roman" pitchFamily="18" charset="0"/>
                <a:cs typeface="Times New Roman" pitchFamily="18" charset="0"/>
              </a:rPr>
              <a:t>Shehnai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Sundri</a:t>
            </a:r>
            <a:r>
              <a:rPr lang="en-US" dirty="0" smtClean="0">
                <a:latin typeface="Times New Roman" pitchFamily="18" charset="0"/>
                <a:cs typeface="Times New Roman" pitchFamily="18" charset="0"/>
              </a:rPr>
              <a:t>.</a:t>
            </a:r>
          </a:p>
          <a:p>
            <a:endParaRPr lang="en-US" dirty="0"/>
          </a:p>
        </p:txBody>
      </p:sp>
      <p:pic>
        <p:nvPicPr>
          <p:cNvPr id="3074" name="Picture 2" descr="C:\Users\MY SELF\Desktop\BIPIN SIR\download.jpg"/>
          <p:cNvPicPr>
            <a:picLocks noChangeAspect="1" noChangeArrowheads="1"/>
          </p:cNvPicPr>
          <p:nvPr/>
        </p:nvPicPr>
        <p:blipFill>
          <a:blip r:embed="rId2"/>
          <a:srcRect/>
          <a:stretch>
            <a:fillRect/>
          </a:stretch>
        </p:blipFill>
        <p:spPr bwMode="auto">
          <a:xfrm>
            <a:off x="5257800" y="685800"/>
            <a:ext cx="3635375" cy="52578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267200" cy="6248400"/>
          </a:xfrm>
        </p:spPr>
        <p:txBody>
          <a:bodyPr>
            <a:normAutofit fontScale="47500" lnSpcReduction="20000"/>
          </a:bodyPr>
          <a:lstStyle/>
          <a:p>
            <a:pPr algn="just">
              <a:buNone/>
            </a:pPr>
            <a:endParaRPr lang="en-US" sz="3600" b="1" dirty="0" smtClean="0"/>
          </a:p>
          <a:p>
            <a:pPr algn="just">
              <a:buNone/>
            </a:pPr>
            <a:r>
              <a:rPr lang="en-US" sz="4200" b="1" dirty="0" smtClean="0">
                <a:latin typeface="Times New Roman" pitchFamily="18" charset="0"/>
                <a:cs typeface="Times New Roman" pitchFamily="18" charset="0"/>
              </a:rPr>
              <a:t>3. </a:t>
            </a:r>
            <a:r>
              <a:rPr lang="en-US" sz="4200" b="1" u="sng" dirty="0" smtClean="0">
                <a:latin typeface="Times New Roman" pitchFamily="18" charset="0"/>
                <a:cs typeface="Times New Roman" pitchFamily="18" charset="0"/>
              </a:rPr>
              <a:t>Percussion instruments</a:t>
            </a:r>
            <a:r>
              <a:rPr lang="en-US" sz="4200" dirty="0" smtClean="0">
                <a:latin typeface="Times New Roman" pitchFamily="18" charset="0"/>
                <a:cs typeface="Times New Roman" pitchFamily="18" charset="0"/>
              </a:rPr>
              <a:t> - '</a:t>
            </a:r>
            <a:r>
              <a:rPr lang="en-US" sz="4200" dirty="0" err="1" smtClean="0">
                <a:latin typeface="Times New Roman" pitchFamily="18" charset="0"/>
                <a:cs typeface="Times New Roman" pitchFamily="18" charset="0"/>
              </a:rPr>
              <a:t>Awanadhha</a:t>
            </a:r>
            <a:r>
              <a:rPr lang="en-US" sz="4200" dirty="0" smtClean="0">
                <a:latin typeface="Times New Roman" pitchFamily="18" charset="0"/>
                <a:cs typeface="Times New Roman" pitchFamily="18" charset="0"/>
              </a:rPr>
              <a:t>' means 'to cover over or conceal', so these instruments have a sound box with covering of skin. The '</a:t>
            </a:r>
            <a:r>
              <a:rPr lang="en-US" sz="4200" dirty="0" err="1" smtClean="0">
                <a:latin typeface="Times New Roman" pitchFamily="18" charset="0"/>
                <a:cs typeface="Times New Roman" pitchFamily="18" charset="0"/>
              </a:rPr>
              <a:t>Bhoomi</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Dundudhi</a:t>
            </a:r>
            <a:r>
              <a:rPr lang="en-US" sz="4200" dirty="0" smtClean="0">
                <a:latin typeface="Times New Roman" pitchFamily="18" charset="0"/>
                <a:cs typeface="Times New Roman" pitchFamily="18" charset="0"/>
              </a:rPr>
              <a:t>' is the most ancient instrument of such kind. According to the making and playing technique, the percussion instruments are divided such as -</a:t>
            </a:r>
          </a:p>
          <a:p>
            <a:pPr algn="just"/>
            <a:r>
              <a:rPr lang="en-US" sz="4200" dirty="0" smtClean="0">
                <a:latin typeface="Times New Roman" pitchFamily="18" charset="0"/>
                <a:cs typeface="Times New Roman" pitchFamily="18" charset="0"/>
              </a:rPr>
              <a:t>a. played with stroke of fingers such as </a:t>
            </a:r>
            <a:r>
              <a:rPr lang="en-US" sz="4200" dirty="0" err="1" smtClean="0">
                <a:latin typeface="Times New Roman" pitchFamily="18" charset="0"/>
                <a:cs typeface="Times New Roman" pitchFamily="18" charset="0"/>
              </a:rPr>
              <a:t>Khanjira</a:t>
            </a:r>
            <a:r>
              <a:rPr lang="en-US" sz="4200" dirty="0" smtClean="0">
                <a:latin typeface="Times New Roman" pitchFamily="18" charset="0"/>
                <a:cs typeface="Times New Roman" pitchFamily="18" charset="0"/>
              </a:rPr>
              <a:t>, Duff, </a:t>
            </a:r>
            <a:r>
              <a:rPr lang="en-US" sz="4200" dirty="0" err="1" smtClean="0">
                <a:latin typeface="Times New Roman" pitchFamily="18" charset="0"/>
                <a:cs typeface="Times New Roman" pitchFamily="18" charset="0"/>
              </a:rPr>
              <a:t>Dimdi</a:t>
            </a:r>
            <a:endParaRPr lang="en-US" sz="4200" dirty="0" smtClean="0">
              <a:latin typeface="Times New Roman" pitchFamily="18" charset="0"/>
              <a:cs typeface="Times New Roman" pitchFamily="18" charset="0"/>
            </a:endParaRPr>
          </a:p>
          <a:p>
            <a:pPr algn="just"/>
            <a:r>
              <a:rPr lang="en-US" sz="4200" dirty="0" smtClean="0">
                <a:latin typeface="Times New Roman" pitchFamily="18" charset="0"/>
                <a:cs typeface="Times New Roman" pitchFamily="18" charset="0"/>
              </a:rPr>
              <a:t>b. played with stroke of a stick such as </a:t>
            </a:r>
            <a:r>
              <a:rPr lang="en-US" sz="4200" dirty="0" err="1" smtClean="0">
                <a:latin typeface="Times New Roman" pitchFamily="18" charset="0"/>
                <a:cs typeface="Times New Roman" pitchFamily="18" charset="0"/>
              </a:rPr>
              <a:t>Dhol</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Sambal</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Nagada</a:t>
            </a:r>
            <a:endParaRPr lang="en-US" sz="4200" dirty="0" smtClean="0">
              <a:latin typeface="Times New Roman" pitchFamily="18" charset="0"/>
              <a:cs typeface="Times New Roman" pitchFamily="18" charset="0"/>
            </a:endParaRPr>
          </a:p>
          <a:p>
            <a:pPr algn="just"/>
            <a:r>
              <a:rPr lang="en-US" sz="4200" dirty="0" smtClean="0">
                <a:latin typeface="Times New Roman" pitchFamily="18" charset="0"/>
                <a:cs typeface="Times New Roman" pitchFamily="18" charset="0"/>
              </a:rPr>
              <a:t>c. played with the palms of both the hands, such as </a:t>
            </a:r>
            <a:r>
              <a:rPr lang="en-US" sz="4200" dirty="0" err="1" smtClean="0">
                <a:latin typeface="Times New Roman" pitchFamily="18" charset="0"/>
                <a:cs typeface="Times New Roman" pitchFamily="18" charset="0"/>
              </a:rPr>
              <a:t>Pakhawaj</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Mridangam</a:t>
            </a:r>
            <a:r>
              <a:rPr lang="en-US" sz="4200" dirty="0" smtClean="0">
                <a:latin typeface="Times New Roman" pitchFamily="18" charset="0"/>
                <a:cs typeface="Times New Roman" pitchFamily="18" charset="0"/>
              </a:rPr>
              <a:t>,</a:t>
            </a:r>
          </a:p>
          <a:p>
            <a:pPr algn="just"/>
            <a:r>
              <a:rPr lang="en-US" sz="4200" dirty="0" smtClean="0">
                <a:latin typeface="Times New Roman" pitchFamily="18" charset="0"/>
                <a:cs typeface="Times New Roman" pitchFamily="18" charset="0"/>
              </a:rPr>
              <a:t>d. played with a thread attached at the middle portion with holding at centre point, such as </a:t>
            </a:r>
            <a:r>
              <a:rPr lang="en-US" sz="4200" dirty="0" err="1" smtClean="0">
                <a:latin typeface="Times New Roman" pitchFamily="18" charset="0"/>
                <a:cs typeface="Times New Roman" pitchFamily="18" charset="0"/>
              </a:rPr>
              <a:t>Damroo</a:t>
            </a:r>
            <a:r>
              <a:rPr lang="en-US" sz="4200" dirty="0" smtClean="0">
                <a:latin typeface="Times New Roman" pitchFamily="18" charset="0"/>
                <a:cs typeface="Times New Roman" pitchFamily="18" charset="0"/>
              </a:rPr>
              <a:t>.</a:t>
            </a:r>
          </a:p>
          <a:p>
            <a:pPr algn="just"/>
            <a:r>
              <a:rPr lang="en-US" sz="4200" dirty="0" smtClean="0">
                <a:latin typeface="Times New Roman" pitchFamily="18" charset="0"/>
                <a:cs typeface="Times New Roman" pitchFamily="18" charset="0"/>
              </a:rPr>
              <a:t>e. played with palms as well as fingers, such as </a:t>
            </a:r>
            <a:r>
              <a:rPr lang="en-US" sz="4200" dirty="0" err="1" smtClean="0">
                <a:latin typeface="Times New Roman" pitchFamily="18" charset="0"/>
                <a:cs typeface="Times New Roman" pitchFamily="18" charset="0"/>
              </a:rPr>
              <a:t>Tabla</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Dholki</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Dholak</a:t>
            </a:r>
            <a:r>
              <a:rPr lang="en-US" sz="4200" dirty="0" smtClean="0">
                <a:latin typeface="Times New Roman" pitchFamily="18" charset="0"/>
                <a:cs typeface="Times New Roman" pitchFamily="18" charset="0"/>
              </a:rPr>
              <a:t>.</a:t>
            </a:r>
          </a:p>
          <a:p>
            <a:endParaRPr lang="en-US" dirty="0"/>
          </a:p>
        </p:txBody>
      </p:sp>
      <p:pic>
        <p:nvPicPr>
          <p:cNvPr id="2050" name="Picture 2" descr="C:\Users\MY SELF\Desktop\BIPIN SIR\ Percussion instruments.jpg"/>
          <p:cNvPicPr>
            <a:picLocks noChangeAspect="1" noChangeArrowheads="1"/>
          </p:cNvPicPr>
          <p:nvPr/>
        </p:nvPicPr>
        <p:blipFill>
          <a:blip r:embed="rId2"/>
          <a:srcRect/>
          <a:stretch>
            <a:fillRect/>
          </a:stretch>
        </p:blipFill>
        <p:spPr bwMode="auto">
          <a:xfrm>
            <a:off x="4800600" y="381000"/>
            <a:ext cx="4114800" cy="58674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572000" cy="6324600"/>
          </a:xfrm>
        </p:spPr>
        <p:txBody>
          <a:bodyPr>
            <a:normAutofit fontScale="62500" lnSpcReduction="20000"/>
          </a:bodyPr>
          <a:lstStyle/>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4. </a:t>
            </a:r>
            <a:r>
              <a:rPr lang="en-US" b="1" u="sng" dirty="0" smtClean="0">
                <a:latin typeface="Times New Roman" pitchFamily="18" charset="0"/>
                <a:cs typeface="Times New Roman" pitchFamily="18" charset="0"/>
              </a:rPr>
              <a:t>Solid instruments</a:t>
            </a:r>
            <a:r>
              <a:rPr lang="en-US" dirty="0" smtClean="0">
                <a:latin typeface="Times New Roman" pitchFamily="18" charset="0"/>
                <a:cs typeface="Times New Roman" pitchFamily="18" charset="0"/>
              </a:rPr>
              <a:t> - 'Ghana' means solid, so these instruments are solid in state, not hollow in shape. These instruments are made with a variety of materials such as stone, bones, horns, wood, metals, etc. These instruments are further classified in 3 groups. They are as follows -</a:t>
            </a:r>
          </a:p>
          <a:p>
            <a:pPr algn="just">
              <a:buNone/>
            </a:pPr>
            <a:r>
              <a:rPr lang="en-US" dirty="0" smtClean="0">
                <a:latin typeface="Times New Roman" pitchFamily="18" charset="0"/>
                <a:cs typeface="Times New Roman" pitchFamily="18" charset="0"/>
              </a:rPr>
              <a:t>a. played with contact, such as </a:t>
            </a:r>
            <a:r>
              <a:rPr lang="en-US" dirty="0" err="1" smtClean="0">
                <a:latin typeface="Times New Roman" pitchFamily="18" charset="0"/>
                <a:cs typeface="Times New Roman" pitchFamily="18" charset="0"/>
              </a:rPr>
              <a:t>Chipli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Taal</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b. played with a stick or hammer, such as </a:t>
            </a:r>
            <a:r>
              <a:rPr lang="en-US" dirty="0" err="1" smtClean="0">
                <a:latin typeface="Times New Roman" pitchFamily="18" charset="0"/>
                <a:cs typeface="Times New Roman" pitchFamily="18" charset="0"/>
              </a:rPr>
              <a:t>JalTarang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KaashthaTarang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Ghanta</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c. played with rotation or free movement, such as </a:t>
            </a:r>
            <a:r>
              <a:rPr lang="en-US" dirty="0" err="1" smtClean="0">
                <a:latin typeface="Times New Roman" pitchFamily="18" charset="0"/>
                <a:cs typeface="Times New Roman" pitchFamily="18" charset="0"/>
              </a:rPr>
              <a:t>Ghunghroo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Ghantika</a:t>
            </a:r>
            <a:r>
              <a:rPr lang="en-US" dirty="0" smtClean="0">
                <a:latin typeface="Times New Roman" pitchFamily="18" charset="0"/>
                <a:cs typeface="Times New Roman" pitchFamily="18" charset="0"/>
              </a:rPr>
              <a:t>, Rattle, </a:t>
            </a:r>
            <a:r>
              <a:rPr lang="en-US" dirty="0" err="1" smtClean="0">
                <a:latin typeface="Times New Roman" pitchFamily="18" charset="0"/>
                <a:cs typeface="Times New Roman" pitchFamily="18" charset="0"/>
              </a:rPr>
              <a:t>Kabas</a:t>
            </a:r>
            <a:r>
              <a:rPr lang="en-US" dirty="0" smtClean="0">
                <a:latin typeface="Times New Roman" pitchFamily="18" charset="0"/>
                <a:cs typeface="Times New Roman" pitchFamily="18" charset="0"/>
              </a:rPr>
              <a:t>, etc.</a:t>
            </a:r>
          </a:p>
          <a:p>
            <a:pPr algn="just">
              <a:buNone/>
            </a:pPr>
            <a:r>
              <a:rPr lang="en-US" dirty="0" smtClean="0">
                <a:latin typeface="Times New Roman" pitchFamily="18" charset="0"/>
                <a:cs typeface="Times New Roman" pitchFamily="18" charset="0"/>
              </a:rPr>
              <a:t>Though they have attractive tonal quality, these solid instruments are basically a-tonal, i.e. they cannot produce various note on the same instruments, so they are used for maintaining the tempo or rhythm. So, one can find the use of solid instruments in other genres such as folk, film music, applied music rather than in classical music.</a:t>
            </a:r>
          </a:p>
          <a:p>
            <a:endParaRPr lang="en-US" dirty="0"/>
          </a:p>
        </p:txBody>
      </p:sp>
      <p:pic>
        <p:nvPicPr>
          <p:cNvPr id="1027" name="Picture 3" descr="C:\Users\MY SELF\Desktop\BIPIN SIR\mus12.jpg"/>
          <p:cNvPicPr>
            <a:picLocks noChangeAspect="1" noChangeArrowheads="1"/>
          </p:cNvPicPr>
          <p:nvPr/>
        </p:nvPicPr>
        <p:blipFill>
          <a:blip r:embed="rId2"/>
          <a:srcRect/>
          <a:stretch>
            <a:fillRect/>
          </a:stretch>
        </p:blipFill>
        <p:spPr bwMode="auto">
          <a:xfrm>
            <a:off x="5105400" y="762000"/>
            <a:ext cx="3733800" cy="51816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4572000" cy="5821363"/>
          </a:xfrm>
        </p:spPr>
        <p:txBody>
          <a:bodyPr>
            <a:normAutofit fontScale="85000" lnSpcReduction="10000"/>
          </a:bodyPr>
          <a:lstStyle/>
          <a:p>
            <a:pPr algn="just">
              <a:buNone/>
            </a:pPr>
            <a:r>
              <a:rPr lang="en-US" dirty="0" smtClean="0"/>
              <a:t> Modern era with the advent of some new instruments in India, two new categories are added to these traditionally accepted four categories -</a:t>
            </a:r>
          </a:p>
          <a:p>
            <a:pPr algn="just">
              <a:buNone/>
            </a:pPr>
            <a:r>
              <a:rPr lang="en-US" dirty="0" smtClean="0"/>
              <a:t>a. Key board instruments - such as Harmonium, Organ, Piano, which are basically European instruments</a:t>
            </a:r>
          </a:p>
          <a:p>
            <a:pPr algn="just">
              <a:buNone/>
            </a:pPr>
            <a:r>
              <a:rPr lang="en-US" dirty="0" smtClean="0"/>
              <a:t>b. Electronic instruments - we have many electronic musical instruments, including electronic </a:t>
            </a:r>
            <a:r>
              <a:rPr lang="en-US" dirty="0" err="1" smtClean="0"/>
              <a:t>Tanpura</a:t>
            </a:r>
            <a:r>
              <a:rPr lang="en-US" dirty="0" smtClean="0"/>
              <a:t>, electronic </a:t>
            </a:r>
            <a:r>
              <a:rPr lang="en-US" dirty="0" err="1" smtClean="0"/>
              <a:t>Tabla</a:t>
            </a:r>
            <a:r>
              <a:rPr lang="en-US" dirty="0" smtClean="0"/>
              <a:t> and so on.</a:t>
            </a:r>
          </a:p>
          <a:p>
            <a:endParaRPr lang="en-US" dirty="0"/>
          </a:p>
        </p:txBody>
      </p:sp>
      <p:pic>
        <p:nvPicPr>
          <p:cNvPr id="5124" name="Picture 4" descr="C:\Users\MY SELF\Desktop\BIPIN SIR\44.jpg"/>
          <p:cNvPicPr>
            <a:picLocks noChangeAspect="1" noChangeArrowheads="1"/>
          </p:cNvPicPr>
          <p:nvPr/>
        </p:nvPicPr>
        <p:blipFill>
          <a:blip r:embed="rId2"/>
          <a:srcRect/>
          <a:stretch>
            <a:fillRect/>
          </a:stretch>
        </p:blipFill>
        <p:spPr bwMode="auto">
          <a:xfrm>
            <a:off x="5410200" y="457200"/>
            <a:ext cx="3429000" cy="2857501"/>
          </a:xfrm>
          <a:prstGeom prst="rect">
            <a:avLst/>
          </a:prstGeom>
          <a:noFill/>
        </p:spPr>
      </p:pic>
      <p:pic>
        <p:nvPicPr>
          <p:cNvPr id="5125" name="Picture 5" descr="C:\Users\MY SELF\Desktop\BIPIN SIR\Electronic instruments.jpg"/>
          <p:cNvPicPr>
            <a:picLocks noChangeAspect="1" noChangeArrowheads="1"/>
          </p:cNvPicPr>
          <p:nvPr/>
        </p:nvPicPr>
        <p:blipFill>
          <a:blip r:embed="rId3"/>
          <a:srcRect/>
          <a:stretch>
            <a:fillRect/>
          </a:stretch>
        </p:blipFill>
        <p:spPr bwMode="auto">
          <a:xfrm>
            <a:off x="5035550" y="3352801"/>
            <a:ext cx="3803650" cy="2433638"/>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Users\MY SELF\Desktop\BIPIN SIR\download (1).jpg"/>
          <p:cNvPicPr>
            <a:picLocks noChangeAspect="1" noChangeArrowheads="1"/>
          </p:cNvPicPr>
          <p:nvPr/>
        </p:nvPicPr>
        <p:blipFill>
          <a:blip r:embed="rId2"/>
          <a:srcRect/>
          <a:stretch>
            <a:fillRect/>
          </a:stretch>
        </p:blipFill>
        <p:spPr bwMode="auto">
          <a:xfrm>
            <a:off x="0" y="-533400"/>
            <a:ext cx="9144000" cy="7391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latin typeface="Times New Roman" pitchFamily="18" charset="0"/>
                <a:cs typeface="Times New Roman" pitchFamily="18" charset="0"/>
              </a:rPr>
              <a:t>KUSHAN EMPIRE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5181600" cy="5135563"/>
          </a:xfrm>
        </p:spPr>
        <p:txBody>
          <a:bodyPr>
            <a:normAutofit fontScale="40000" lnSpcReduction="20000"/>
          </a:bodyPr>
          <a:lstStyle/>
          <a:p>
            <a:r>
              <a:rPr lang="en-US" sz="3800" b="1" dirty="0" err="1" smtClean="0">
                <a:latin typeface="Times New Roman" pitchFamily="18" charset="0"/>
                <a:cs typeface="Times New Roman" pitchFamily="18" charset="0"/>
              </a:rPr>
              <a:t>Kushan</a:t>
            </a:r>
            <a:r>
              <a:rPr lang="en-US" sz="3800" b="1" dirty="0" smtClean="0">
                <a:latin typeface="Times New Roman" pitchFamily="18" charset="0"/>
                <a:cs typeface="Times New Roman" pitchFamily="18" charset="0"/>
              </a:rPr>
              <a:t> Empire (c. 30 CE – c. 375 CE)</a:t>
            </a:r>
          </a:p>
          <a:p>
            <a:endParaRPr lang="en-US" i="1" dirty="0" smtClean="0"/>
          </a:p>
          <a:p>
            <a:pPr algn="just"/>
            <a:r>
              <a:rPr lang="en-US" sz="3400" dirty="0" smtClean="0">
                <a:latin typeface="Times New Roman" pitchFamily="18" charset="0"/>
                <a:cs typeface="Times New Roman" pitchFamily="18" charset="0"/>
              </a:rPr>
              <a:t>Officially established by </a:t>
            </a:r>
            <a:r>
              <a:rPr lang="en-US" sz="3400" dirty="0" err="1" smtClean="0">
                <a:latin typeface="Times New Roman" pitchFamily="18" charset="0"/>
                <a:cs typeface="Times New Roman" pitchFamily="18" charset="0"/>
              </a:rPr>
              <a:t>Kujula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Kadphises</a:t>
            </a:r>
            <a:r>
              <a:rPr lang="en-US" sz="3400" dirty="0" smtClean="0">
                <a:latin typeface="Times New Roman" pitchFamily="18" charset="0"/>
                <a:cs typeface="Times New Roman" pitchFamily="18" charset="0"/>
              </a:rPr>
              <a:t>, the first </a:t>
            </a:r>
            <a:r>
              <a:rPr lang="en-US" sz="3400" dirty="0" err="1" smtClean="0">
                <a:latin typeface="Times New Roman" pitchFamily="18" charset="0"/>
                <a:cs typeface="Times New Roman" pitchFamily="18" charset="0"/>
              </a:rPr>
              <a:t>Kushan</a:t>
            </a:r>
            <a:r>
              <a:rPr lang="en-US" sz="3400" dirty="0" smtClean="0">
                <a:latin typeface="Times New Roman" pitchFamily="18" charset="0"/>
                <a:cs typeface="Times New Roman" pitchFamily="18" charset="0"/>
              </a:rPr>
              <a:t> emperor who united the </a:t>
            </a:r>
            <a:r>
              <a:rPr lang="en-US" sz="3400" dirty="0" err="1" smtClean="0">
                <a:latin typeface="Times New Roman" pitchFamily="18" charset="0"/>
                <a:cs typeface="Times New Roman" pitchFamily="18" charset="0"/>
              </a:rPr>
              <a:t>Yuezhi</a:t>
            </a:r>
            <a:r>
              <a:rPr lang="en-US" sz="3400" dirty="0" smtClean="0">
                <a:latin typeface="Times New Roman" pitchFamily="18" charset="0"/>
                <a:cs typeface="Times New Roman" pitchFamily="18" charset="0"/>
              </a:rPr>
              <a:t> tribes, the </a:t>
            </a:r>
            <a:r>
              <a:rPr lang="en-US" sz="3400" dirty="0" err="1" smtClean="0">
                <a:latin typeface="Times New Roman" pitchFamily="18" charset="0"/>
                <a:cs typeface="Times New Roman" pitchFamily="18" charset="0"/>
              </a:rPr>
              <a:t>Kushan</a:t>
            </a:r>
            <a:r>
              <a:rPr lang="en-US" sz="3400" dirty="0" smtClean="0">
                <a:latin typeface="Times New Roman" pitchFamily="18" charset="0"/>
                <a:cs typeface="Times New Roman" pitchFamily="18" charset="0"/>
              </a:rPr>
              <a:t> empire was a </a:t>
            </a:r>
            <a:r>
              <a:rPr lang="en-US" sz="3400" dirty="0" err="1" smtClean="0">
                <a:latin typeface="Times New Roman" pitchFamily="18" charset="0"/>
                <a:cs typeface="Times New Roman" pitchFamily="18" charset="0"/>
              </a:rPr>
              <a:t>syncretic</a:t>
            </a:r>
            <a:r>
              <a:rPr lang="en-US" sz="3400" dirty="0" smtClean="0">
                <a:latin typeface="Times New Roman" pitchFamily="18" charset="0"/>
                <a:cs typeface="Times New Roman" pitchFamily="18" charset="0"/>
              </a:rPr>
              <a:t> empire in central and southern Asia, including the regions of </a:t>
            </a:r>
            <a:r>
              <a:rPr lang="en-US" sz="3400" dirty="0" err="1" smtClean="0">
                <a:latin typeface="Times New Roman" pitchFamily="18" charset="0"/>
                <a:cs typeface="Times New Roman" pitchFamily="18" charset="0"/>
              </a:rPr>
              <a:t>Gandhara</a:t>
            </a:r>
            <a:r>
              <a:rPr lang="en-US" sz="3400" dirty="0" smtClean="0">
                <a:latin typeface="Times New Roman" pitchFamily="18" charset="0"/>
                <a:cs typeface="Times New Roman" pitchFamily="18" charset="0"/>
              </a:rPr>
              <a:t> and Mathura in northern India. From 127 to 151 CE, </a:t>
            </a:r>
            <a:r>
              <a:rPr lang="en-US" sz="3400" dirty="0" err="1" smtClean="0">
                <a:latin typeface="Times New Roman" pitchFamily="18" charset="0"/>
                <a:cs typeface="Times New Roman" pitchFamily="18" charset="0"/>
              </a:rPr>
              <a:t>Gandharan</a:t>
            </a:r>
            <a:r>
              <a:rPr lang="en-US" sz="3400" dirty="0" smtClean="0">
                <a:latin typeface="Times New Roman" pitchFamily="18" charset="0"/>
                <a:cs typeface="Times New Roman" pitchFamily="18" charset="0"/>
              </a:rPr>
              <a:t> reached its peak under the reign of </a:t>
            </a:r>
            <a:r>
              <a:rPr lang="en-US" sz="3400" dirty="0" err="1" smtClean="0">
                <a:latin typeface="Times New Roman" pitchFamily="18" charset="0"/>
                <a:cs typeface="Times New Roman" pitchFamily="18" charset="0"/>
              </a:rPr>
              <a:t>Kanishka</a:t>
            </a:r>
            <a:r>
              <a:rPr lang="en-US" sz="3400" dirty="0" smtClean="0">
                <a:latin typeface="Times New Roman" pitchFamily="18" charset="0"/>
                <a:cs typeface="Times New Roman" pitchFamily="18" charset="0"/>
              </a:rPr>
              <a:t> the Great. In this period, </a:t>
            </a:r>
            <a:r>
              <a:rPr lang="en-US" sz="3400" dirty="0" err="1" smtClean="0">
                <a:latin typeface="Times New Roman" pitchFamily="18" charset="0"/>
                <a:cs typeface="Times New Roman" pitchFamily="18" charset="0"/>
              </a:rPr>
              <a:t>Kushan</a:t>
            </a:r>
            <a:r>
              <a:rPr lang="en-US" sz="3400" dirty="0" smtClean="0">
                <a:latin typeface="Times New Roman" pitchFamily="18" charset="0"/>
                <a:cs typeface="Times New Roman" pitchFamily="18" charset="0"/>
              </a:rPr>
              <a:t> art inherited the Greco-Buddhist </a:t>
            </a:r>
            <a:r>
              <a:rPr lang="en-US" sz="3400" dirty="0" err="1" smtClean="0">
                <a:latin typeface="Times New Roman" pitchFamily="18" charset="0"/>
                <a:cs typeface="Times New Roman" pitchFamily="18" charset="0"/>
              </a:rPr>
              <a:t>art.Mahayana</a:t>
            </a:r>
            <a:r>
              <a:rPr lang="en-US" sz="3400" dirty="0" smtClean="0">
                <a:latin typeface="Times New Roman" pitchFamily="18" charset="0"/>
                <a:cs typeface="Times New Roman" pitchFamily="18" charset="0"/>
              </a:rPr>
              <a:t> Buddhism flourished, and the depictions of Buddha as a human form first appeared in art. Wearing a monk's robe and a long length of cloth draped over the left shoulder and around the body, the Buddha was depicted with 32 major </a:t>
            </a:r>
            <a:r>
              <a:rPr lang="en-US" sz="3400" dirty="0" err="1" smtClean="0">
                <a:latin typeface="Times New Roman" pitchFamily="18" charset="0"/>
                <a:cs typeface="Times New Roman" pitchFamily="18" charset="0"/>
              </a:rPr>
              <a:t>lakshanas</a:t>
            </a:r>
            <a:r>
              <a:rPr lang="en-US" sz="3400" dirty="0" smtClean="0">
                <a:latin typeface="Times New Roman" pitchFamily="18" charset="0"/>
                <a:cs typeface="Times New Roman" pitchFamily="18" charset="0"/>
              </a:rPr>
              <a:t> (distinguishing marks), including a golden-colored body, an </a:t>
            </a:r>
            <a:r>
              <a:rPr lang="en-US" sz="3400" dirty="0" err="1" smtClean="0">
                <a:latin typeface="Times New Roman" pitchFamily="18" charset="0"/>
                <a:cs typeface="Times New Roman" pitchFamily="18" charset="0"/>
              </a:rPr>
              <a:t>ushnisha</a:t>
            </a:r>
            <a:r>
              <a:rPr lang="en-US" sz="3400" dirty="0" smtClean="0">
                <a:latin typeface="Times New Roman" pitchFamily="18" charset="0"/>
                <a:cs typeface="Times New Roman" pitchFamily="18" charset="0"/>
              </a:rPr>
              <a:t> (a protuberance) on the top of his head, heavy earrings, elongated earlobes, long arms, the impression of a chakra (wheel) on the palms of his hands and the soles of his feet, and the </a:t>
            </a:r>
            <a:r>
              <a:rPr lang="en-US" sz="3400" dirty="0" err="1" smtClean="0">
                <a:latin typeface="Times New Roman" pitchFamily="18" charset="0"/>
                <a:cs typeface="Times New Roman" pitchFamily="18" charset="0"/>
              </a:rPr>
              <a:t>urna</a:t>
            </a:r>
            <a:r>
              <a:rPr lang="en-US" sz="3400" dirty="0" smtClean="0">
                <a:latin typeface="Times New Roman" pitchFamily="18" charset="0"/>
                <a:cs typeface="Times New Roman" pitchFamily="18" charset="0"/>
              </a:rPr>
              <a:t> (a mark between his eyebrows).</a:t>
            </a:r>
          </a:p>
          <a:p>
            <a:pPr algn="just"/>
            <a:r>
              <a:rPr lang="en-US" sz="3400" dirty="0" smtClean="0">
                <a:latin typeface="Times New Roman" pitchFamily="18" charset="0"/>
                <a:cs typeface="Times New Roman" pitchFamily="18" charset="0"/>
              </a:rPr>
              <a:t>One of the hallmarks of </a:t>
            </a:r>
            <a:r>
              <a:rPr lang="en-US" sz="3400" dirty="0" err="1" smtClean="0">
                <a:latin typeface="Times New Roman" pitchFamily="18" charset="0"/>
                <a:cs typeface="Times New Roman" pitchFamily="18" charset="0"/>
              </a:rPr>
              <a:t>Gandharan</a:t>
            </a:r>
            <a:r>
              <a:rPr lang="en-US" sz="3400" dirty="0" smtClean="0">
                <a:latin typeface="Times New Roman" pitchFamily="18" charset="0"/>
                <a:cs typeface="Times New Roman" pitchFamily="18" charset="0"/>
              </a:rPr>
              <a:t> art is its relation to naturalism of Hellenistic art. The naturalistic features found in </a:t>
            </a:r>
            <a:r>
              <a:rPr lang="en-US" sz="3400" dirty="0" err="1" smtClean="0">
                <a:latin typeface="Times New Roman" pitchFamily="18" charset="0"/>
                <a:cs typeface="Times New Roman" pitchFamily="18" charset="0"/>
              </a:rPr>
              <a:t>Gandharan</a:t>
            </a:r>
            <a:r>
              <a:rPr lang="en-US" sz="3400" dirty="0" smtClean="0">
                <a:latin typeface="Times New Roman" pitchFamily="18" charset="0"/>
                <a:cs typeface="Times New Roman" pitchFamily="18" charset="0"/>
              </a:rPr>
              <a:t> sculptures include the three-dimensional treatment of the drapery, with </a:t>
            </a:r>
            <a:r>
              <a:rPr lang="en-US" sz="3400" dirty="0" err="1" smtClean="0">
                <a:latin typeface="Times New Roman" pitchFamily="18" charset="0"/>
                <a:cs typeface="Times New Roman" pitchFamily="18" charset="0"/>
              </a:rPr>
              <a:t>unregularized</a:t>
            </a:r>
            <a:r>
              <a:rPr lang="en-US" sz="3400" dirty="0" smtClean="0">
                <a:latin typeface="Times New Roman" pitchFamily="18" charset="0"/>
                <a:cs typeface="Times New Roman" pitchFamily="18" charset="0"/>
              </a:rPr>
              <a:t> folds that are in realistic patterns of random shape and thickness. The physical form of the Buddha and his bodhisattvas are well-defined, solid, and muscular, with swelling chests, arms, and abdomens. Buddhism and Buddhism art spread to Central Asia and the far East across Bactria and </a:t>
            </a:r>
            <a:r>
              <a:rPr lang="en-US" sz="3400" dirty="0" err="1" smtClean="0">
                <a:latin typeface="Times New Roman" pitchFamily="18" charset="0"/>
                <a:cs typeface="Times New Roman" pitchFamily="18" charset="0"/>
              </a:rPr>
              <a:t>Sogdia</a:t>
            </a:r>
            <a:r>
              <a:rPr lang="en-US" sz="3400" dirty="0" smtClean="0">
                <a:latin typeface="Times New Roman" pitchFamily="18" charset="0"/>
                <a:cs typeface="Times New Roman" pitchFamily="18" charset="0"/>
              </a:rPr>
              <a:t>, where the </a:t>
            </a:r>
            <a:r>
              <a:rPr lang="en-US" sz="3400" dirty="0" err="1" smtClean="0">
                <a:latin typeface="Times New Roman" pitchFamily="18" charset="0"/>
                <a:cs typeface="Times New Roman" pitchFamily="18" charset="0"/>
              </a:rPr>
              <a:t>Kushan</a:t>
            </a:r>
            <a:r>
              <a:rPr lang="en-US" sz="3400" dirty="0" smtClean="0">
                <a:latin typeface="Times New Roman" pitchFamily="18" charset="0"/>
                <a:cs typeface="Times New Roman" pitchFamily="18" charset="0"/>
              </a:rPr>
              <a:t> Empire met the Han Dynasty of China.</a:t>
            </a:r>
          </a:p>
          <a:p>
            <a:endParaRPr lang="en-US" dirty="0"/>
          </a:p>
        </p:txBody>
      </p:sp>
      <p:pic>
        <p:nvPicPr>
          <p:cNvPr id="38914" name="Picture 2" descr="C:\Users\MY SELF\Desktop\BIPIN SIR\KUSHAN EMPIRE.JPG"/>
          <p:cNvPicPr>
            <a:picLocks noChangeAspect="1" noChangeArrowheads="1"/>
          </p:cNvPicPr>
          <p:nvPr/>
        </p:nvPicPr>
        <p:blipFill>
          <a:blip r:embed="rId2"/>
          <a:srcRect/>
          <a:stretch>
            <a:fillRect/>
          </a:stretch>
        </p:blipFill>
        <p:spPr bwMode="auto">
          <a:xfrm>
            <a:off x="5867400" y="1143000"/>
            <a:ext cx="2794000" cy="4267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latin typeface="Times New Roman" pitchFamily="18" charset="0"/>
                <a:cs typeface="Times New Roman" pitchFamily="18" charset="0"/>
              </a:rPr>
              <a:t>EASTERN INDIA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5486400" cy="5715000"/>
          </a:xfrm>
        </p:spPr>
        <p:txBody>
          <a:bodyPr>
            <a:normAutofit fontScale="55000" lnSpcReduction="20000"/>
          </a:bodyPr>
          <a:lstStyle/>
          <a:p>
            <a:endParaRPr lang="en-US" b="1" dirty="0" smtClean="0"/>
          </a:p>
          <a:p>
            <a:pPr algn="just"/>
            <a:r>
              <a:rPr lang="en-US" dirty="0" smtClean="0"/>
              <a:t>In east India, </a:t>
            </a:r>
            <a:r>
              <a:rPr lang="en-US" dirty="0" err="1" smtClean="0"/>
              <a:t>Odisha</a:t>
            </a:r>
            <a:r>
              <a:rPr lang="en-US" dirty="0" smtClean="0"/>
              <a:t> and West Bengal, </a:t>
            </a:r>
            <a:r>
              <a:rPr lang="en-US" dirty="0" err="1" smtClean="0"/>
              <a:t>Kalinga</a:t>
            </a:r>
            <a:r>
              <a:rPr lang="en-US" dirty="0" smtClean="0"/>
              <a:t> architecture was the broad temple style, with local variants, before the Muslim conquest.</a:t>
            </a:r>
          </a:p>
          <a:p>
            <a:pPr algn="just"/>
            <a:r>
              <a:rPr lang="en-US" dirty="0" smtClean="0"/>
              <a:t>In antiquity, Bengal was a pioneer of painting in Asia under the Pala Empire. Miniature and scroll painting flourished during the </a:t>
            </a:r>
            <a:r>
              <a:rPr lang="en-US" dirty="0" err="1" smtClean="0"/>
              <a:t>Mughal</a:t>
            </a:r>
            <a:r>
              <a:rPr lang="en-US" dirty="0" smtClean="0"/>
              <a:t> Empire. </a:t>
            </a:r>
            <a:r>
              <a:rPr lang="en-US" dirty="0" err="1" smtClean="0"/>
              <a:t>Kalighat</a:t>
            </a:r>
            <a:r>
              <a:rPr lang="en-US" dirty="0" smtClean="0"/>
              <a:t> painting or </a:t>
            </a:r>
            <a:r>
              <a:rPr lang="en-US" dirty="0" err="1" smtClean="0"/>
              <a:t>Kalighat</a:t>
            </a:r>
            <a:r>
              <a:rPr lang="en-US" dirty="0" smtClean="0"/>
              <a:t> Pat originated in the 19th century Bengal, in the vicinity of </a:t>
            </a:r>
            <a:r>
              <a:rPr lang="en-US" dirty="0" err="1" smtClean="0"/>
              <a:t>Kalighat</a:t>
            </a:r>
            <a:r>
              <a:rPr lang="en-US" dirty="0" smtClean="0"/>
              <a:t> Kali Temple of Kolkata, and from being items of souvenir taken by the visitors to the Kali temple, the paintings over a period of time developed as a distinct school of Indian painting. From the depiction of Hindu gods other mythological characters, the </a:t>
            </a:r>
            <a:r>
              <a:rPr lang="en-US" dirty="0" err="1" smtClean="0"/>
              <a:t>Kalighat</a:t>
            </a:r>
            <a:r>
              <a:rPr lang="en-US" dirty="0" smtClean="0"/>
              <a:t> paintings developed to reflect a variety of themes.</a:t>
            </a:r>
          </a:p>
          <a:p>
            <a:pPr algn="just" fontAlgn="t"/>
            <a:r>
              <a:rPr lang="en-US" dirty="0" err="1" smtClean="0"/>
              <a:t>Rasmancha</a:t>
            </a:r>
            <a:r>
              <a:rPr lang="en-US" dirty="0" smtClean="0"/>
              <a:t>, </a:t>
            </a:r>
            <a:r>
              <a:rPr lang="en-US" dirty="0" err="1" smtClean="0"/>
              <a:t>Bishnupur</a:t>
            </a:r>
            <a:r>
              <a:rPr lang="en-US" dirty="0" smtClean="0"/>
              <a:t>. Built by King </a:t>
            </a:r>
            <a:r>
              <a:rPr lang="en-US" dirty="0" err="1" smtClean="0"/>
              <a:t>Bir</a:t>
            </a:r>
            <a:r>
              <a:rPr lang="en-US" dirty="0" smtClean="0"/>
              <a:t> </a:t>
            </a:r>
            <a:r>
              <a:rPr lang="en-US" dirty="0" err="1" smtClean="0"/>
              <a:t>Hambir</a:t>
            </a:r>
            <a:r>
              <a:rPr lang="en-US" dirty="0" smtClean="0"/>
              <a:t>, the temple has an unusual elongated </a:t>
            </a:r>
            <a:r>
              <a:rPr lang="en-US" dirty="0" err="1" smtClean="0"/>
              <a:t>pyramidical</a:t>
            </a:r>
            <a:r>
              <a:rPr lang="en-US" dirty="0" smtClean="0"/>
              <a:t> tower, surrounded by hut-shaped turrets, which were very typical of Bengali roof structures of the time.</a:t>
            </a:r>
          </a:p>
          <a:p>
            <a:pPr algn="just" fontAlgn="t">
              <a:buNone/>
            </a:pPr>
            <a:r>
              <a:rPr lang="en-US" dirty="0" smtClean="0"/>
              <a:t>          Terracotta work on </a:t>
            </a:r>
            <a:r>
              <a:rPr lang="en-US" dirty="0" err="1" smtClean="0"/>
              <a:t>Shyamrai</a:t>
            </a:r>
            <a:r>
              <a:rPr lang="en-US" dirty="0" smtClean="0"/>
              <a:t> Temple, </a:t>
            </a:r>
            <a:r>
              <a:rPr lang="en-US" dirty="0" err="1" smtClean="0"/>
              <a:t>Bishnupur</a:t>
            </a:r>
            <a:r>
              <a:rPr lang="en-US" dirty="0" smtClean="0"/>
              <a:t>, depicting </a:t>
            </a:r>
            <a:r>
              <a:rPr lang="en-US" dirty="0" err="1" smtClean="0"/>
              <a:t>Raas-Leela</a:t>
            </a:r>
            <a:r>
              <a:rPr lang="en-US" dirty="0" smtClean="0"/>
              <a:t>. </a:t>
            </a:r>
          </a:p>
          <a:p>
            <a:pPr algn="just" fontAlgn="t"/>
            <a:r>
              <a:rPr lang="en-US" dirty="0" smtClean="0"/>
              <a:t>Wooden Owls of </a:t>
            </a:r>
            <a:r>
              <a:rPr lang="en-US" dirty="0" err="1" smtClean="0"/>
              <a:t>Natungram</a:t>
            </a:r>
            <a:r>
              <a:rPr lang="en-US" dirty="0" smtClean="0"/>
              <a:t>, West Bengal, India. The wooden owl is an integral part of an ancient and indigenous tradition and art form in Bengal. </a:t>
            </a:r>
          </a:p>
          <a:p>
            <a:pPr algn="just"/>
            <a:endParaRPr lang="en-US" dirty="0"/>
          </a:p>
        </p:txBody>
      </p:sp>
      <p:pic>
        <p:nvPicPr>
          <p:cNvPr id="50178" name="Picture 2" descr="C:\Users\MY SELF\Desktop\BIPIN SIR\EASTERN INDIA.jpg"/>
          <p:cNvPicPr>
            <a:picLocks noChangeAspect="1" noChangeArrowheads="1"/>
          </p:cNvPicPr>
          <p:nvPr/>
        </p:nvPicPr>
        <p:blipFill>
          <a:blip r:embed="rId2"/>
          <a:srcRect/>
          <a:stretch>
            <a:fillRect/>
          </a:stretch>
        </p:blipFill>
        <p:spPr bwMode="auto">
          <a:xfrm>
            <a:off x="6172200" y="1219200"/>
            <a:ext cx="2819400" cy="4953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2408</TotalTime>
  <Words>2692</Words>
  <Application>Microsoft Office PowerPoint</Application>
  <PresentationFormat>On-screen Show (4:3)</PresentationFormat>
  <Paragraphs>314</Paragraphs>
  <Slides>79</Slides>
  <Notes>1</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Art </vt:lpstr>
      <vt:lpstr>Types of Arts </vt:lpstr>
      <vt:lpstr>BASIC CONCEPT OF INDIAN ART</vt:lpstr>
      <vt:lpstr>ANCIENT INDIAN ART</vt:lpstr>
      <vt:lpstr>IMPORTANCE OF ART IN INDIAN CULTURE </vt:lpstr>
      <vt:lpstr>INDIAN VALLEY CIVILISATION</vt:lpstr>
      <vt:lpstr>MAURYAN </vt:lpstr>
      <vt:lpstr>KUSHAN EMPIRE </vt:lpstr>
      <vt:lpstr>EASTERN INDIA </vt:lpstr>
      <vt:lpstr>CONTEMPORARY ART </vt:lpstr>
      <vt:lpstr>Slide 11</vt:lpstr>
      <vt:lpstr>SCULPTURE </vt:lpstr>
      <vt:lpstr>WALL PAINTING</vt:lpstr>
      <vt:lpstr>Slide 14</vt:lpstr>
      <vt:lpstr>MINIATURE PAINTING </vt:lpstr>
      <vt:lpstr>JWELLERY </vt:lpstr>
      <vt:lpstr>WOOD </vt:lpstr>
      <vt:lpstr>TEMPLE ART </vt:lpstr>
      <vt:lpstr>FOLK AND TRIBAL ART </vt:lpstr>
      <vt:lpstr>THREE MAJOR PERIODS IN THE HISTORY OF INDIAN MUSIC</vt:lpstr>
      <vt:lpstr>Indian Classical Dance, Or Shastriya Nritya</vt:lpstr>
      <vt:lpstr>INDIAN CLASSICAL DANCE </vt:lpstr>
      <vt:lpstr>Slide 23</vt:lpstr>
      <vt:lpstr>DANCE FORMS </vt:lpstr>
      <vt:lpstr>Slide 25</vt:lpstr>
      <vt:lpstr>FAMOUS INDIAN DANCERS </vt:lpstr>
      <vt:lpstr>Slide 27</vt:lpstr>
      <vt:lpstr>Slide 28</vt:lpstr>
      <vt:lpstr>Slide 29</vt:lpstr>
      <vt:lpstr>Indian Musical Instruments </vt:lpstr>
      <vt:lpstr>Slide 31</vt:lpstr>
      <vt:lpstr>MYTHOLOGICAL ORIGIN OF SANGEET </vt:lpstr>
      <vt:lpstr>HISTORICAL DEVELOPMENT </vt:lpstr>
      <vt:lpstr>Slide 34</vt:lpstr>
      <vt:lpstr>PITCH AND BEAT IN INDIAN MUSIC: RAGAS &amp; TALAS </vt:lpstr>
      <vt:lpstr>RAAG </vt:lpstr>
      <vt:lpstr>Slide 37</vt:lpstr>
      <vt:lpstr>Slide 38</vt:lpstr>
      <vt:lpstr>Slide 39</vt:lpstr>
      <vt:lpstr>TIMBRE AND INSTRUMENTS IN INDIAN MUSIC </vt:lpstr>
      <vt:lpstr>Slide 41</vt:lpstr>
      <vt:lpstr>TEXTURE IN INDIAN MUSICs</vt:lpstr>
      <vt:lpstr>Slide 43</vt:lpstr>
      <vt:lpstr>Slide 44</vt:lpstr>
      <vt:lpstr>Slide 45</vt:lpstr>
      <vt:lpstr>SUSHIR VADYA  </vt:lpstr>
      <vt:lpstr>Slide 47</vt:lpstr>
      <vt:lpstr>Slide 48</vt:lpstr>
      <vt:lpstr>Slide 49</vt:lpstr>
      <vt:lpstr>Slide 50</vt:lpstr>
      <vt:lpstr>History of Indian Music &amp; Musical Instruments</vt:lpstr>
      <vt:lpstr>DIFFERENT MUSICAL INSTRUMENTS </vt:lpstr>
      <vt:lpstr>VINA </vt:lpstr>
      <vt:lpstr>Sitar- Stringed Instrument</vt:lpstr>
      <vt:lpstr>SAROD – STRINGED INSTRUMENT</vt:lpstr>
      <vt:lpstr>VIOLIN- STRINGED INSTRUMENT</vt:lpstr>
      <vt:lpstr>GUITAR- STRINGED INSTRUMENT </vt:lpstr>
      <vt:lpstr>DUGI TABLA – PERCUSSION INSTRUMENT</vt:lpstr>
      <vt:lpstr>DHOLAK- PERCUSSION INSTRUMENT</vt:lpstr>
      <vt:lpstr>HARMONIUM </vt:lpstr>
      <vt:lpstr>SHEHNAI </vt:lpstr>
      <vt:lpstr>BANSURI (FLUTE)</vt:lpstr>
      <vt:lpstr>VINA </vt:lpstr>
      <vt:lpstr>TAMBURA</vt:lpstr>
      <vt:lpstr>SETAR</vt:lpstr>
      <vt:lpstr>RABAB</vt:lpstr>
      <vt:lpstr>PAKHAWAJ </vt:lpstr>
      <vt:lpstr>MRADANGAM </vt:lpstr>
      <vt:lpstr>KAMANCHE </vt:lpstr>
      <vt:lpstr>KHANJAIRI</vt:lpstr>
      <vt:lpstr>TAUS(MAYURI )</vt:lpstr>
      <vt:lpstr>Slide 72</vt:lpstr>
      <vt:lpstr>Classification of Indian Musical Instruments</vt:lpstr>
      <vt:lpstr>Slide 74</vt:lpstr>
      <vt:lpstr>Slide 75</vt:lpstr>
      <vt:lpstr>Slide 76</vt:lpstr>
      <vt:lpstr>Slide 77</vt:lpstr>
      <vt:lpstr>Slide 78</vt:lpstr>
      <vt:lpstr>Slide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MUSICAL INSTRUMENTS</dc:title>
  <dc:creator>anant</dc:creator>
  <cp:lastModifiedBy>hp</cp:lastModifiedBy>
  <cp:revision>268</cp:revision>
  <dcterms:created xsi:type="dcterms:W3CDTF">2024-03-20T09:34:43Z</dcterms:created>
  <dcterms:modified xsi:type="dcterms:W3CDTF">2024-05-07T07:14:31Z</dcterms:modified>
</cp:coreProperties>
</file>