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0" r:id="rId3"/>
    <p:sldId id="271" r:id="rId4"/>
    <p:sldId id="272" r:id="rId5"/>
    <p:sldId id="273" r:id="rId6"/>
    <p:sldId id="274" r:id="rId7"/>
    <p:sldId id="275" r:id="rId8"/>
    <p:sldId id="276" r:id="rId9"/>
    <p:sldId id="258" r:id="rId10"/>
    <p:sldId id="259" r:id="rId11"/>
    <p:sldId id="260" r:id="rId12"/>
    <p:sldId id="261" r:id="rId13"/>
    <p:sldId id="262" r:id="rId14"/>
    <p:sldId id="263" r:id="rId15"/>
    <p:sldId id="264" r:id="rId16"/>
    <p:sldId id="265" r:id="rId17"/>
    <p:sldId id="266" r:id="rId18"/>
    <p:sldId id="267" r:id="rId19"/>
    <p:sldId id="26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6FBECF-8308-4555-A6FE-F03C144C2BD1}"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20292-A4AE-41CE-A4E5-2A79C2322FA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6FBECF-8308-4555-A6FE-F03C144C2BD1}"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20292-A4AE-41CE-A4E5-2A79C2322FA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6FBECF-8308-4555-A6FE-F03C144C2BD1}"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20292-A4AE-41CE-A4E5-2A79C2322FA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6FBECF-8308-4555-A6FE-F03C144C2BD1}"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20292-A4AE-41CE-A4E5-2A79C2322FA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6FBECF-8308-4555-A6FE-F03C144C2BD1}"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D20292-A4AE-41CE-A4E5-2A79C2322FA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6FBECF-8308-4555-A6FE-F03C144C2BD1}"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D20292-A4AE-41CE-A4E5-2A79C2322FA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6FBECF-8308-4555-A6FE-F03C144C2BD1}" type="datetimeFigureOut">
              <a:rPr lang="en-US" smtClean="0"/>
              <a:t>4/18/2024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D20292-A4AE-41CE-A4E5-2A79C2322FA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6FBECF-8308-4555-A6FE-F03C144C2BD1}"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D20292-A4AE-41CE-A4E5-2A79C2322FA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6FBECF-8308-4555-A6FE-F03C144C2BD1}" type="datetimeFigureOut">
              <a:rPr lang="en-US" smtClean="0"/>
              <a:t>4/18/2024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D20292-A4AE-41CE-A4E5-2A79C2322FA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6FBECF-8308-4555-A6FE-F03C144C2BD1}"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D20292-A4AE-41CE-A4E5-2A79C2322FA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6FBECF-8308-4555-A6FE-F03C144C2BD1}"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D20292-A4AE-41CE-A4E5-2A79C2322FA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6FBECF-8308-4555-A6FE-F03C144C2BD1}" type="datetimeFigureOut">
              <a:rPr lang="en-US" smtClean="0"/>
              <a:t>4/18/2024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D20292-A4AE-41CE-A4E5-2A79C2322FA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hi.wikipedia.org/wiki/%E0%A4%AD%E0%A4%BE%E0%A4%B0%E0%A4%A4_%E0%A4%95%E0%A5%87_%E0%A4%B5%E0%A4%BF%E0%A4%AD%E0%A4%BF%E0%A4%A8%E0%A5%8D%E0%A4%A8_%E0%A4%A8%E0%A4%BE%E0%A4%A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hi.wikipedia.org/wiki/%E0%A4%B9%E0%A4%B8%E0%A5%8D%E0%A4%A4%E0%A4%BF%E0%A4%A8%E0%A4%BE%E0%A4%AA%E0%A5%81%E0%A4%B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hi.wikipedia.org/wiki/%E0%A4%AE%E0%A4%B9%E0%A4%BE%E0%A4%AD%E0%A4%BE%E0%A4%B0%E0%A4%A4" TargetMode="External"/><Relationship Id="rId2" Type="http://schemas.openxmlformats.org/officeDocument/2006/relationships/hyperlink" Target="https://hi.wikipedia.org/wiki/%E0%A4%8B%E0%A4%97%E0%A5%8D%E0%A4%B5%E0%A5%87%E0%A4%A6" TargetMode="External"/><Relationship Id="rId1" Type="http://schemas.openxmlformats.org/officeDocument/2006/relationships/slideLayout" Target="../slideLayouts/slideLayout2.xml"/><Relationship Id="rId4" Type="http://schemas.openxmlformats.org/officeDocument/2006/relationships/hyperlink" Target="https://hi.wikipedia.org/wiki/%E0%A4%A6%E0%A4%B6%E0%A4%B0%E0%A4%BE%E0%A4%9C%E0%A5%8D%E0%A4%9E_%E0%A4%AF%E0%A5%81%E0%A4%A6%E0%A5%8D%E0%A4%A7"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hi.wikipedia.org/wiki/%E0%A4%8B%E0%A4%97%E0%A5%8D%E0%A4%B5%E0%A5%87%E0%A4%A6" TargetMode="External"/><Relationship Id="rId2" Type="http://schemas.openxmlformats.org/officeDocument/2006/relationships/hyperlink" Target="https://hi.wikipedia.org/wiki/%E0%A4%B5%E0%A5%88%E0%A4%A6%E0%A4%BF%E0%A4%95_%E0%A4%B8%E0%A4%AD%E0%A5%8D%E0%A4%AF%E0%A4%A4%E0%A4%BE" TargetMode="External"/><Relationship Id="rId1" Type="http://schemas.openxmlformats.org/officeDocument/2006/relationships/slideLayout" Target="../slideLayouts/slideLayout2.xml"/><Relationship Id="rId4" Type="http://schemas.openxmlformats.org/officeDocument/2006/relationships/hyperlink" Target="https://en.wikipedia.org/wiki/Bharatas_(tribe)"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hi.wikipedia.org/wiki/%E0%A4%AC%E0%A5%8D%E0%A4%B0%E0%A4%B9%E0%A5%8D%E0%A4%AE%E0%A4%BE%E0%A4%A3%E0%A5%8D%E0%A4%A1%E0%A4%AA%E0%A5%81%E0%A4%B0%E0%A4%BE%E0%A4%A3" TargetMode="External"/><Relationship Id="rId3" Type="http://schemas.openxmlformats.org/officeDocument/2006/relationships/hyperlink" Target="https://hi.wikipedia.org/wiki/%E0%A4%AD%E0%A4%B0%E0%A4%A4_%E0%A4%AE%E0%A5%81%E0%A4%A8%E0%A4%BF" TargetMode="External"/><Relationship Id="rId7" Type="http://schemas.openxmlformats.org/officeDocument/2006/relationships/hyperlink" Target="https://hi.wikipedia.org/wiki/%E0%A4%B2%E0%A4%BF%E0%A4%82%E0%A4%97%E0%A4%AA%E0%A5%81%E0%A4%B0%E0%A4%BE%E0%A4%A3" TargetMode="External"/><Relationship Id="rId2" Type="http://schemas.openxmlformats.org/officeDocument/2006/relationships/hyperlink" Target="https://hi.wikipedia.org/wiki/%E0%A4%A8%E0%A4%BE%E0%A4%9F%E0%A5%8D%E0%A4%AF_%E0%A4%B6%E0%A4%BE%E0%A4%B8%E0%A5%8D%E0%A4%A4%E0%A5%8D%E0%A4%B0" TargetMode="External"/><Relationship Id="rId1" Type="http://schemas.openxmlformats.org/officeDocument/2006/relationships/slideLayout" Target="../slideLayouts/slideLayout2.xml"/><Relationship Id="rId6" Type="http://schemas.openxmlformats.org/officeDocument/2006/relationships/hyperlink" Target="https://hi.wikipedia.org/wiki/%E0%A4%B5%E0%A4%BE%E0%A4%AF%E0%A5%81%E0%A4%AA%E0%A5%81%E0%A4%B0%E0%A4%BE%E0%A4%A3" TargetMode="External"/><Relationship Id="rId5" Type="http://schemas.openxmlformats.org/officeDocument/2006/relationships/hyperlink" Target="https://hi.wikipedia.org/wiki/%E0%A4%B5%E0%A4%BF%E0%A4%B7%E0%A5%8D%E0%A4%A3%E0%A5%81%E0%A4%AA%E0%A5%81%E0%A4%B0%E0%A4%BE%E0%A4%A3" TargetMode="External"/><Relationship Id="rId10" Type="http://schemas.openxmlformats.org/officeDocument/2006/relationships/hyperlink" Target="https://hi.wikipedia.org/wiki/%E0%A4%AE%E0%A4%BE%E0%A4%B0%E0%A5%8D%E0%A4%95%E0%A4%A3%E0%A5%8D%E0%A4%A1%E0%A5%87%E0%A4%AF_%E0%A4%AA%E0%A5%81%E0%A4%B0%E0%A4%BE%E0%A4%A3" TargetMode="External"/><Relationship Id="rId4" Type="http://schemas.openxmlformats.org/officeDocument/2006/relationships/hyperlink" Target="https://hi.wikipedia.org/wiki/%E0%A4%AE%E0%A4%A4%E0%A5%8D%E0%A4%B8%E0%A5%8D%E0%A4%AF_%E0%A4%AA%E0%A5%81%E0%A4%B0%E0%A4%BE%E0%A4%A3" TargetMode="External"/><Relationship Id="rId9" Type="http://schemas.openxmlformats.org/officeDocument/2006/relationships/hyperlink" Target="https://hi.wikipedia.org/wiki/%E0%A4%85%E0%A4%97%E0%A5%8D%E0%A4%A8%E0%A4%BF%E0%A4%AA%E0%A5%81%E0%A4%B0%E0%A4%BE%E0%A4%A3"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hi.wikipedia.org/wiki/%E0%A4%B5%E0%A4%BF%E0%A4%B7%E0%A5%8D%E0%A4%A3%E0%A5%81_%E0%A4%AA%E0%A5%81%E0%A4%B0%E0%A4%BE%E0%A4%A3"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hi.wikipedia.org/wiki/%E0%A4%B5%E0%A4%BF%E0%A4%B7%E0%A5%8D%E0%A4%A3%E0%A5%81_%E0%A4%AA%E0%A5%81%E0%A4%B0%E0%A4%BE%E0%A4%A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hi.wikipedia.org/wiki/%E0%A4%9C%E0%A5%88%E0%A4%A8_%E0%A4%A7%E0%A4%B0%E0%A5%8D%E0%A4%AE" TargetMode="External"/><Relationship Id="rId7" Type="http://schemas.openxmlformats.org/officeDocument/2006/relationships/hyperlink" Target="https://hi.wikipedia.org/wiki/%E0%A4%B8%E0%A5%8D%E0%A4%95%E0%A4%A8%E0%A5%8D%E0%A4%A6_%E0%A4%AA%E0%A5%81%E0%A4%B0%E0%A4%BE%E0%A4%A3" TargetMode="External"/><Relationship Id="rId2" Type="http://schemas.openxmlformats.org/officeDocument/2006/relationships/hyperlink" Target="https://hi.wikipedia.org/wiki/%E0%A4%A8%E0%A4%BE%E0%A4%AD%E0%A4%BF%E0%A4%B0%E0%A4%BE%E0%A4%9C" TargetMode="External"/><Relationship Id="rId1" Type="http://schemas.openxmlformats.org/officeDocument/2006/relationships/slideLayout" Target="../slideLayouts/slideLayout2.xml"/><Relationship Id="rId6" Type="http://schemas.openxmlformats.org/officeDocument/2006/relationships/hyperlink" Target="https://hi.wikipedia.org/wiki/%E0%A4%AD%E0%A4%B0%E0%A4%A4_%E0%A4%9A%E0%A4%95%E0%A5%8D%E0%A4%B0%E0%A4%B5%E0%A4%B0%E0%A5%8D%E0%A4%A4%E0%A5%80" TargetMode="External"/><Relationship Id="rId5" Type="http://schemas.openxmlformats.org/officeDocument/2006/relationships/hyperlink" Target="https://hi.wikipedia.org/wiki/%E0%A4%8B%E0%A4%B7%E0%A4%AD%E0%A4%A6%E0%A5%87%E0%A4%B5" TargetMode="External"/><Relationship Id="rId4" Type="http://schemas.openxmlformats.org/officeDocument/2006/relationships/hyperlink" Target="https://hi.wikipedia.org/wiki/%E0%A4%A4%E0%A5%80%E0%A4%B0%E0%A5%8D%E0%A4%A5%E0%A4%82%E0%A4%95%E0%A4%B0"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hi.wikipedia.org/wiki/%E0%A4%A5%E0%A4%BE%E0%A4%88%E0%A4%B2%E0%A5%88%E0%A4%82%E0%A4%A1" TargetMode="External"/><Relationship Id="rId7" Type="http://schemas.openxmlformats.org/officeDocument/2006/relationships/hyperlink" Target="https://hi.wikipedia.org/wiki/%E0%A4%8F%E0%A4%B6%E0%A4%BF%E0%A4%AF%E0%A4%BE" TargetMode="External"/><Relationship Id="rId2" Type="http://schemas.openxmlformats.org/officeDocument/2006/relationships/hyperlink" Target="https://hi.wikipedia.org/wiki/%E0%A4%AD%E0%A4%BE%E0%A4%B0%E0%A4%A4" TargetMode="External"/><Relationship Id="rId1" Type="http://schemas.openxmlformats.org/officeDocument/2006/relationships/slideLayout" Target="../slideLayouts/slideLayout2.xml"/><Relationship Id="rId6" Type="http://schemas.openxmlformats.org/officeDocument/2006/relationships/hyperlink" Target="https://hi.wikipedia.org/wiki/%E0%A4%AC%E0%A4%BE%E0%A4%B2%E0%A5%80" TargetMode="External"/><Relationship Id="rId5" Type="http://schemas.openxmlformats.org/officeDocument/2006/relationships/hyperlink" Target="https://hi.wikipedia.org/wiki/%E0%A4%9C%E0%A4%BE%E0%A4%B5%E0%A4%BE_(%E0%A4%A6%E0%A5%8D%E0%A4%B5%E0%A5%80%E0%A4%AA)" TargetMode="External"/><Relationship Id="rId4" Type="http://schemas.openxmlformats.org/officeDocument/2006/relationships/hyperlink" Target="https://hi.wikipedia.org/wiki/%E0%A4%AE%E0%A4%B2%E0%A5%87%E0%A4%B6%E0%A4%BF%E0%A4%AF%E0%A4%B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hi.wikipedia.org/wiki/%E0%A4%B8%E0%A4%BF%E0%A4%A8%E0%A5%8D%E0%A4%A7%E0%A5%81_%E0%A4%A8%E0%A4%A6%E0%A5%80" TargetMode="External"/><Relationship Id="rId13" Type="http://schemas.openxmlformats.org/officeDocument/2006/relationships/hyperlink" Target="https://hi.wikipedia.org/wiki/%E0%A4%B9%E0%A4%BF%E0%A4%A8%E0%A5%8D%E0%A4%A6%E0%A5%81%E0%A4%B8%E0%A5%8D%E0%A4%A4%E0%A4%BE%E0%A4%A8" TargetMode="External"/><Relationship Id="rId3" Type="http://schemas.openxmlformats.org/officeDocument/2006/relationships/hyperlink" Target="https://hi.wikipedia.org/wiki/%E0%A4%AC%E0%A5%8D%E0%A4%B0%E0%A4%BE%E0%A4%B9%E0%A5%8D%E0%A4%AE%E0%A5%80_%E0%A4%B2%E0%A4%BF%E0%A4%AA%E0%A4%BF" TargetMode="External"/><Relationship Id="rId7" Type="http://schemas.openxmlformats.org/officeDocument/2006/relationships/hyperlink" Target="https://hi.wikipedia.org/wiki/%E0%A4%85%E0%A4%82%E0%A4%97%E0%A5%8D%E0%A4%B0%E0%A5%87%E0%A4%9C%E0%A4%BC%E0%A5%80_%E0%A4%AD%E0%A4%BE%E0%A4%B7%E0%A4%BE" TargetMode="External"/><Relationship Id="rId12" Type="http://schemas.openxmlformats.org/officeDocument/2006/relationships/hyperlink" Target="https://hi.wikipedia.org/wiki/%E0%A4%86%E0%A4%B0%E0%A5%8D%E0%A4%AF%E0%A4%BE%E0%A4%B5%E0%A4%B0%E0%A5%8D%E0%A4%A4" TargetMode="External"/><Relationship Id="rId2" Type="http://schemas.openxmlformats.org/officeDocument/2006/relationships/hyperlink" Target="https://hi.wikipedia.org/wiki/%E0%A4%B8%E0%A4%AE%E0%A5%8D%E0%A4%B0%E0%A4%BE%E0%A4%9F_%E0%A4%85%E0%A4%B6%E0%A5%8B%E0%A4%95" TargetMode="External"/><Relationship Id="rId1" Type="http://schemas.openxmlformats.org/officeDocument/2006/relationships/slideLayout" Target="../slideLayouts/slideLayout2.xml"/><Relationship Id="rId6" Type="http://schemas.openxmlformats.org/officeDocument/2006/relationships/hyperlink" Target="https://hi.wikipedia.org/wiki/%E0%A4%B5%E0%A5%83%E0%A4%B9%E0%A4%A6_%E0%A4%AD%E0%A4%BE%E0%A4%B0%E0%A4%A4" TargetMode="External"/><Relationship Id="rId11" Type="http://schemas.openxmlformats.org/officeDocument/2006/relationships/hyperlink" Target="https://hi.wikipedia.org/wiki/%E0%A4%AD%E0%A4%BE%E0%A4%B0%E0%A4%A4_%E0%A4%96%E0%A4%A3%E0%A5%8D%E0%A4%A1" TargetMode="External"/><Relationship Id="rId5" Type="http://schemas.openxmlformats.org/officeDocument/2006/relationships/hyperlink" Target="https://hi.wikipedia.org/wiki/%E0%A4%AD%E0%A4%BE%E0%A4%B0%E0%A4%A4%E0%A5%80%E0%A4%AF_%E0%A4%89%E0%A4%AA%E0%A4%AE%E0%A4%B9%E0%A4%BE%E0%A4%A6%E0%A5%8D%E0%A4%B5%E0%A5%80%E0%A4%AA" TargetMode="External"/><Relationship Id="rId10" Type="http://schemas.openxmlformats.org/officeDocument/2006/relationships/hyperlink" Target="https://hi.wikipedia.org/wiki/%E0%A4%9C%E0%A4%AE%E0%A5%8D%E0%A4%AC%E0%A5%82%E0%A4%A6%E0%A5%8D%E0%A4%B5%E0%A5%80%E0%A4%AA" TargetMode="External"/><Relationship Id="rId4" Type="http://schemas.openxmlformats.org/officeDocument/2006/relationships/hyperlink" Target="https://hi.wikipedia.org/wiki/%E0%A4%AD%E0%A4%BE%E0%A4%B0%E0%A4%A4" TargetMode="External"/><Relationship Id="rId9" Type="http://schemas.openxmlformats.org/officeDocument/2006/relationships/hyperlink" Target="https://hi.wikipedia.org/wiki/%E0%A4%AD%E0%A4%BE%E0%A4%B0%E0%A4%A4%E0%A4%B5%E0%A4%B0%E0%A5%8D%E0%A4%B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latin typeface="Mangal" pitchFamily="18" charset="0"/>
                <a:cs typeface="Mangal" pitchFamily="18" charset="0"/>
              </a:rPr>
              <a:t>भारत </a:t>
            </a:r>
            <a:endParaRPr lang="en-US" dirty="0">
              <a:latin typeface="Mangal" pitchFamily="18" charset="0"/>
              <a:cs typeface="Mangal" pitchFamily="18" charset="0"/>
            </a:endParaRPr>
          </a:p>
        </p:txBody>
      </p:sp>
      <p:sp>
        <p:nvSpPr>
          <p:cNvPr id="3" name="Content Placeholder 2"/>
          <p:cNvSpPr>
            <a:spLocks noGrp="1"/>
          </p:cNvSpPr>
          <p:nvPr>
            <p:ph idx="1"/>
          </p:nvPr>
        </p:nvSpPr>
        <p:spPr>
          <a:xfrm>
            <a:off x="457200" y="4343400"/>
            <a:ext cx="8229600" cy="1782763"/>
          </a:xfrm>
        </p:spPr>
        <p:txBody>
          <a:bodyPr/>
          <a:lstStyle/>
          <a:p>
            <a:pPr>
              <a:buNone/>
            </a:pPr>
            <a:r>
              <a:rPr lang="en-US" dirty="0" smtClean="0"/>
              <a:t>Dr </a:t>
            </a:r>
            <a:r>
              <a:rPr lang="en-US" dirty="0" err="1" smtClean="0"/>
              <a:t>Dileep</a:t>
            </a:r>
            <a:r>
              <a:rPr lang="en-US" dirty="0" smtClean="0"/>
              <a:t>  KUMAR </a:t>
            </a:r>
            <a:r>
              <a:rPr lang="en-US" dirty="0" err="1" smtClean="0"/>
              <a:t>Tiwari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i-IN" dirty="0"/>
              <a:t>अजनाभवर्ष</a:t>
            </a:r>
            <a:endParaRPr lang="en-US" dirty="0"/>
          </a:p>
          <a:p>
            <a:r>
              <a:rPr lang="hi-IN" dirty="0"/>
              <a:t>भारत का प्राचीन नाम अजनाभवर्ष था।</a:t>
            </a:r>
            <a:r>
              <a:rPr lang="en-US" baseline="30000" dirty="0">
                <a:hlinkClick r:id="rId2"/>
              </a:rPr>
              <a:t>[8]</a:t>
            </a:r>
            <a:r>
              <a:rPr lang="en-US" dirty="0"/>
              <a:t> </a:t>
            </a:r>
            <a:r>
              <a:rPr lang="hi-IN" dirty="0"/>
              <a:t>ऋषभदेव के सौ पुत्रों में सबसे बड़े पुत्र भरत के नाम पर बाद में भारतवर्ष पड़ा।</a:t>
            </a: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hi-IN" dirty="0"/>
              <a:t>भारतवर्ष</a:t>
            </a:r>
            <a:endParaRPr lang="en-US" dirty="0"/>
          </a:p>
          <a:p>
            <a:r>
              <a:rPr lang="hi-IN" dirty="0" smtClean="0"/>
              <a:t>भारतवर्ष </a:t>
            </a:r>
            <a:r>
              <a:rPr lang="hi-IN" dirty="0"/>
              <a:t>या भारत नाम</a:t>
            </a:r>
            <a:r>
              <a:rPr lang="en-US" dirty="0"/>
              <a:t> </a:t>
            </a:r>
            <a:r>
              <a:rPr lang="hi-IN" dirty="0">
                <a:hlinkClick r:id="rId2" tooltip="हस्तिनापुर"/>
              </a:rPr>
              <a:t>प्रथम जैन तीर्थंकर भगवान ऋषभदेव के पुत्र भरत के नाम</a:t>
            </a:r>
            <a:r>
              <a:rPr lang="en-US" dirty="0"/>
              <a:t> </a:t>
            </a:r>
            <a:r>
              <a:rPr lang="hi-IN" dirty="0"/>
              <a:t>पर पड़ा।आगे चल कर भरत एक चक्रवर्ती सम्राट हुए</a:t>
            </a:r>
            <a:r>
              <a:rPr lang="en-US" dirty="0"/>
              <a:t>, </a:t>
            </a:r>
            <a:r>
              <a:rPr lang="hi-IN" dirty="0"/>
              <a:t>जिन्हें चारों दिशाओं की भूमि का स्वामी कहा जाता था। प्रथम चक्रवर्ती सम्राट भरत के नाम पर ही इस देश का नाम </a:t>
            </a:r>
            <a:r>
              <a:rPr lang="en-US" dirty="0"/>
              <a:t>‘</a:t>
            </a:r>
            <a:r>
              <a:rPr lang="hi-IN" dirty="0"/>
              <a:t>भारतवर्ष</a:t>
            </a:r>
            <a:r>
              <a:rPr lang="en-US" dirty="0"/>
              <a:t>’ </a:t>
            </a:r>
            <a:r>
              <a:rPr lang="hi-IN" dirty="0"/>
              <a:t>पड़ा। इस तथ्य की पुष्टि </a:t>
            </a:r>
            <a:r>
              <a:rPr lang="en-US" dirty="0"/>
              <a:t>2000 </a:t>
            </a:r>
            <a:r>
              <a:rPr lang="hi-IN" dirty="0"/>
              <a:t>वर्ष पूर्व उड़ीसा के खंडगिरि उदयगिरि की गुफाओं में सम्राट खारबेल के द्वारा ब्राह्मी लिपि में लिखे गए शिलालेख से भी होती है जो प्राकृत भाषा में लिखा गया है और जिसमें वर्णन आया है कि प्रथम जैन तीर्थंकर भगवान ऋषभदेव के पुत्र भरत के नाम पर इस देश का नाम भारत पड़ा।</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hi-IN" dirty="0">
                <a:hlinkClick r:id="rId2" tooltip="ऋग्वेद"/>
              </a:rPr>
              <a:t>ऋग्वेद</a:t>
            </a:r>
            <a:r>
              <a:rPr lang="en-US" dirty="0"/>
              <a:t> </a:t>
            </a:r>
            <a:r>
              <a:rPr lang="hi-IN" dirty="0"/>
              <a:t>में एक और युद्ध का ज़िक्र है। माना जाता है कि यह युद्ध</a:t>
            </a:r>
            <a:r>
              <a:rPr lang="en-US" dirty="0"/>
              <a:t> </a:t>
            </a:r>
            <a:r>
              <a:rPr lang="hi-IN" dirty="0">
                <a:hlinkClick r:id="rId3" tooltip="महाभारत"/>
              </a:rPr>
              <a:t>महाभारत</a:t>
            </a:r>
            <a:r>
              <a:rPr lang="en-US" dirty="0"/>
              <a:t> </a:t>
            </a:r>
            <a:r>
              <a:rPr lang="hi-IN" dirty="0"/>
              <a:t>से भी पहले हुआ। पहला लिखित विवरण किसी युद्ध का। इसमें एक तरफ थे तृत्सु जाति के लोग</a:t>
            </a:r>
            <a:r>
              <a:rPr lang="en-US" dirty="0"/>
              <a:t>, </a:t>
            </a:r>
            <a:r>
              <a:rPr lang="hi-IN" dirty="0"/>
              <a:t>जिनको भरत का संघ कहा जाता और दूसरी तरफ था </a:t>
            </a:r>
            <a:r>
              <a:rPr lang="en-US" dirty="0"/>
              <a:t>10 </a:t>
            </a:r>
            <a:r>
              <a:rPr lang="hi-IN" dirty="0"/>
              <a:t>राज्यों का संघ। इस लड़ाई को</a:t>
            </a:r>
            <a:r>
              <a:rPr lang="en-US" dirty="0"/>
              <a:t> </a:t>
            </a:r>
            <a:r>
              <a:rPr lang="hi-IN" dirty="0">
                <a:hlinkClick r:id="rId4" tooltip="दशराज्ञ युद्ध"/>
              </a:rPr>
              <a:t>दसराज</a:t>
            </a:r>
            <a:r>
              <a:rPr lang="en-US" dirty="0"/>
              <a:t> </a:t>
            </a:r>
            <a:r>
              <a:rPr lang="hi-IN" dirty="0"/>
              <a:t>या</a:t>
            </a:r>
            <a:r>
              <a:rPr lang="en-US" dirty="0"/>
              <a:t> </a:t>
            </a:r>
            <a:r>
              <a:rPr lang="hi-IN" dirty="0">
                <a:hlinkClick r:id="rId4" tooltip="दशराज्ञ युद्ध"/>
              </a:rPr>
              <a:t>दाशराज्ञ युद्ध</a:t>
            </a:r>
            <a:r>
              <a:rPr lang="en-US" dirty="0"/>
              <a:t> </a:t>
            </a:r>
            <a:r>
              <a:rPr lang="hi-IN" dirty="0"/>
              <a:t>भी कहते हैं। इसमें भरत के संघ की जीत हुई और पूरे भूभाग पर उनका राज स्थापित हो गया</a:t>
            </a:r>
            <a:r>
              <a:rPr lang="en-US" dirty="0"/>
              <a:t>, </a:t>
            </a:r>
            <a:r>
              <a:rPr lang="hi-IN" dirty="0"/>
              <a:t>जिससे नाम मिला भारत। बताया जाता है कि भरत संघ के लोग अग्नि की पूजा करने वाले थे।</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i-IN" i="1" dirty="0"/>
              <a:t>भारत नाम की एक प्रारंभिक</a:t>
            </a:r>
            <a:r>
              <a:rPr lang="en-US" i="1" dirty="0"/>
              <a:t> </a:t>
            </a:r>
            <a:r>
              <a:rPr lang="hi-IN" i="1" dirty="0">
                <a:hlinkClick r:id="rId2" tooltip="वैदिक सभ्यता"/>
              </a:rPr>
              <a:t>वैदिक</a:t>
            </a:r>
            <a:r>
              <a:rPr lang="en-US" i="1" dirty="0"/>
              <a:t> </a:t>
            </a:r>
            <a:r>
              <a:rPr lang="hi-IN" i="1" dirty="0"/>
              <a:t>जनजाति या जनसमूह था जो ईसा पूर्व दूसरी सहस्राब्दी के उत्तरार्ध में अस्तित्व में था। इस जनजाति या जनसमूह का उल्लेख</a:t>
            </a:r>
            <a:r>
              <a:rPr lang="en-US" i="1" dirty="0"/>
              <a:t> </a:t>
            </a:r>
            <a:r>
              <a:rPr lang="hi-IN" i="1" dirty="0">
                <a:hlinkClick r:id="rId3" tooltip="ऋग्वेद"/>
              </a:rPr>
              <a:t>ऋग्वेद</a:t>
            </a:r>
            <a:r>
              <a:rPr lang="en-US" i="1" dirty="0"/>
              <a:t> </a:t>
            </a:r>
            <a:r>
              <a:rPr lang="hi-IN" i="1" dirty="0"/>
              <a:t>में मिलता है। भारत का प्राचीन नाम</a:t>
            </a:r>
            <a:r>
              <a:rPr lang="en-US" i="1" dirty="0"/>
              <a:t> </a:t>
            </a:r>
            <a:r>
              <a:rPr lang="hi-IN" i="1" dirty="0">
                <a:hlinkClick r:id="rId4" tooltip="en:Bharatas (tribe)"/>
              </a:rPr>
              <a:t>भारत जनजाति</a:t>
            </a:r>
            <a:r>
              <a:rPr lang="en-US" i="1" dirty="0"/>
              <a:t> </a:t>
            </a:r>
            <a:r>
              <a:rPr lang="hi-IN" i="1" dirty="0"/>
              <a:t>या जनसमूह के नाम पर "भारतवर्ष" या "भारत" या "भारत-भूमि" रखा गया था। भारत नाम सर्वप्रथम</a:t>
            </a:r>
            <a:r>
              <a:rPr lang="en-US" i="1" dirty="0"/>
              <a:t> </a:t>
            </a:r>
            <a:r>
              <a:rPr lang="hi-IN" i="1" dirty="0">
                <a:hlinkClick r:id="rId4" tooltip="en:Bharatas (tribe)"/>
              </a:rPr>
              <a:t>भारत</a:t>
            </a:r>
            <a:r>
              <a:rPr lang="en-US" i="1" dirty="0"/>
              <a:t> </a:t>
            </a:r>
            <a:r>
              <a:rPr lang="hi-IN" i="1" dirty="0"/>
              <a:t>जनजाति या जनसमूह के नाम पर ही रखा गया था</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hi-IN" dirty="0"/>
              <a:t>भारत और भारतवर्ष नाम को लेकर कई दावे किए जाते हैं। पौराणिक युग की मान्यता के अनुसार </a:t>
            </a:r>
            <a:r>
              <a:rPr lang="en-US" dirty="0"/>
              <a:t>‘</a:t>
            </a:r>
            <a:r>
              <a:rPr lang="hi-IN" dirty="0"/>
              <a:t>भरत</a:t>
            </a:r>
            <a:r>
              <a:rPr lang="en-US" dirty="0"/>
              <a:t>’ </a:t>
            </a:r>
            <a:r>
              <a:rPr lang="hi-IN" dirty="0"/>
              <a:t>नाम के कई व्यक्ति हुए हैं जिनके नाम पर भारत नाम माना जाता रहा है। प्रचलित मान्यता के अनुसार प्रथम जैन तीर्थंकर भगवान ऋषभदेव के पुत्र प्रथम चक्रवर्ती सम्राट भरत के नाम पर इस देश का नाम भारतवर्ष पड़ा। वहीं एक मान्यता यह भी है कि</a:t>
            </a:r>
            <a:r>
              <a:rPr lang="en-US" dirty="0"/>
              <a:t> </a:t>
            </a:r>
            <a:r>
              <a:rPr lang="hi-IN" dirty="0">
                <a:hlinkClick r:id="rId2" tooltip="नाट्य शास्त्र"/>
              </a:rPr>
              <a:t>नाट्यशास्त्र</a:t>
            </a:r>
            <a:r>
              <a:rPr lang="en-US" dirty="0"/>
              <a:t> </a:t>
            </a:r>
            <a:r>
              <a:rPr lang="hi-IN" dirty="0"/>
              <a:t>में जिन</a:t>
            </a:r>
            <a:r>
              <a:rPr lang="en-US" dirty="0"/>
              <a:t> </a:t>
            </a:r>
            <a:r>
              <a:rPr lang="hi-IN" dirty="0">
                <a:hlinkClick r:id="rId3" tooltip="भरत मुनि"/>
              </a:rPr>
              <a:t>भरतमुनि</a:t>
            </a:r>
            <a:r>
              <a:rPr lang="en-US" dirty="0"/>
              <a:t> </a:t>
            </a:r>
            <a:r>
              <a:rPr lang="hi-IN" dirty="0"/>
              <a:t>का जिक्र है</a:t>
            </a:r>
            <a:r>
              <a:rPr lang="en-US" dirty="0"/>
              <a:t>, </a:t>
            </a:r>
            <a:r>
              <a:rPr lang="hi-IN" dirty="0"/>
              <a:t>उन्हीं के नाम पर देश का नाम रखा गया। राजॢष भरत के बारे में भी उल्लेख मिलता है जिनके नाम पर जड़भरत मुहावरा काफी प्रचलित है। इसी तरह</a:t>
            </a:r>
            <a:r>
              <a:rPr lang="en-US" dirty="0"/>
              <a:t> </a:t>
            </a:r>
            <a:r>
              <a:rPr lang="hi-IN" dirty="0">
                <a:hlinkClick r:id="rId4" tooltip="मत्स्य पुराण"/>
              </a:rPr>
              <a:t>मत्स्यपुराण</a:t>
            </a:r>
            <a:r>
              <a:rPr lang="en-US" dirty="0"/>
              <a:t> </a:t>
            </a:r>
            <a:r>
              <a:rPr lang="hi-IN" dirty="0"/>
              <a:t>में उल्लेख है कि मनु को प्रजा को जन्म देने वाले वर और उसका भरण-पोषण करने के कारण भरत कहा गया। भारत के भारत नाम सम्बंधित बाते</a:t>
            </a:r>
            <a:r>
              <a:rPr lang="en-US" dirty="0"/>
              <a:t> </a:t>
            </a:r>
            <a:r>
              <a:rPr lang="hi-IN" dirty="0">
                <a:hlinkClick r:id="rId5" tooltip="विष्णुपुराण"/>
              </a:rPr>
              <a:t>विष्णुपुराण</a:t>
            </a:r>
            <a:r>
              <a:rPr lang="en-US" dirty="0"/>
              <a:t> (2,1,31), </a:t>
            </a:r>
            <a:r>
              <a:rPr lang="hi-IN" dirty="0">
                <a:hlinkClick r:id="rId6" tooltip="वायुपुराण"/>
              </a:rPr>
              <a:t>वायुपुराण</a:t>
            </a:r>
            <a:r>
              <a:rPr lang="en-US" dirty="0"/>
              <a:t> (33,52), </a:t>
            </a:r>
            <a:r>
              <a:rPr lang="hi-IN" dirty="0">
                <a:hlinkClick r:id="rId7" tooltip="लिंगपुराण"/>
              </a:rPr>
              <a:t>लिंगपुराण</a:t>
            </a:r>
            <a:r>
              <a:rPr lang="en-US" dirty="0"/>
              <a:t> (1,47,23), </a:t>
            </a:r>
            <a:r>
              <a:rPr lang="hi-IN" dirty="0">
                <a:hlinkClick r:id="rId8" tooltip="ब्रह्माण्डपुराण"/>
              </a:rPr>
              <a:t>ब्रह्माण्डपुराण</a:t>
            </a:r>
            <a:r>
              <a:rPr lang="en-US" dirty="0"/>
              <a:t> (14,5,62), </a:t>
            </a:r>
            <a:r>
              <a:rPr lang="hi-IN" dirty="0">
                <a:hlinkClick r:id="rId9" tooltip="अग्निपुराण"/>
              </a:rPr>
              <a:t>अग्निपुराण</a:t>
            </a:r>
            <a:r>
              <a:rPr lang="en-US" dirty="0"/>
              <a:t> (107,11–12), </a:t>
            </a:r>
            <a:r>
              <a:rPr lang="hi-IN" dirty="0"/>
              <a:t>और</a:t>
            </a:r>
            <a:r>
              <a:rPr lang="en-US" dirty="0"/>
              <a:t> </a:t>
            </a:r>
            <a:r>
              <a:rPr lang="hi-IN" dirty="0">
                <a:hlinkClick r:id="rId10" tooltip="मार्कण्डेय पुराण"/>
              </a:rPr>
              <a:t>मार्कण्डेय पुराण</a:t>
            </a:r>
            <a:r>
              <a:rPr lang="en-US" dirty="0"/>
              <a:t> (50,41), </a:t>
            </a:r>
            <a:r>
              <a:rPr lang="hi-IN" dirty="0"/>
              <a:t>में भी आयी है</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i-IN" dirty="0">
                <a:hlinkClick r:id="rId2" tooltip="विष्णु पुराण"/>
              </a:rPr>
              <a:t>विष्णु पुराण</a:t>
            </a:r>
            <a:r>
              <a:rPr lang="en-US" dirty="0"/>
              <a:t> </a:t>
            </a:r>
            <a:r>
              <a:rPr lang="hi-IN" dirty="0"/>
              <a:t>के दूसरे खंड के तीसरे अध्याय के पहले श्लोक के अनुसार-</a:t>
            </a:r>
            <a:endParaRPr lang="en-US" dirty="0"/>
          </a:p>
          <a:p>
            <a:r>
              <a:rPr lang="hi-IN" dirty="0"/>
              <a:t>उत्तरं यत् समुद्रस्य हिमाद्रेश्चैव दक्षिणम्।</a:t>
            </a:r>
            <a:endParaRPr lang="en-US" dirty="0"/>
          </a:p>
          <a:p>
            <a:r>
              <a:rPr lang="hi-IN" dirty="0"/>
              <a:t>वर्षं तद् भारतं नाम भारती यत्र सन्ततिः ।।</a:t>
            </a:r>
            <a:endParaRPr lang="en-US" dirty="0"/>
          </a:p>
          <a:p>
            <a:r>
              <a:rPr lang="hi-IN" dirty="0"/>
              <a:t>अर्थ है-</a:t>
            </a:r>
            <a:r>
              <a:rPr lang="en-US" dirty="0"/>
              <a:t> </a:t>
            </a:r>
            <a:r>
              <a:rPr lang="hi-IN" i="1" dirty="0"/>
              <a:t>समुद्र के उत्तर और हिमालय के दक्षिण में जो देश है</a:t>
            </a:r>
            <a:r>
              <a:rPr lang="en-US" i="1" dirty="0"/>
              <a:t>, </a:t>
            </a:r>
            <a:r>
              <a:rPr lang="hi-IN" i="1" dirty="0"/>
              <a:t>उसे भारत कहते हैं और इस भूभाग में रहने वाले लोग इस देश की संतान भारती हैं</a:t>
            </a:r>
            <a:r>
              <a:rPr lang="en-US" dirty="0"/>
              <a:t> </a:t>
            </a:r>
            <a:r>
              <a:rPr lang="hi-IN" dirty="0"/>
              <a:t>।</a:t>
            </a: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hi-IN" dirty="0">
                <a:hlinkClick r:id="rId2" tooltip="विष्णु पुराण"/>
              </a:rPr>
              <a:t>विष्णु पुराण</a:t>
            </a:r>
            <a:r>
              <a:rPr lang="en-US" dirty="0"/>
              <a:t> </a:t>
            </a:r>
            <a:r>
              <a:rPr lang="hi-IN" dirty="0"/>
              <a:t>के दूसरे खंड के तीसरे अध्याय के </a:t>
            </a:r>
            <a:r>
              <a:rPr lang="en-US" dirty="0"/>
              <a:t>24</a:t>
            </a:r>
            <a:r>
              <a:rPr lang="hi-IN" dirty="0"/>
              <a:t>वें श्लोक के अनुसार-</a:t>
            </a:r>
            <a:endParaRPr lang="en-US" dirty="0"/>
          </a:p>
          <a:p>
            <a:r>
              <a:rPr lang="hi-IN" dirty="0"/>
              <a:t>गायन्ति देवा: किल गीतकानि</a:t>
            </a:r>
            <a:r>
              <a:rPr lang="en-US" dirty="0"/>
              <a:t>, </a:t>
            </a:r>
            <a:r>
              <a:rPr lang="hi-IN" dirty="0"/>
              <a:t>धन्यास्तु ते भारतभूमिभागे।</a:t>
            </a:r>
            <a:endParaRPr lang="en-US" dirty="0"/>
          </a:p>
          <a:p>
            <a:r>
              <a:rPr lang="hi-IN" dirty="0"/>
              <a:t>स्वर्गापवर्गास्पदमार्गभूते भवन्ति भूय: पुरूषा सुरत्वात् ।।</a:t>
            </a:r>
            <a:endParaRPr lang="en-US" dirty="0"/>
          </a:p>
          <a:p>
            <a:r>
              <a:rPr lang="hi-IN" dirty="0"/>
              <a:t>अर्थ है-</a:t>
            </a:r>
            <a:r>
              <a:rPr lang="en-US" dirty="0"/>
              <a:t> </a:t>
            </a:r>
            <a:r>
              <a:rPr lang="hi-IN" i="1" dirty="0"/>
              <a:t>देवता हमेशा से यही गान करते हैं कि</a:t>
            </a:r>
            <a:r>
              <a:rPr lang="en-US" i="1" dirty="0"/>
              <a:t>, </a:t>
            </a:r>
            <a:r>
              <a:rPr lang="hi-IN" i="1" dirty="0"/>
              <a:t>जिन्होंने स्वर्ग और अपवर्ग के बीच में बसे भारत में जन्म लिया</a:t>
            </a:r>
            <a:r>
              <a:rPr lang="en-US" i="1" dirty="0"/>
              <a:t>, </a:t>
            </a:r>
            <a:r>
              <a:rPr lang="hi-IN" i="1" dirty="0"/>
              <a:t>वो मानव हम देवताओं से भी अधिक धन्य हैं।</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hi-IN" dirty="0"/>
              <a:t>भारत नामकरण के आधार सूत्र जैन परंपरा में भी मिलते हैं। पुराणों के अनुसार</a:t>
            </a:r>
            <a:r>
              <a:rPr lang="en-US" dirty="0"/>
              <a:t> </a:t>
            </a:r>
            <a:r>
              <a:rPr lang="hi-IN" dirty="0">
                <a:hlinkClick r:id="rId2" tooltip="नाभिराज"/>
              </a:rPr>
              <a:t>नाभिराज</a:t>
            </a:r>
            <a:r>
              <a:rPr lang="en-US" dirty="0"/>
              <a:t> </a:t>
            </a:r>
            <a:r>
              <a:rPr lang="hi-IN" dirty="0"/>
              <a:t>के पुत्र</a:t>
            </a:r>
            <a:r>
              <a:rPr lang="en-US" dirty="0"/>
              <a:t>, </a:t>
            </a:r>
            <a:r>
              <a:rPr lang="hi-IN" dirty="0"/>
              <a:t>एवं</a:t>
            </a:r>
            <a:r>
              <a:rPr lang="en-US" dirty="0"/>
              <a:t> </a:t>
            </a:r>
            <a:r>
              <a:rPr lang="hi-IN" dirty="0">
                <a:hlinkClick r:id="rId3" tooltip="जैन धर्म"/>
              </a:rPr>
              <a:t>जैन धर्म</a:t>
            </a:r>
            <a:r>
              <a:rPr lang="en-US" dirty="0"/>
              <a:t> </a:t>
            </a:r>
            <a:r>
              <a:rPr lang="hi-IN" dirty="0"/>
              <a:t>के प्रथम</a:t>
            </a:r>
            <a:r>
              <a:rPr lang="en-US" dirty="0"/>
              <a:t> </a:t>
            </a:r>
            <a:r>
              <a:rPr lang="hi-IN" dirty="0">
                <a:hlinkClick r:id="rId4" tooltip="तीर्थंकर"/>
              </a:rPr>
              <a:t>तीर्थंकर</a:t>
            </a:r>
            <a:r>
              <a:rPr lang="en-US" dirty="0"/>
              <a:t> </a:t>
            </a:r>
            <a:r>
              <a:rPr lang="hi-IN" dirty="0"/>
              <a:t>भगवान</a:t>
            </a:r>
            <a:r>
              <a:rPr lang="en-US" dirty="0"/>
              <a:t> </a:t>
            </a:r>
            <a:r>
              <a:rPr lang="hi-IN" dirty="0">
                <a:hlinkClick r:id="rId5" tooltip="ऋषभदेव"/>
              </a:rPr>
              <a:t>ऋषभदेव</a:t>
            </a:r>
            <a:r>
              <a:rPr lang="en-US" dirty="0"/>
              <a:t> </a:t>
            </a:r>
            <a:r>
              <a:rPr lang="hi-IN" dirty="0"/>
              <a:t>के पुत्र</a:t>
            </a:r>
            <a:r>
              <a:rPr lang="en-US" dirty="0"/>
              <a:t> </a:t>
            </a:r>
            <a:r>
              <a:rPr lang="hi-IN" dirty="0">
                <a:hlinkClick r:id="rId6" tooltip="भरत चक्रवर्ती"/>
              </a:rPr>
              <a:t>भरत चक्रवर्ती</a:t>
            </a:r>
            <a:r>
              <a:rPr lang="en-US" dirty="0"/>
              <a:t> </a:t>
            </a:r>
            <a:r>
              <a:rPr lang="hi-IN" dirty="0"/>
              <a:t>के नाम पर भी इस देश का नाम भारतवर्ष पड़ा ऐसी मान्यता है। हिन्दू ग्रन्थ</a:t>
            </a:r>
            <a:r>
              <a:rPr lang="en-US" dirty="0"/>
              <a:t>, </a:t>
            </a:r>
            <a:r>
              <a:rPr lang="hi-IN" dirty="0">
                <a:hlinkClick r:id="rId7" tooltip="स्कन्द पुराण"/>
              </a:rPr>
              <a:t>स्कन्द पुराण</a:t>
            </a:r>
            <a:r>
              <a:rPr lang="en-US" dirty="0"/>
              <a:t> (</a:t>
            </a:r>
            <a:r>
              <a:rPr lang="hi-IN" dirty="0"/>
              <a:t>अध्याय ३७) के अनुसार "ऋषभदेव</a:t>
            </a:r>
            <a:r>
              <a:rPr lang="en-US" dirty="0"/>
              <a:t> </a:t>
            </a:r>
            <a:r>
              <a:rPr lang="hi-IN" dirty="0">
                <a:hlinkClick r:id="rId2" tooltip="नाभिराज"/>
              </a:rPr>
              <a:t>नाभिराज</a:t>
            </a:r>
            <a:r>
              <a:rPr lang="en-US" dirty="0"/>
              <a:t> </a:t>
            </a:r>
            <a:r>
              <a:rPr lang="hi-IN" dirty="0"/>
              <a:t>के पुत्र थे</a:t>
            </a:r>
            <a:r>
              <a:rPr lang="en-US" dirty="0"/>
              <a:t>, </a:t>
            </a:r>
            <a:r>
              <a:rPr lang="hi-IN" dirty="0"/>
              <a:t>ऋषभ के पुत्र भरत थे</a:t>
            </a:r>
            <a:r>
              <a:rPr lang="en-US" dirty="0"/>
              <a:t>, </a:t>
            </a:r>
            <a:r>
              <a:rPr lang="hi-IN" dirty="0"/>
              <a:t>और इनके भी नाम पर इस देश का नाम "भारतवर्ष" पड़ा</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hi-IN" dirty="0"/>
              <a:t>प्राचीन शास्त्रों में भारत शब्द के व्यापक होने से पहले</a:t>
            </a:r>
            <a:r>
              <a:rPr lang="en-US" dirty="0"/>
              <a:t> </a:t>
            </a:r>
            <a:r>
              <a:rPr lang="hi-IN" dirty="0">
                <a:hlinkClick r:id="rId2" tooltip="भारत"/>
              </a:rPr>
              <a:t>भारत</a:t>
            </a:r>
            <a:r>
              <a:rPr lang="en-US" dirty="0"/>
              <a:t> </a:t>
            </a:r>
            <a:r>
              <a:rPr lang="hi-IN" dirty="0"/>
              <a:t>के एक नाम के रूप में किया गया था। अंग्रेजी शब्द "इंडिया" की शुरुआत से पहले कई दक्षिण पूर्व एशियाई देशों में व्युत्पन्न जम्बू द्वीप भारत के लिए ऐतिहासिक शब्द था। भारतीय उपमहाद्वीप का वर्णन करने के लिए यह वैकल्पिक नाम अभी भी कभी-कभी</a:t>
            </a:r>
            <a:r>
              <a:rPr lang="en-US" dirty="0"/>
              <a:t> </a:t>
            </a:r>
            <a:r>
              <a:rPr lang="hi-IN" dirty="0">
                <a:hlinkClick r:id="rId3" tooltip="थाईलैंड"/>
              </a:rPr>
              <a:t>थाईलैंड</a:t>
            </a:r>
            <a:r>
              <a:rPr lang="en-US" dirty="0"/>
              <a:t>, </a:t>
            </a:r>
            <a:r>
              <a:rPr lang="hi-IN" dirty="0">
                <a:hlinkClick r:id="rId4" tooltip="मलेशिया"/>
              </a:rPr>
              <a:t>मलेशिया</a:t>
            </a:r>
            <a:r>
              <a:rPr lang="en-US" dirty="0"/>
              <a:t>, </a:t>
            </a:r>
            <a:r>
              <a:rPr lang="hi-IN" dirty="0">
                <a:hlinkClick r:id="rId5" tooltip="जावा (द्वीप)"/>
              </a:rPr>
              <a:t>जावा</a:t>
            </a:r>
            <a:r>
              <a:rPr lang="en-US" dirty="0"/>
              <a:t> </a:t>
            </a:r>
            <a:r>
              <a:rPr lang="hi-IN" dirty="0"/>
              <a:t>और</a:t>
            </a:r>
            <a:r>
              <a:rPr lang="en-US" dirty="0"/>
              <a:t> </a:t>
            </a:r>
            <a:r>
              <a:rPr lang="hi-IN" dirty="0">
                <a:hlinkClick r:id="rId6" tooltip="बाली"/>
              </a:rPr>
              <a:t>बाली</a:t>
            </a:r>
            <a:r>
              <a:rPr lang="en-US" dirty="0"/>
              <a:t> </a:t>
            </a:r>
            <a:r>
              <a:rPr lang="hi-IN" dirty="0"/>
              <a:t>में उपयोग किया जाता है। हालाँकि</a:t>
            </a:r>
            <a:r>
              <a:rPr lang="en-US" dirty="0"/>
              <a:t>, </a:t>
            </a:r>
            <a:r>
              <a:rPr lang="hi-IN" dirty="0"/>
              <a:t>यह</a:t>
            </a:r>
            <a:r>
              <a:rPr lang="en-US" dirty="0"/>
              <a:t> </a:t>
            </a:r>
            <a:r>
              <a:rPr lang="hi-IN" dirty="0">
                <a:hlinkClick r:id="rId7" tooltip="एशिया"/>
              </a:rPr>
              <a:t>एशिया</a:t>
            </a:r>
            <a:r>
              <a:rPr lang="en-US" dirty="0"/>
              <a:t> </a:t>
            </a:r>
            <a:r>
              <a:rPr lang="hi-IN" dirty="0"/>
              <a:t>के पूरे महाद्वीप को भी संदर्भित कर सकता है।</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Thanks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i-IN" dirty="0"/>
              <a:t>इंडिया यानी भारत राज्यों का संघ और विभिन्न धर्मों, संस्कृतियों, रीति-रिवाजों, विरासत आदि का मिश्रण है जो इसे इस दुनिया की विविधता को अपनाने वाला एक दिलचस्प राष्ट्र बनाता है। प्राचीन काल से ही हमारे राष्ट्र को भारत (संस्कृत मूल नाम) कहा जाता रहा है। विभिन्न इतिहासकारों की कुछ कहानियाँ हैं जो हमें रोमांचित करती हैं और बताती हैं कि भारत का नाम भारत कैसे पड़ा।</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hi-IN" dirty="0"/>
              <a:t>यहां बहुत सारे अजूबे देखने को मिलते हैं; चाहे वह वास्तुशिल्प हो या प्राचीन भारत की अत्यधिक विकसित सभ्यता या बहुत विजित राष्ट्र का अद्भुत इतिहास, भारत ने हमेशा एक महान राष्ट्र के रूप में अपनी उपस्थिति दर्ज कराई है। प्राचीन काल से ही हमारे राष्ट्र को भारत (संस्कृत मूल नाम) कहा जाता रहा है। विभिन्न इतिहासकारों की कुछ कहानियाँ हैं जो हमें रोमांचित करती हैं और बताती हैं </a:t>
            </a:r>
            <a:r>
              <a:rPr lang="hi-IN" i="1" dirty="0"/>
              <a:t>कि भारत का नाम भारत कैसे पड़ा।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b="1" dirty="0"/>
              <a:t>पहला, ऋग्वेद और दस राजाओं की लड़ाई के अनुसार है:</a:t>
            </a:r>
            <a:endParaRPr lang="en-US" dirty="0"/>
          </a:p>
        </p:txBody>
      </p:sp>
      <p:sp>
        <p:nvSpPr>
          <p:cNvPr id="3" name="Content Placeholder 2"/>
          <p:cNvSpPr>
            <a:spLocks noGrp="1"/>
          </p:cNvSpPr>
          <p:nvPr>
            <p:ph idx="1"/>
          </p:nvPr>
        </p:nvSpPr>
        <p:spPr/>
        <p:txBody>
          <a:bodyPr>
            <a:normAutofit fontScale="77500" lnSpcReduction="20000"/>
          </a:bodyPr>
          <a:lstStyle/>
          <a:p>
            <a:r>
              <a:rPr lang="hi-IN" i="1" dirty="0"/>
              <a:t>भारत के भूगोल के इतिहास के अनुसार; सात नदियों की भूमि, ऋग्वेद की सातवीं पुस्तक के 18 </a:t>
            </a:r>
            <a:r>
              <a:rPr lang="hi-IN" i="1" baseline="30000" dirty="0"/>
              <a:t>वें</a:t>
            </a:r>
            <a:r>
              <a:rPr lang="hi-IN" dirty="0"/>
              <a:t> सूक्त में भयानक युद्ध का वर्णन है जिसे</a:t>
            </a:r>
            <a:r>
              <a:rPr lang="hi-IN" i="1" dirty="0"/>
              <a:t> 'दशराज्ञ' या दस राजाओं की लड़ाई के रूप में जाना जाता है।</a:t>
            </a:r>
            <a:r>
              <a:rPr lang="hi-IN" dirty="0"/>
              <a:t> यह युद्ध दस शक्तिशाली जनजातियों के बीच लड़ा गया था जिन्होंने तृत्सु राजवंश के भरत जनजाति के राजा सुदास को उखाड़ फेंकने की साजिश रची थी। यह युद्ध पंजाब में रावी नदी पर हुआ था। परिणामस्वरूप, सुदास ने दस राजाओं के संघ पर भारी विजय प्राप्त की। जिससे आगे चलकर राजा सुदास की लोकप्रियता बढ़ी और लोगों ने अंततः खुद को भरत जनजाति के सदस्य के रूप में पहचानना शुरू कर दिया। 'भारत' नाम लोगों की जुबान पर चढ़ गया और अंततः इसका नाम</a:t>
            </a:r>
            <a:r>
              <a:rPr lang="hi-IN" b="1" dirty="0"/>
              <a:t> ' </a:t>
            </a:r>
            <a:r>
              <a:rPr lang="hi-IN" i="1" dirty="0"/>
              <a:t>भारतवर्ष' पड़ गया,</a:t>
            </a:r>
            <a:r>
              <a:rPr lang="hi-IN" dirty="0"/>
              <a:t> जिसका अर्थ है भारत की भूमि।</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b="1" dirty="0"/>
              <a:t>दूसरा, महाभारत और भरत चक्रवर्ती के अनुसार है</a:t>
            </a:r>
            <a:endParaRPr lang="en-US" dirty="0"/>
          </a:p>
        </p:txBody>
      </p:sp>
      <p:sp>
        <p:nvSpPr>
          <p:cNvPr id="3" name="Content Placeholder 2"/>
          <p:cNvSpPr>
            <a:spLocks noGrp="1"/>
          </p:cNvSpPr>
          <p:nvPr>
            <p:ph idx="1"/>
          </p:nvPr>
        </p:nvSpPr>
        <p:spPr/>
        <p:txBody>
          <a:bodyPr>
            <a:normAutofit fontScale="92500" lnSpcReduction="20000"/>
          </a:bodyPr>
          <a:lstStyle/>
          <a:p>
            <a:r>
              <a:rPr lang="hi-IN" i="1" dirty="0"/>
              <a:t>महाभारत के अनुसार</a:t>
            </a:r>
            <a:r>
              <a:rPr lang="hi-IN" dirty="0"/>
              <a:t> प्रचलित कहानी में कहा गया है कि</a:t>
            </a:r>
            <a:r>
              <a:rPr lang="hi-IN" i="1" dirty="0"/>
              <a:t> भरत चक्रवर्ती</a:t>
            </a:r>
            <a:r>
              <a:rPr lang="hi-IN" dirty="0"/>
              <a:t> नामक राजा के नाम पर</a:t>
            </a:r>
            <a:r>
              <a:rPr lang="hi-IN" i="1" dirty="0"/>
              <a:t> भारत को भारतवर्ष</a:t>
            </a:r>
            <a:r>
              <a:rPr lang="hi-IN" dirty="0"/>
              <a:t> कहा जाता था । भरत एक महान सम्राट और भरत राजवंश के संस्थापक और पांडवों और कौरवों के पूर्वज थे। वह हस्तिनापुर के राजा दुष्यन्त और रानी शकुन्तला के पुत्र थे। साथ ही क्षत्रिय वर्ण के वंशज। भरत ने समस्त वृहत् भारत पर विजय प्राप्त कर उसे एक राजनीतिक इकाई में एकीकृत कर दिया था, जिसका नाम उनके नाम पर</a:t>
            </a:r>
            <a:r>
              <a:rPr lang="hi-IN" i="1" dirty="0"/>
              <a:t> "भारतवर्ष" रखा गया।</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hi-IN" b="1" i="1" dirty="0"/>
              <a:t>विष्णु पुराण का अंश</a:t>
            </a:r>
            <a:r>
              <a:rPr lang="hi-IN" i="1" dirty="0"/>
              <a:t> ---- "यह देश तब से भारतवर्ष के नाम से जाना जाता है, जब पिता ने पुत्र भरत को राज्य सौंपा था और वे स्वयं तपस्या के लिए वन में चले गये </a:t>
            </a:r>
            <a:r>
              <a:rPr lang="hi-IN" i="1" dirty="0" smtClean="0"/>
              <a:t>थे“</a:t>
            </a:r>
            <a:r>
              <a:rPr lang="en-US" i="1" dirty="0" smtClean="0"/>
              <a:t>   </a:t>
            </a:r>
          </a:p>
          <a:p>
            <a:r>
              <a:rPr lang="hi-IN" b="1" dirty="0"/>
              <a:t>उत्तरं यत्समुद्रस्य हिमाद्रेश्चैव दक्षिणम्।</a:t>
            </a:r>
            <a:br>
              <a:rPr lang="hi-IN" b="1" dirty="0"/>
            </a:br>
            <a:r>
              <a:rPr lang="hi-IN" b="1" dirty="0"/>
              <a:t>  वर्षं तद् भारतं नाम भारती यत्र संततिः।।</a:t>
            </a:r>
            <a:endParaRPr lang="hi-IN" dirty="0"/>
          </a:p>
          <a:p>
            <a:r>
              <a:rPr lang="hi-IN" b="1" dirty="0"/>
              <a:t>उत्तरं यत्समुद्रस्य हिमाद्रेश्चैव दक्षिणं वर्षं</a:t>
            </a:r>
            <a:br>
              <a:rPr lang="hi-IN" b="1" dirty="0"/>
            </a:br>
            <a:r>
              <a:rPr lang="hi-IN" b="1" dirty="0"/>
              <a:t>तद्भारतं नाम भारती यत्र संतति:</a:t>
            </a:r>
            <a:endParaRPr lang="hi-IN" dirty="0"/>
          </a:p>
          <a:p>
            <a:r>
              <a:rPr lang="hi-IN" i="1" dirty="0"/>
              <a:t>इस श्लोक का अर्थ है: “वह देश (वर्षाम) जो समुद्र के उत्तर में और बर्फीले पहाड़ों के दक्षिण में स्थित है, भारतम कहलाता है; वहाँ भरत के वंशज रहते हैं।</a:t>
            </a:r>
            <a:endParaRPr lang="hi-IN" dirty="0"/>
          </a:p>
          <a:p>
            <a:r>
              <a:rPr lang="hi-IN" dirty="0"/>
              <a:t>इसलिए, यह भी कहा जाता है कि भारत नाम प्राचीन भारतीय ग्रंथों, पुराणों से लिया गया है जो उस भूमि को संदर्भित करता है जिसमें भारत </a:t>
            </a:r>
            <a:r>
              <a:rPr lang="hi-IN" i="1" dirty="0"/>
              <a:t>वर्षम</a:t>
            </a:r>
            <a:r>
              <a:rPr lang="hi-IN" dirty="0"/>
              <a:t> शामिल है । उन्होंने इस शब्द का प्रयोग इसे अन्य वर्सा या महाद्वीपों से अलग करने के लिए किया।</a:t>
            </a:r>
          </a:p>
          <a:p>
            <a:r>
              <a:rPr lang="hi-IN" dirty="0"/>
              <a:t>आश्चर्य की बात यह है कि इस भारत साम्राज्य यानी </a:t>
            </a:r>
            <a:r>
              <a:rPr lang="hi-IN" i="1" dirty="0"/>
              <a:t>भारतवर्ष</a:t>
            </a:r>
            <a:r>
              <a:rPr lang="hi-IN" dirty="0"/>
              <a:t> या भारत में वर्तमान पाकिस्तान, अफगानिस्तान, चीन, ईरान, ताजिकिस्तान, उज्बेकिस्तान, किर्गिस्तान, रूस, तुर्कमेनिस्तान, उत्तर-पश्चिम तिब्बत, नेपाल और बांग्लादेश शामिल हैं।</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b="1" dirty="0"/>
              <a:t>तीसरा संस्कृत के अनुसार भारत की उत्पत्ति है:</a:t>
            </a:r>
            <a:endParaRPr lang="en-US" dirty="0"/>
          </a:p>
        </p:txBody>
      </p:sp>
      <p:sp>
        <p:nvSpPr>
          <p:cNvPr id="3" name="Content Placeholder 2"/>
          <p:cNvSpPr>
            <a:spLocks noGrp="1"/>
          </p:cNvSpPr>
          <p:nvPr>
            <p:ph idx="1"/>
          </p:nvPr>
        </p:nvSpPr>
        <p:spPr/>
        <p:txBody>
          <a:bodyPr/>
          <a:lstStyle/>
          <a:p>
            <a:r>
              <a:rPr lang="hi-IN" dirty="0"/>
              <a:t>भारत देश का आधिकारिक संस्कृत नाम, </a:t>
            </a:r>
            <a:r>
              <a:rPr lang="hi-IN" i="1" dirty="0"/>
              <a:t>भारत गणराज्य है। संस्कृत शब्द भारत अग्नि का वर्णन करता है। </a:t>
            </a:r>
            <a:r>
              <a:rPr lang="hi-IN" dirty="0"/>
              <a:t>इस शब्द का मूल संस्कृत मूल है </a:t>
            </a:r>
            <a:r>
              <a:rPr lang="en-US" dirty="0" err="1"/>
              <a:t>bhr</a:t>
            </a:r>
            <a:r>
              <a:rPr lang="en-US" dirty="0"/>
              <a:t> </a:t>
            </a:r>
            <a:r>
              <a:rPr lang="hi-IN" dirty="0"/>
              <a:t>का अर्थ है "सहन करना/ले जाना" यानी "बनाए रखना" (आग का)। इसका अर्थ यह भी है </a:t>
            </a:r>
            <a:r>
              <a:rPr lang="hi-IN" i="1" dirty="0"/>
              <a:t>"वह जो ज्ञान की खोज में लगा हुआ है"।</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b="1" dirty="0"/>
              <a:t>जैन धर्म के अनुसार चौथा है:</a:t>
            </a:r>
            <a:endParaRPr lang="en-US" dirty="0"/>
          </a:p>
        </p:txBody>
      </p:sp>
      <p:sp>
        <p:nvSpPr>
          <p:cNvPr id="3" name="Content Placeholder 2"/>
          <p:cNvSpPr>
            <a:spLocks noGrp="1"/>
          </p:cNvSpPr>
          <p:nvPr>
            <p:ph idx="1"/>
          </p:nvPr>
        </p:nvSpPr>
        <p:spPr/>
        <p:txBody>
          <a:bodyPr/>
          <a:lstStyle/>
          <a:p>
            <a:r>
              <a:rPr lang="hi-IN" i="1" dirty="0"/>
              <a:t>भारत का वास्तविक नाम भारत है और इसे प्रथम जैन तीर्थंकर के सबसे बड़े पुत्र भरत चक्रवर्ती</a:t>
            </a:r>
            <a:r>
              <a:rPr lang="hi-IN" dirty="0"/>
              <a:t> के नाम पर रखा गया था और कहा जाता है कि भारत नाम के संदर्भ में यह पूरी तरह से जैन धर्म की देन है और भारत की सभ्यता का इसका मूल स्रोत जिसे आज इंडिया कहा जाता है।</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hi-IN" dirty="0" smtClean="0"/>
              <a:t>भारत नामकरण के आधार सूत्र जैन धर्म में भी मिलते हैं। जैन पुराणों के अनुसार नाभिराज के पुत्र एवं जैन धर्म के प्रथम तीर्थंकर भगवान ऋषभदेव के पुत्र भरत चक्रवर्ती के नाम पर भी इस देश का नाम भारतवर्ष पड़ा । हिन्दू ग्रन्थ स्कन्द पुराण (अध्याय ३७)में भी जैन धर्म के वर्णन अनुसार ही"ऋषभदेव नाभिराज के पुत्र थे</a:t>
            </a:r>
            <a:r>
              <a:rPr lang="en-US" dirty="0" smtClean="0"/>
              <a:t>, </a:t>
            </a:r>
            <a:r>
              <a:rPr lang="hi-IN" dirty="0" smtClean="0"/>
              <a:t>ऋषभ के पुत्र भरत थे</a:t>
            </a:r>
            <a:r>
              <a:rPr lang="en-US" dirty="0" smtClean="0"/>
              <a:t>, </a:t>
            </a:r>
            <a:r>
              <a:rPr lang="hi-IN" dirty="0" smtClean="0"/>
              <a:t>और इनके ही नाम पर इस देश का नाम "भारतवर्ष" पड़ा"।</a:t>
            </a:r>
            <a:r>
              <a:rPr lang="en-US" dirty="0" smtClean="0"/>
              <a:t/>
            </a:r>
            <a:br>
              <a:rPr lang="en-US" dirty="0" smtClean="0"/>
            </a:br>
            <a:r>
              <a:rPr lang="hi-IN" dirty="0" smtClean="0">
                <a:hlinkClick r:id="rId2" tooltip="सम्राट अशोक"/>
              </a:rPr>
              <a:t>अशोक</a:t>
            </a:r>
            <a:r>
              <a:rPr lang="en-US" dirty="0" smtClean="0"/>
              <a:t> </a:t>
            </a:r>
            <a:r>
              <a:rPr lang="hi-IN" dirty="0" smtClean="0"/>
              <a:t>के सहस्रराम लघु शिलालेख में "भारत" के लिए</a:t>
            </a:r>
            <a:r>
              <a:rPr lang="en-US" dirty="0" smtClean="0"/>
              <a:t> </a:t>
            </a:r>
            <a:r>
              <a:rPr lang="hi-IN" dirty="0" smtClean="0">
                <a:hlinkClick r:id="rId3" tooltip="ब्राह्मी लिपि"/>
              </a:rPr>
              <a:t>ब्राह्मी लिपि</a:t>
            </a:r>
            <a:r>
              <a:rPr lang="en-US" dirty="0" smtClean="0"/>
              <a:t> </a:t>
            </a:r>
            <a:r>
              <a:rPr lang="hi-IN" dirty="0" smtClean="0"/>
              <a:t>में </a:t>
            </a:r>
            <a:r>
              <a:rPr lang="en-US" dirty="0" smtClean="0"/>
              <a:t>'</a:t>
            </a:r>
            <a:r>
              <a:rPr lang="hi-IN" dirty="0" smtClean="0"/>
              <a:t>जम्बूदीपासी</a:t>
            </a:r>
            <a:r>
              <a:rPr lang="en-US" dirty="0" smtClean="0"/>
              <a:t>' </a:t>
            </a:r>
            <a:r>
              <a:rPr lang="hi-IN" dirty="0" smtClean="0"/>
              <a:t>नाम आया है ( लगभग </a:t>
            </a:r>
            <a:r>
              <a:rPr lang="en-US" dirty="0" smtClean="0"/>
              <a:t>250 </a:t>
            </a:r>
            <a:r>
              <a:rPr lang="hi-IN" dirty="0" smtClean="0"/>
              <a:t>ईसा पूर्व)</a:t>
            </a:r>
            <a:r>
              <a:rPr lang="en-US" dirty="0" smtClean="0"/>
              <a:t/>
            </a:r>
            <a:br>
              <a:rPr lang="en-US" dirty="0" smtClean="0"/>
            </a:br>
            <a:r>
              <a:rPr lang="hi-IN" dirty="0" smtClean="0">
                <a:hlinkClick r:id="rId4" tooltip="भारत"/>
              </a:rPr>
              <a:t>भारत</a:t>
            </a:r>
            <a:r>
              <a:rPr lang="en-US" dirty="0" smtClean="0"/>
              <a:t> </a:t>
            </a:r>
            <a:r>
              <a:rPr lang="hi-IN" dirty="0" smtClean="0"/>
              <a:t>शब्द से</a:t>
            </a:r>
            <a:r>
              <a:rPr lang="en-US" dirty="0" smtClean="0"/>
              <a:t> </a:t>
            </a:r>
            <a:r>
              <a:rPr lang="hi-IN" dirty="0" smtClean="0">
                <a:hlinkClick r:id="rId5" tooltip="भारतीय उपमहाद्वीप"/>
              </a:rPr>
              <a:t>भारतीय उपमहाद्वीप</a:t>
            </a:r>
            <a:r>
              <a:rPr lang="en-US" dirty="0" smtClean="0"/>
              <a:t>, </a:t>
            </a:r>
            <a:r>
              <a:rPr lang="hi-IN" dirty="0" smtClean="0"/>
              <a:t>भारत गणतंत्र</a:t>
            </a:r>
            <a:r>
              <a:rPr lang="en-US" dirty="0" smtClean="0"/>
              <a:t>, </a:t>
            </a:r>
            <a:r>
              <a:rPr lang="hi-IN" dirty="0" smtClean="0"/>
              <a:t>या</a:t>
            </a:r>
            <a:r>
              <a:rPr lang="en-US" dirty="0" smtClean="0"/>
              <a:t> </a:t>
            </a:r>
            <a:r>
              <a:rPr lang="hi-IN" dirty="0" smtClean="0">
                <a:hlinkClick r:id="rId6" tooltip="वृहद भारत"/>
              </a:rPr>
              <a:t>वृहत्तर भारत</a:t>
            </a:r>
            <a:r>
              <a:rPr lang="en-US" dirty="0" smtClean="0"/>
              <a:t> </a:t>
            </a:r>
            <a:r>
              <a:rPr lang="hi-IN" dirty="0" smtClean="0"/>
              <a:t>आदि का आशय लिया जाता है। भारत के अंग्रेजी नाम</a:t>
            </a:r>
            <a:r>
              <a:rPr lang="en-US" dirty="0" smtClean="0"/>
              <a:t> </a:t>
            </a:r>
            <a:r>
              <a:rPr lang="hi-IN" i="1" dirty="0" smtClean="0"/>
              <a:t>इण्डिया</a:t>
            </a:r>
            <a:r>
              <a:rPr lang="en-US" dirty="0" smtClean="0"/>
              <a:t> (</a:t>
            </a:r>
            <a:r>
              <a:rPr lang="hi-IN" dirty="0" smtClean="0">
                <a:hlinkClick r:id="rId7" tooltip="अंग्रेज़ी भाषा"/>
              </a:rPr>
              <a:t>अंग्रेजी</a:t>
            </a:r>
            <a:r>
              <a:rPr lang="en-US" dirty="0" smtClean="0"/>
              <a:t>: </a:t>
            </a:r>
            <a:r>
              <a:rPr lang="en-US" i="1" dirty="0" smtClean="0"/>
              <a:t>India</a:t>
            </a:r>
            <a:r>
              <a:rPr lang="en-US" dirty="0" smtClean="0"/>
              <a:t>) </a:t>
            </a:r>
            <a:r>
              <a:rPr lang="hi-IN" dirty="0" smtClean="0"/>
              <a:t>की उत्पत्ति</a:t>
            </a:r>
            <a:r>
              <a:rPr lang="en-US" dirty="0" smtClean="0"/>
              <a:t> </a:t>
            </a:r>
            <a:r>
              <a:rPr lang="hi-IN" i="1" dirty="0" smtClean="0"/>
              <a:t>इण्डस</a:t>
            </a:r>
            <a:r>
              <a:rPr lang="en-US" dirty="0" smtClean="0"/>
              <a:t> (</a:t>
            </a:r>
            <a:r>
              <a:rPr lang="hi-IN" dirty="0" smtClean="0">
                <a:hlinkClick r:id="rId8" tooltip="सिन्धु नदी"/>
              </a:rPr>
              <a:t>सिंधु</a:t>
            </a:r>
            <a:r>
              <a:rPr lang="en-US" dirty="0" smtClean="0"/>
              <a:t>) </a:t>
            </a:r>
            <a:r>
              <a:rPr lang="hi-IN" dirty="0" smtClean="0"/>
              <a:t>शब्द से हुई है जो यूनानियों द्वारा चौथी सदी ईसा पूर्व से प्रचलन में है। इंडिया नाम पुरानी अंग्रेजी में ९वीं सदी में और आधुनिक अंग्रेजी में १७वीं सदी से मिलता है। भ</a:t>
            </a:r>
            <a:r>
              <a:rPr lang="en-US" dirty="0" smtClean="0"/>
              <a:t/>
            </a:r>
            <a:br>
              <a:rPr lang="en-US" dirty="0" smtClean="0"/>
            </a:br>
            <a:r>
              <a:rPr lang="hi-IN" dirty="0" smtClean="0"/>
              <a:t>भारत को</a:t>
            </a:r>
            <a:r>
              <a:rPr lang="en-US" dirty="0" smtClean="0"/>
              <a:t> </a:t>
            </a:r>
            <a:r>
              <a:rPr lang="hi-IN" dirty="0" smtClean="0">
                <a:hlinkClick r:id="rId9" tooltip="भारतवर्ष"/>
              </a:rPr>
              <a:t>भारतवर्ष</a:t>
            </a:r>
            <a:r>
              <a:rPr lang="en-US" dirty="0" smtClean="0"/>
              <a:t>, </a:t>
            </a:r>
            <a:r>
              <a:rPr lang="hi-IN" dirty="0" smtClean="0">
                <a:hlinkClick r:id="rId10" tooltip="जम्बूद्वीप"/>
              </a:rPr>
              <a:t>जम्बूद्वीप</a:t>
            </a:r>
            <a:r>
              <a:rPr lang="en-US" dirty="0" smtClean="0"/>
              <a:t>, </a:t>
            </a:r>
            <a:r>
              <a:rPr lang="hi-IN" dirty="0" smtClean="0">
                <a:hlinkClick r:id="rId11" tooltip="भारत खण्ड"/>
              </a:rPr>
              <a:t>भारतखण्ड</a:t>
            </a:r>
            <a:r>
              <a:rPr lang="en-US" dirty="0" smtClean="0"/>
              <a:t>, </a:t>
            </a:r>
            <a:r>
              <a:rPr lang="hi-IN" dirty="0" smtClean="0">
                <a:hlinkClick r:id="rId12" tooltip="आर्यावर्त"/>
              </a:rPr>
              <a:t>आर्यावर्त</a:t>
            </a:r>
            <a:r>
              <a:rPr lang="en-US" dirty="0" smtClean="0"/>
              <a:t>, </a:t>
            </a:r>
            <a:r>
              <a:rPr lang="hi-IN" dirty="0" smtClean="0">
                <a:hlinkClick r:id="rId13" tooltip="हिन्दुस्तान"/>
              </a:rPr>
              <a:t>हिन्दुस्तान</a:t>
            </a:r>
            <a:r>
              <a:rPr lang="en-US" dirty="0" smtClean="0"/>
              <a:t>, </a:t>
            </a:r>
            <a:r>
              <a:rPr lang="hi-IN" dirty="0" smtClean="0"/>
              <a:t>हिन्द</a:t>
            </a:r>
            <a:r>
              <a:rPr lang="en-US" dirty="0" smtClean="0"/>
              <a:t>, </a:t>
            </a:r>
            <a:r>
              <a:rPr lang="hi-IN" dirty="0" smtClean="0"/>
              <a:t>अल-हिन्द</a:t>
            </a:r>
            <a:r>
              <a:rPr lang="en-US" dirty="0" smtClean="0"/>
              <a:t>, </a:t>
            </a:r>
            <a:r>
              <a:rPr lang="hi-IN" dirty="0" smtClean="0"/>
              <a:t>ग्यागर</a:t>
            </a:r>
            <a:r>
              <a:rPr lang="en-US" dirty="0" smtClean="0"/>
              <a:t>, </a:t>
            </a:r>
            <a:r>
              <a:rPr lang="hi-IN" dirty="0" smtClean="0"/>
              <a:t>फग्युल</a:t>
            </a:r>
            <a:r>
              <a:rPr lang="en-US" dirty="0" smtClean="0"/>
              <a:t>, </a:t>
            </a:r>
            <a:r>
              <a:rPr lang="hi-IN" dirty="0" smtClean="0"/>
              <a:t>तियानझू</a:t>
            </a:r>
            <a:r>
              <a:rPr lang="en-US" dirty="0" smtClean="0"/>
              <a:t>, </a:t>
            </a:r>
            <a:r>
              <a:rPr lang="hi-IN" dirty="0" smtClean="0"/>
              <a:t>होडू आदि अन्य नामों से भी जाना जाताहै</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439</Words>
  <Application>Microsoft Office PowerPoint</Application>
  <PresentationFormat>On-screen Show (4:3)</PresentationFormat>
  <Paragraphs>37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भारत </vt:lpstr>
      <vt:lpstr>Slide 2</vt:lpstr>
      <vt:lpstr>Slide 3</vt:lpstr>
      <vt:lpstr>पहला, ऋग्वेद और दस राजाओं की लड़ाई के अनुसार है:</vt:lpstr>
      <vt:lpstr>दूसरा, महाभारत और भरत चक्रवर्ती के अनुसार है</vt:lpstr>
      <vt:lpstr>Slide 6</vt:lpstr>
      <vt:lpstr>तीसरा संस्कृत के अनुसार भारत की उत्पत्ति है:</vt:lpstr>
      <vt:lpstr>जैन धर्म के अनुसार चौथा है:</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भारत वर्श</dc:title>
  <dc:creator>Dileeptiwari</dc:creator>
  <cp:lastModifiedBy>Dileeptiwari</cp:lastModifiedBy>
  <cp:revision>8</cp:revision>
  <dcterms:created xsi:type="dcterms:W3CDTF">2024-04-18T06:44:29Z</dcterms:created>
  <dcterms:modified xsi:type="dcterms:W3CDTF">2024-04-18T08:20:38Z</dcterms:modified>
</cp:coreProperties>
</file>