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53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B4D66C2-728E-4A61-8D14-7E888EBAB685}"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767AB-68F0-4738-91EA-38F697A3975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4D66C2-728E-4A61-8D14-7E888EBAB685}"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767AB-68F0-4738-91EA-38F697A3975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4D66C2-728E-4A61-8D14-7E888EBAB685}"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767AB-68F0-4738-91EA-38F697A3975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4D66C2-728E-4A61-8D14-7E888EBAB685}"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767AB-68F0-4738-91EA-38F697A3975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4D66C2-728E-4A61-8D14-7E888EBAB685}" type="datetimeFigureOut">
              <a:rPr lang="en-US" smtClean="0"/>
              <a:t>3/18/2024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6767AB-68F0-4738-91EA-38F697A3975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4D66C2-728E-4A61-8D14-7E888EBAB685}" type="datetimeFigureOut">
              <a:rPr lang="en-US" smtClean="0"/>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767AB-68F0-4738-91EA-38F697A3975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B4D66C2-728E-4A61-8D14-7E888EBAB685}" type="datetimeFigureOut">
              <a:rPr lang="en-US" smtClean="0"/>
              <a:t>3/18/2024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6767AB-68F0-4738-91EA-38F697A3975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B4D66C2-728E-4A61-8D14-7E888EBAB685}" type="datetimeFigureOut">
              <a:rPr lang="en-US" smtClean="0"/>
              <a:t>3/18/2024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6767AB-68F0-4738-91EA-38F697A3975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4D66C2-728E-4A61-8D14-7E888EBAB685}" type="datetimeFigureOut">
              <a:rPr lang="en-US" smtClean="0"/>
              <a:t>3/18/2024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6767AB-68F0-4738-91EA-38F697A3975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4D66C2-728E-4A61-8D14-7E888EBAB685}" type="datetimeFigureOut">
              <a:rPr lang="en-US" smtClean="0"/>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767AB-68F0-4738-91EA-38F697A3975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B4D66C2-728E-4A61-8D14-7E888EBAB685}" type="datetimeFigureOut">
              <a:rPr lang="en-US" smtClean="0"/>
              <a:t>3/18/2024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6767AB-68F0-4738-91EA-38F697A3975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4D66C2-728E-4A61-8D14-7E888EBAB685}" type="datetimeFigureOut">
              <a:rPr lang="en-US" smtClean="0"/>
              <a:t>3/18/2024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6767AB-68F0-4738-91EA-38F697A3975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685799"/>
          </a:xfrm>
        </p:spPr>
        <p:txBody>
          <a:bodyPr>
            <a:normAutofit fontScale="90000"/>
          </a:bodyPr>
          <a:lstStyle/>
          <a:p>
            <a:br>
              <a:rPr lang="en-US" dirty="0"/>
            </a:br>
            <a:r>
              <a:rPr lang="en-US" dirty="0"/>
              <a:t> Unit-3  (L . 7)            (</a:t>
            </a:r>
            <a:r>
              <a:rPr lang="hi-IN" dirty="0"/>
              <a:t>वर्णमाला ज्ञान</a:t>
            </a:r>
            <a:r>
              <a:rPr lang="en-US" dirty="0"/>
              <a:t>)</a:t>
            </a:r>
            <a:br>
              <a:rPr lang="en-US" dirty="0"/>
            </a:br>
            <a:endParaRPr lang="en-US" dirty="0"/>
          </a:p>
        </p:txBody>
      </p:sp>
      <p:sp>
        <p:nvSpPr>
          <p:cNvPr id="3" name="Subtitle 2"/>
          <p:cNvSpPr>
            <a:spLocks noGrp="1"/>
          </p:cNvSpPr>
          <p:nvPr>
            <p:ph type="subTitle" idx="1"/>
          </p:nvPr>
        </p:nvSpPr>
        <p:spPr>
          <a:xfrm>
            <a:off x="228600" y="1371600"/>
            <a:ext cx="8610600" cy="5105400"/>
          </a:xfrm>
        </p:spPr>
        <p:txBody>
          <a:bodyPr>
            <a:normAutofit fontScale="77500" lnSpcReduction="20000"/>
          </a:bodyPr>
          <a:lstStyle/>
          <a:p>
            <a:r>
              <a:rPr lang="en-US" dirty="0">
                <a:solidFill>
                  <a:schemeClr val="tx1"/>
                </a:solidFill>
              </a:rPr>
              <a:t>1. </a:t>
            </a:r>
            <a:r>
              <a:rPr lang="hi-IN" dirty="0">
                <a:solidFill>
                  <a:schemeClr val="tx1"/>
                </a:solidFill>
              </a:rPr>
              <a:t>वर्ण किसे कहते हैं</a:t>
            </a:r>
            <a:r>
              <a:rPr lang="en-US" dirty="0">
                <a:solidFill>
                  <a:schemeClr val="tx1"/>
                </a:solidFill>
              </a:rPr>
              <a:t>?</a:t>
            </a:r>
          </a:p>
          <a:p>
            <a:r>
              <a:rPr lang="hi-IN" dirty="0">
                <a:solidFill>
                  <a:schemeClr val="tx1"/>
                </a:solidFill>
              </a:rPr>
              <a:t>परिभाषा</a:t>
            </a:r>
            <a:r>
              <a:rPr lang="en-US" dirty="0">
                <a:solidFill>
                  <a:schemeClr val="tx1"/>
                </a:solidFill>
              </a:rPr>
              <a:t> - </a:t>
            </a:r>
            <a:r>
              <a:rPr lang="hi-IN" dirty="0">
                <a:solidFill>
                  <a:schemeClr val="tx1"/>
                </a:solidFill>
              </a:rPr>
              <a:t>वर्ण उस मूल ध्वनि को कहा जाता है जिसको हम न तो खंड</a:t>
            </a:r>
            <a:r>
              <a:rPr lang="en-US" dirty="0">
                <a:solidFill>
                  <a:schemeClr val="tx1"/>
                </a:solidFill>
              </a:rPr>
              <a:t> -</a:t>
            </a:r>
            <a:r>
              <a:rPr lang="hi-IN" dirty="0">
                <a:solidFill>
                  <a:schemeClr val="tx1"/>
                </a:solidFill>
              </a:rPr>
              <a:t>खंड कर सकते और न ही टुकड़े कर सकते ।</a:t>
            </a:r>
            <a:endParaRPr lang="en-US" dirty="0">
              <a:solidFill>
                <a:schemeClr val="tx1"/>
              </a:solidFill>
            </a:endParaRPr>
          </a:p>
          <a:p>
            <a:r>
              <a:rPr lang="hi-IN" dirty="0">
                <a:solidFill>
                  <a:schemeClr val="tx1"/>
                </a:solidFill>
              </a:rPr>
              <a:t>जैसे</a:t>
            </a:r>
            <a:r>
              <a:rPr lang="en-US" dirty="0">
                <a:solidFill>
                  <a:schemeClr val="tx1"/>
                </a:solidFill>
              </a:rPr>
              <a:t> - </a:t>
            </a:r>
            <a:r>
              <a:rPr lang="hi-IN" dirty="0">
                <a:solidFill>
                  <a:schemeClr val="tx1"/>
                </a:solidFill>
              </a:rPr>
              <a:t>अ</a:t>
            </a:r>
            <a:r>
              <a:rPr lang="en-US" dirty="0">
                <a:solidFill>
                  <a:schemeClr val="tx1"/>
                </a:solidFill>
              </a:rPr>
              <a:t>,  </a:t>
            </a:r>
            <a:r>
              <a:rPr lang="hi-IN" dirty="0">
                <a:solidFill>
                  <a:schemeClr val="tx1"/>
                </a:solidFill>
              </a:rPr>
              <a:t>आ</a:t>
            </a:r>
            <a:r>
              <a:rPr lang="en-US" dirty="0">
                <a:solidFill>
                  <a:schemeClr val="tx1"/>
                </a:solidFill>
              </a:rPr>
              <a:t>,   </a:t>
            </a:r>
            <a:r>
              <a:rPr lang="hi-IN" dirty="0">
                <a:solidFill>
                  <a:schemeClr val="tx1"/>
                </a:solidFill>
              </a:rPr>
              <a:t>इ</a:t>
            </a:r>
            <a:r>
              <a:rPr lang="en-US" dirty="0">
                <a:solidFill>
                  <a:schemeClr val="tx1"/>
                </a:solidFill>
              </a:rPr>
              <a:t>,  </a:t>
            </a:r>
            <a:r>
              <a:rPr lang="hi-IN" dirty="0">
                <a:solidFill>
                  <a:schemeClr val="tx1"/>
                </a:solidFill>
              </a:rPr>
              <a:t>ई ओ</a:t>
            </a:r>
            <a:r>
              <a:rPr lang="en-US" dirty="0">
                <a:solidFill>
                  <a:schemeClr val="tx1"/>
                </a:solidFill>
              </a:rPr>
              <a:t>,  </a:t>
            </a:r>
            <a:r>
              <a:rPr lang="hi-IN" dirty="0">
                <a:solidFill>
                  <a:schemeClr val="tx1"/>
                </a:solidFill>
              </a:rPr>
              <a:t>की</a:t>
            </a:r>
            <a:r>
              <a:rPr lang="en-US" dirty="0">
                <a:solidFill>
                  <a:schemeClr val="tx1"/>
                </a:solidFill>
              </a:rPr>
              <a:t>,  </a:t>
            </a:r>
            <a:r>
              <a:rPr lang="hi-IN" dirty="0">
                <a:solidFill>
                  <a:schemeClr val="tx1"/>
                </a:solidFill>
              </a:rPr>
              <a:t>ख</a:t>
            </a:r>
            <a:r>
              <a:rPr lang="en-US" dirty="0">
                <a:solidFill>
                  <a:schemeClr val="tx1"/>
                </a:solidFill>
              </a:rPr>
              <a:t>,  </a:t>
            </a:r>
            <a:r>
              <a:rPr lang="hi-IN" dirty="0">
                <a:solidFill>
                  <a:schemeClr val="tx1"/>
                </a:solidFill>
              </a:rPr>
              <a:t>च</a:t>
            </a:r>
            <a:r>
              <a:rPr lang="en-US" dirty="0">
                <a:solidFill>
                  <a:schemeClr val="tx1"/>
                </a:solidFill>
              </a:rPr>
              <a:t>,  </a:t>
            </a:r>
            <a:r>
              <a:rPr lang="hi-IN" dirty="0">
                <a:solidFill>
                  <a:schemeClr val="tx1"/>
                </a:solidFill>
              </a:rPr>
              <a:t>छ</a:t>
            </a:r>
            <a:r>
              <a:rPr lang="en-US" dirty="0">
                <a:solidFill>
                  <a:schemeClr val="tx1"/>
                </a:solidFill>
              </a:rPr>
              <a:t>,  </a:t>
            </a:r>
            <a:r>
              <a:rPr lang="hi-IN" dirty="0">
                <a:solidFill>
                  <a:schemeClr val="tx1"/>
                </a:solidFill>
              </a:rPr>
              <a:t>य</a:t>
            </a:r>
            <a:r>
              <a:rPr lang="en-US" dirty="0">
                <a:solidFill>
                  <a:schemeClr val="tx1"/>
                </a:solidFill>
              </a:rPr>
              <a:t>,  </a:t>
            </a:r>
            <a:r>
              <a:rPr lang="hi-IN" dirty="0">
                <a:solidFill>
                  <a:schemeClr val="tx1"/>
                </a:solidFill>
              </a:rPr>
              <a:t>र</a:t>
            </a:r>
            <a:r>
              <a:rPr lang="en-US" dirty="0">
                <a:solidFill>
                  <a:schemeClr val="tx1"/>
                </a:solidFill>
              </a:rPr>
              <a:t>  </a:t>
            </a:r>
            <a:r>
              <a:rPr lang="hi-IN" dirty="0">
                <a:solidFill>
                  <a:schemeClr val="tx1"/>
                </a:solidFill>
              </a:rPr>
              <a:t>आदि।</a:t>
            </a:r>
            <a:endParaRPr lang="en-US" dirty="0">
              <a:solidFill>
                <a:schemeClr val="tx1"/>
              </a:solidFill>
            </a:endParaRPr>
          </a:p>
          <a:p>
            <a:r>
              <a:rPr lang="en-US" dirty="0">
                <a:solidFill>
                  <a:schemeClr val="tx1"/>
                </a:solidFill>
              </a:rPr>
              <a:t> </a:t>
            </a:r>
          </a:p>
          <a:p>
            <a:r>
              <a:rPr lang="hi-IN" dirty="0">
                <a:solidFill>
                  <a:schemeClr val="tx1"/>
                </a:solidFill>
              </a:rPr>
              <a:t>अब कुछ शब्द ध्वनियां लें और उनमें मूल ध्वनि वर्ण को समझें। जैसे</a:t>
            </a:r>
            <a:r>
              <a:rPr lang="en-US" dirty="0">
                <a:solidFill>
                  <a:schemeClr val="tx1"/>
                </a:solidFill>
              </a:rPr>
              <a:t>- </a:t>
            </a:r>
            <a:r>
              <a:rPr lang="hi-IN" dirty="0">
                <a:solidFill>
                  <a:schemeClr val="tx1"/>
                </a:solidFill>
              </a:rPr>
              <a:t>खालो।</a:t>
            </a:r>
            <a:endParaRPr lang="en-US" dirty="0">
              <a:solidFill>
                <a:schemeClr val="tx1"/>
              </a:solidFill>
            </a:endParaRPr>
          </a:p>
          <a:p>
            <a:r>
              <a:rPr lang="hi-IN" dirty="0">
                <a:solidFill>
                  <a:schemeClr val="tx1"/>
                </a:solidFill>
              </a:rPr>
              <a:t>इस वाक्य में मुख्यतः दो शब्द या ध्वनियां सुनाई पड़ती है खा</a:t>
            </a:r>
            <a:r>
              <a:rPr lang="en-US" dirty="0">
                <a:solidFill>
                  <a:schemeClr val="tx1"/>
                </a:solidFill>
              </a:rPr>
              <a:t> -</a:t>
            </a:r>
            <a:r>
              <a:rPr lang="hi-IN" dirty="0">
                <a:solidFill>
                  <a:schemeClr val="tx1"/>
                </a:solidFill>
              </a:rPr>
              <a:t>लो</a:t>
            </a:r>
            <a:endParaRPr lang="en-US" dirty="0">
              <a:solidFill>
                <a:schemeClr val="tx1"/>
              </a:solidFill>
            </a:endParaRPr>
          </a:p>
          <a:p>
            <a:r>
              <a:rPr lang="hi-IN" dirty="0">
                <a:solidFill>
                  <a:schemeClr val="tx1"/>
                </a:solidFill>
              </a:rPr>
              <a:t>अब इसका भी खंड करते हैं तो ख</a:t>
            </a:r>
            <a:r>
              <a:rPr lang="en-US" dirty="0">
                <a:solidFill>
                  <a:schemeClr val="tx1"/>
                </a:solidFill>
              </a:rPr>
              <a:t> +</a:t>
            </a:r>
            <a:r>
              <a:rPr lang="hi-IN" dirty="0">
                <a:solidFill>
                  <a:schemeClr val="tx1"/>
                </a:solidFill>
              </a:rPr>
              <a:t>आ</a:t>
            </a:r>
            <a:r>
              <a:rPr lang="en-US" dirty="0">
                <a:solidFill>
                  <a:schemeClr val="tx1"/>
                </a:solidFill>
              </a:rPr>
              <a:t>  </a:t>
            </a:r>
            <a:r>
              <a:rPr lang="hi-IN" dirty="0">
                <a:solidFill>
                  <a:schemeClr val="tx1"/>
                </a:solidFill>
              </a:rPr>
              <a:t>ल</a:t>
            </a:r>
            <a:r>
              <a:rPr lang="en-US" dirty="0">
                <a:solidFill>
                  <a:schemeClr val="tx1"/>
                </a:solidFill>
              </a:rPr>
              <a:t> + </a:t>
            </a:r>
            <a:r>
              <a:rPr lang="hi-IN" dirty="0">
                <a:solidFill>
                  <a:schemeClr val="tx1"/>
                </a:solidFill>
              </a:rPr>
              <a:t>ओ</a:t>
            </a:r>
            <a:endParaRPr lang="en-US" dirty="0">
              <a:solidFill>
                <a:schemeClr val="tx1"/>
              </a:solidFill>
            </a:endParaRPr>
          </a:p>
          <a:p>
            <a:r>
              <a:rPr lang="hi-IN" dirty="0">
                <a:solidFill>
                  <a:schemeClr val="tx1"/>
                </a:solidFill>
              </a:rPr>
              <a:t>इससे स्पष्ट होता है कि खालो में चार वर्ण या ध्वनियां छुपी है।</a:t>
            </a:r>
            <a:endParaRPr lang="en-US" dirty="0">
              <a:solidFill>
                <a:schemeClr val="tx1"/>
              </a:solidFill>
            </a:endParaRPr>
          </a:p>
          <a:p>
            <a:r>
              <a:rPr lang="hi-IN" dirty="0">
                <a:solidFill>
                  <a:schemeClr val="tx1"/>
                </a:solidFill>
              </a:rPr>
              <a:t>इसलिए इन्हें वर्ण या मूल ध्वनि कहते हैं</a:t>
            </a:r>
            <a:endParaRPr lang="en-US" dirty="0">
              <a:solidFill>
                <a:schemeClr val="tx1"/>
              </a:solidFill>
            </a:endParaRPr>
          </a:p>
          <a:p>
            <a:r>
              <a:rPr lang="hi-IN" dirty="0">
                <a:solidFill>
                  <a:schemeClr val="tx1"/>
                </a:solidFill>
              </a:rPr>
              <a:t>भाषा की सबसे छोटी इकाई को मूल ध्वनि या वर्ण कहते हैं</a:t>
            </a:r>
            <a:r>
              <a:rPr lang="en-US" dirty="0">
                <a:solidFill>
                  <a:schemeClr val="tx1"/>
                </a:solidFill>
              </a:rPr>
              <a:t>|</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                  2. </a:t>
            </a:r>
            <a:r>
              <a:rPr lang="hi-IN" dirty="0"/>
              <a:t>वर्णमाला किसे कहते हैं</a:t>
            </a:r>
            <a:r>
              <a:rPr lang="en-US" dirty="0"/>
              <a:t>?</a:t>
            </a:r>
          </a:p>
          <a:p>
            <a:r>
              <a:rPr lang="hi-IN" dirty="0"/>
              <a:t>वर्णों के क्रमबद्ध समूह को वर्णमाला कहते हैं हिन्दी वर्णमाला में निम्नलिखित वर्ण या ध्वनियां प्रयुक्त होती हैं </a:t>
            </a:r>
            <a:endParaRPr lang="en-US" dirty="0"/>
          </a:p>
          <a:p>
            <a:r>
              <a:rPr lang="hi-IN" dirty="0"/>
              <a:t>स्वर</a:t>
            </a:r>
            <a:r>
              <a:rPr lang="en-US" dirty="0"/>
              <a:t>11  - </a:t>
            </a:r>
            <a:r>
              <a:rPr lang="hi-IN" dirty="0"/>
              <a:t>अ</a:t>
            </a:r>
            <a:r>
              <a:rPr lang="en-US" dirty="0"/>
              <a:t>,        </a:t>
            </a:r>
            <a:r>
              <a:rPr lang="hi-IN" dirty="0"/>
              <a:t>आ</a:t>
            </a:r>
            <a:r>
              <a:rPr lang="en-US" dirty="0"/>
              <a:t>     </a:t>
            </a:r>
            <a:r>
              <a:rPr lang="hi-IN" dirty="0"/>
              <a:t>इ</a:t>
            </a:r>
            <a:r>
              <a:rPr lang="en-US" dirty="0"/>
              <a:t>       </a:t>
            </a:r>
            <a:r>
              <a:rPr lang="hi-IN" dirty="0"/>
              <a:t>ई</a:t>
            </a:r>
            <a:r>
              <a:rPr lang="en-US" dirty="0"/>
              <a:t>          </a:t>
            </a:r>
            <a:r>
              <a:rPr lang="hi-IN" dirty="0"/>
              <a:t>उ</a:t>
            </a:r>
            <a:r>
              <a:rPr lang="en-US" dirty="0"/>
              <a:t>      ,</a:t>
            </a:r>
            <a:r>
              <a:rPr lang="hi-IN" dirty="0"/>
              <a:t>ऊ</a:t>
            </a:r>
            <a:r>
              <a:rPr lang="en-US" dirty="0"/>
              <a:t>       </a:t>
            </a:r>
          </a:p>
          <a:p>
            <a:pPr>
              <a:buNone/>
            </a:pPr>
            <a:r>
              <a:rPr lang="en-US" dirty="0"/>
              <a:t>               </a:t>
            </a:r>
            <a:r>
              <a:rPr lang="hi-IN" dirty="0"/>
              <a:t>ऋ</a:t>
            </a:r>
            <a:r>
              <a:rPr lang="en-US" dirty="0"/>
              <a:t>,           </a:t>
            </a:r>
            <a:r>
              <a:rPr lang="hi-IN" dirty="0"/>
              <a:t>ए</a:t>
            </a:r>
            <a:r>
              <a:rPr lang="en-US" dirty="0"/>
              <a:t> ,         </a:t>
            </a:r>
            <a:r>
              <a:rPr lang="hi-IN" dirty="0"/>
              <a:t>ऐ</a:t>
            </a:r>
            <a:r>
              <a:rPr lang="en-US" dirty="0"/>
              <a:t> ,         </a:t>
            </a:r>
            <a:r>
              <a:rPr lang="hi-IN" dirty="0"/>
              <a:t>ओ</a:t>
            </a:r>
            <a:r>
              <a:rPr lang="en-US" dirty="0"/>
              <a:t>,           </a:t>
            </a:r>
            <a:r>
              <a:rPr lang="hi-IN" dirty="0"/>
              <a:t>औ</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686800" cy="1143000"/>
          </a:xfrm>
        </p:spPr>
        <p:txBody>
          <a:bodyPr>
            <a:normAutofit fontScale="90000"/>
          </a:bodyPr>
          <a:lstStyle/>
          <a:p>
            <a:pPr algn="l"/>
            <a:br>
              <a:rPr lang="en-US" dirty="0"/>
            </a:br>
            <a:r>
              <a:rPr lang="en-US" dirty="0"/>
              <a:t>( </a:t>
            </a:r>
            <a:r>
              <a:rPr lang="hi-IN" dirty="0"/>
              <a:t>स्पर्श व्यंजन</a:t>
            </a:r>
            <a:r>
              <a:rPr lang="en-US" dirty="0"/>
              <a:t> 25) </a:t>
            </a:r>
            <a:r>
              <a:rPr lang="hi-IN" dirty="0"/>
              <a:t>कादयोमावसाना स्पर्शा</a:t>
            </a:r>
            <a:r>
              <a:rPr lang="en-US" dirty="0"/>
              <a:t>;</a:t>
            </a:r>
            <a:br>
              <a:rPr lang="en-US" dirty="0"/>
            </a:br>
            <a:endParaRPr lang="en-US" dirty="0"/>
          </a:p>
        </p:txBody>
      </p:sp>
      <p:sp>
        <p:nvSpPr>
          <p:cNvPr id="3" name="Content Placeholder 2"/>
          <p:cNvSpPr>
            <a:spLocks noGrp="1"/>
          </p:cNvSpPr>
          <p:nvPr>
            <p:ph idx="1"/>
          </p:nvPr>
        </p:nvSpPr>
        <p:spPr>
          <a:xfrm>
            <a:off x="228600" y="1371600"/>
            <a:ext cx="8686800" cy="4754563"/>
          </a:xfrm>
        </p:spPr>
        <p:txBody>
          <a:bodyPr>
            <a:normAutofit/>
          </a:bodyPr>
          <a:lstStyle/>
          <a:p>
            <a:r>
              <a:rPr lang="hi-IN" sz="2200" dirty="0"/>
              <a:t>कवर्ग</a:t>
            </a:r>
            <a:r>
              <a:rPr lang="en-US" sz="2200" dirty="0"/>
              <a:t> -   (</a:t>
            </a:r>
            <a:r>
              <a:rPr lang="hi-IN" sz="2200" dirty="0"/>
              <a:t>क</a:t>
            </a:r>
            <a:r>
              <a:rPr lang="en-US" sz="2200" dirty="0"/>
              <a:t>,</a:t>
            </a:r>
            <a:r>
              <a:rPr lang="hi-IN" sz="2200" dirty="0"/>
              <a:t>ख</a:t>
            </a:r>
            <a:r>
              <a:rPr lang="en-US" sz="2200" dirty="0"/>
              <a:t>,</a:t>
            </a:r>
            <a:r>
              <a:rPr lang="hi-IN" sz="2200" dirty="0"/>
              <a:t>ग</a:t>
            </a:r>
            <a:r>
              <a:rPr lang="en-US" sz="2200" dirty="0"/>
              <a:t>,</a:t>
            </a:r>
            <a:r>
              <a:rPr lang="hi-IN" sz="2200" dirty="0"/>
              <a:t>घ</a:t>
            </a:r>
            <a:r>
              <a:rPr lang="en-US" sz="2200" dirty="0"/>
              <a:t>,</a:t>
            </a:r>
            <a:r>
              <a:rPr lang="hi-IN" sz="2200" dirty="0"/>
              <a:t>ड</a:t>
            </a:r>
            <a:r>
              <a:rPr lang="en-US" sz="2200" dirty="0"/>
              <a:t>;)   </a:t>
            </a:r>
            <a:r>
              <a:rPr lang="hi-IN" sz="2200" dirty="0"/>
              <a:t>कवर्ग</a:t>
            </a:r>
            <a:r>
              <a:rPr lang="en-US" sz="2200" dirty="0"/>
              <a:t>  </a:t>
            </a:r>
            <a:r>
              <a:rPr lang="hi-IN" sz="2200" dirty="0"/>
              <a:t>कंठ से बोले जाने वाले वर्ण हैं।</a:t>
            </a:r>
            <a:endParaRPr lang="en-US" sz="2200" dirty="0"/>
          </a:p>
          <a:p>
            <a:endParaRPr lang="en-US" sz="2200" dirty="0"/>
          </a:p>
          <a:p>
            <a:r>
              <a:rPr lang="hi-IN" sz="2200" dirty="0"/>
              <a:t>चवर्ग</a:t>
            </a:r>
            <a:r>
              <a:rPr lang="en-US" sz="2200" dirty="0"/>
              <a:t> -   (</a:t>
            </a:r>
            <a:r>
              <a:rPr lang="hi-IN" sz="2200" dirty="0"/>
              <a:t>च</a:t>
            </a:r>
            <a:r>
              <a:rPr lang="en-US" sz="2200" dirty="0"/>
              <a:t>,</a:t>
            </a:r>
            <a:r>
              <a:rPr lang="hi-IN" sz="2200" dirty="0"/>
              <a:t>छ</a:t>
            </a:r>
            <a:r>
              <a:rPr lang="en-US" sz="2200" dirty="0"/>
              <a:t>,</a:t>
            </a:r>
            <a:r>
              <a:rPr lang="hi-IN" sz="2200" dirty="0"/>
              <a:t>ज</a:t>
            </a:r>
            <a:r>
              <a:rPr lang="en-US" sz="2200" dirty="0"/>
              <a:t>,</a:t>
            </a:r>
            <a:r>
              <a:rPr lang="hi-IN" sz="2200" dirty="0"/>
              <a:t>झ</a:t>
            </a:r>
            <a:r>
              <a:rPr lang="en-US" sz="2200" dirty="0"/>
              <a:t>,</a:t>
            </a:r>
            <a:r>
              <a:rPr lang="hi-IN" sz="2200" dirty="0"/>
              <a:t>ञ</a:t>
            </a:r>
            <a:r>
              <a:rPr lang="en-US" sz="2200" dirty="0"/>
              <a:t>) </a:t>
            </a:r>
            <a:r>
              <a:rPr lang="hi-IN" sz="2200" dirty="0"/>
              <a:t>तालु के स्पर्श से बोले जाने वाले वर्ण हैं।</a:t>
            </a:r>
            <a:endParaRPr lang="en-US" sz="2200" dirty="0"/>
          </a:p>
          <a:p>
            <a:endParaRPr lang="en-US" sz="2200" dirty="0"/>
          </a:p>
          <a:p>
            <a:r>
              <a:rPr lang="hi-IN" sz="2200" dirty="0"/>
              <a:t>टवर्ग</a:t>
            </a:r>
            <a:r>
              <a:rPr lang="en-US" sz="2200" dirty="0"/>
              <a:t> -  (</a:t>
            </a:r>
            <a:r>
              <a:rPr lang="hi-IN" sz="2200" dirty="0"/>
              <a:t>ट</a:t>
            </a:r>
            <a:r>
              <a:rPr lang="en-US" sz="2200" dirty="0"/>
              <a:t>,</a:t>
            </a:r>
            <a:r>
              <a:rPr lang="hi-IN" sz="2200" dirty="0"/>
              <a:t>ठ</a:t>
            </a:r>
            <a:r>
              <a:rPr lang="en-US" sz="2200" dirty="0"/>
              <a:t>,</a:t>
            </a:r>
            <a:r>
              <a:rPr lang="hi-IN" sz="2200" dirty="0"/>
              <a:t>ड</a:t>
            </a:r>
            <a:r>
              <a:rPr lang="en-US" sz="2200" dirty="0"/>
              <a:t>,</a:t>
            </a:r>
            <a:r>
              <a:rPr lang="hi-IN" sz="2200" dirty="0"/>
              <a:t>ढ</a:t>
            </a:r>
            <a:r>
              <a:rPr lang="en-US" sz="2200" dirty="0"/>
              <a:t>,</a:t>
            </a:r>
            <a:r>
              <a:rPr lang="hi-IN" sz="2200" dirty="0"/>
              <a:t>ण</a:t>
            </a:r>
            <a:r>
              <a:rPr lang="en-US" sz="2200" dirty="0"/>
              <a:t>)  </a:t>
            </a:r>
            <a:r>
              <a:rPr lang="hi-IN" sz="2200" dirty="0"/>
              <a:t>इनका उच्चारण मूर्धा के स्पर्श से होता है।</a:t>
            </a:r>
            <a:endParaRPr lang="en-US" sz="2200" dirty="0"/>
          </a:p>
          <a:p>
            <a:endParaRPr lang="en-US" sz="2200" dirty="0"/>
          </a:p>
          <a:p>
            <a:r>
              <a:rPr lang="hi-IN" sz="2200" dirty="0"/>
              <a:t>तवर्ग</a:t>
            </a:r>
            <a:r>
              <a:rPr lang="en-US" sz="2200" dirty="0"/>
              <a:t> – ( </a:t>
            </a:r>
            <a:r>
              <a:rPr lang="hi-IN" sz="2200" dirty="0"/>
              <a:t>त</a:t>
            </a:r>
            <a:r>
              <a:rPr lang="en-US" sz="2200" dirty="0"/>
              <a:t>,</a:t>
            </a:r>
            <a:r>
              <a:rPr lang="hi-IN" sz="2200" dirty="0"/>
              <a:t>थ</a:t>
            </a:r>
            <a:r>
              <a:rPr lang="en-US" sz="2200" dirty="0"/>
              <a:t>,</a:t>
            </a:r>
            <a:r>
              <a:rPr lang="hi-IN" sz="2200" dirty="0"/>
              <a:t>द</a:t>
            </a:r>
            <a:r>
              <a:rPr lang="en-US" sz="2200" dirty="0"/>
              <a:t>,</a:t>
            </a:r>
            <a:r>
              <a:rPr lang="hi-IN" sz="2200" dirty="0"/>
              <a:t>ध</a:t>
            </a:r>
            <a:r>
              <a:rPr lang="en-US" sz="2200" dirty="0"/>
              <a:t>,</a:t>
            </a:r>
            <a:r>
              <a:rPr lang="hi-IN" sz="2200" dirty="0"/>
              <a:t>न</a:t>
            </a:r>
            <a:r>
              <a:rPr lang="en-US" sz="2200" dirty="0"/>
              <a:t>)    </a:t>
            </a:r>
            <a:r>
              <a:rPr lang="hi-IN" sz="2200" dirty="0"/>
              <a:t>इनका उच्चारण स्थान मुख के दंत के स्पर्श </a:t>
            </a:r>
            <a:endParaRPr lang="en-US" sz="2200" dirty="0"/>
          </a:p>
          <a:p>
            <a:pPr>
              <a:buNone/>
            </a:pPr>
            <a:r>
              <a:rPr lang="en-US" sz="2200" dirty="0"/>
              <a:t>                    </a:t>
            </a:r>
            <a:r>
              <a:rPr lang="hi-IN" sz="2200" dirty="0"/>
              <a:t>स्थान से होता है।</a:t>
            </a:r>
            <a:endParaRPr lang="en-US" sz="2200" dirty="0"/>
          </a:p>
          <a:p>
            <a:pPr>
              <a:buNone/>
            </a:pPr>
            <a:endParaRPr lang="en-US" sz="2200" dirty="0"/>
          </a:p>
          <a:p>
            <a:r>
              <a:rPr lang="hi-IN" sz="2200" dirty="0"/>
              <a:t>पवर्ग </a:t>
            </a:r>
            <a:r>
              <a:rPr lang="en-US" sz="2200" dirty="0"/>
              <a:t>- ( </a:t>
            </a:r>
            <a:r>
              <a:rPr lang="hi-IN" sz="2200" dirty="0"/>
              <a:t>प</a:t>
            </a:r>
            <a:r>
              <a:rPr lang="en-US" sz="2200" dirty="0"/>
              <a:t>,</a:t>
            </a:r>
            <a:r>
              <a:rPr lang="hi-IN" sz="2200" dirty="0"/>
              <a:t>फ</a:t>
            </a:r>
            <a:r>
              <a:rPr lang="en-US" sz="2200" dirty="0"/>
              <a:t>,</a:t>
            </a:r>
            <a:r>
              <a:rPr lang="hi-IN" sz="2200" dirty="0"/>
              <a:t>ब</a:t>
            </a:r>
            <a:r>
              <a:rPr lang="en-US" sz="2200" dirty="0"/>
              <a:t>,</a:t>
            </a:r>
            <a:r>
              <a:rPr lang="hi-IN" sz="2200" dirty="0"/>
              <a:t>भ</a:t>
            </a:r>
            <a:r>
              <a:rPr lang="en-US" sz="2200" dirty="0"/>
              <a:t>,</a:t>
            </a:r>
            <a:r>
              <a:rPr lang="hi-IN" sz="2200" dirty="0"/>
              <a:t>म</a:t>
            </a:r>
            <a:r>
              <a:rPr lang="en-US" sz="2200" dirty="0"/>
              <a:t>)  </a:t>
            </a:r>
            <a:r>
              <a:rPr lang="hi-IN" sz="2200" dirty="0"/>
              <a:t>इनका उच्चारण स्थान ओष्ठ के स्पर्श से होता है</a:t>
            </a:r>
            <a:r>
              <a:rPr lang="en-US" sz="2200" dirty="0"/>
              <a:t>|</a:t>
            </a:r>
            <a:r>
              <a:rPr lang="hi-IN" sz="2200" dirty="0"/>
              <a:t> </a:t>
            </a:r>
            <a:endParaRPr lang="en-US" sz="2200" dirty="0"/>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br>
              <a:rPr lang="en-US" dirty="0"/>
            </a:br>
            <a:r>
              <a:rPr lang="hi-IN" sz="2800" dirty="0"/>
              <a:t>अन्तस्थ व्यंजन अंतस्थ व्यंजनों की संख्या चार है। </a:t>
            </a:r>
            <a:br>
              <a:rPr lang="en-US" sz="2800" dirty="0"/>
            </a:br>
            <a:r>
              <a:rPr lang="en-US" sz="2800" dirty="0"/>
              <a:t>  ( </a:t>
            </a:r>
            <a:r>
              <a:rPr lang="hi-IN" sz="2800" dirty="0"/>
              <a:t>यणोन्तस्था</a:t>
            </a:r>
            <a:r>
              <a:rPr lang="en-US" sz="2800" dirty="0"/>
              <a:t>:)</a:t>
            </a:r>
            <a:br>
              <a:rPr lang="en-US" dirty="0"/>
            </a:br>
            <a:endParaRPr lang="en-US" dirty="0"/>
          </a:p>
        </p:txBody>
      </p:sp>
      <p:sp>
        <p:nvSpPr>
          <p:cNvPr id="3" name="Content Placeholder 2"/>
          <p:cNvSpPr>
            <a:spLocks noGrp="1"/>
          </p:cNvSpPr>
          <p:nvPr>
            <p:ph idx="1"/>
          </p:nvPr>
        </p:nvSpPr>
        <p:spPr/>
        <p:txBody>
          <a:bodyPr>
            <a:normAutofit/>
          </a:bodyPr>
          <a:lstStyle/>
          <a:p>
            <a:r>
              <a:rPr lang="hi-IN" sz="2200" dirty="0"/>
              <a:t>य</a:t>
            </a:r>
            <a:r>
              <a:rPr lang="en-US" sz="2200" dirty="0"/>
              <a:t>,</a:t>
            </a:r>
            <a:r>
              <a:rPr lang="hi-IN" sz="2200" dirty="0"/>
              <a:t>र</a:t>
            </a:r>
            <a:r>
              <a:rPr lang="en-US" sz="2200" dirty="0"/>
              <a:t>,</a:t>
            </a:r>
            <a:r>
              <a:rPr lang="hi-IN" sz="2200" dirty="0"/>
              <a:t>ल</a:t>
            </a:r>
            <a:r>
              <a:rPr lang="en-US" sz="2200" dirty="0"/>
              <a:t>,</a:t>
            </a:r>
            <a:r>
              <a:rPr lang="hi-IN" sz="2200" dirty="0"/>
              <a:t>व इन वर्णों के उच्चारण में पूर्ण स्पर्श नहीं होता है</a:t>
            </a:r>
            <a:endParaRPr lang="en-US" sz="2200" dirty="0"/>
          </a:p>
          <a:p>
            <a:r>
              <a:rPr lang="hi-IN" sz="2200" dirty="0"/>
              <a:t>अतः इन्हें अर्द्धस्वर भी कहा जाता है।</a:t>
            </a:r>
            <a:endParaRPr lang="en-US" sz="2200" dirty="0"/>
          </a:p>
          <a:p>
            <a:endParaRPr lang="en-US" sz="2200" dirty="0"/>
          </a:p>
          <a:p>
            <a:r>
              <a:rPr lang="hi-IN" sz="2200" dirty="0"/>
              <a:t>शल ऊष्माण</a:t>
            </a:r>
            <a:r>
              <a:rPr lang="en-US" sz="2200" dirty="0"/>
              <a:t>: </a:t>
            </a:r>
            <a:r>
              <a:rPr lang="hi-IN" sz="2200" dirty="0"/>
              <a:t>ऊष्म व्यंजनों की संख्या भी चार है।</a:t>
            </a:r>
            <a:endParaRPr lang="en-US" sz="2200" dirty="0"/>
          </a:p>
          <a:p>
            <a:pPr>
              <a:buNone/>
            </a:pPr>
            <a:endParaRPr lang="en-US" sz="2200" dirty="0"/>
          </a:p>
          <a:p>
            <a:r>
              <a:rPr lang="hi-IN" sz="2200" dirty="0"/>
              <a:t>श</a:t>
            </a:r>
            <a:r>
              <a:rPr lang="en-US" sz="2200" dirty="0"/>
              <a:t>, </a:t>
            </a:r>
            <a:r>
              <a:rPr lang="hi-IN" sz="2200" dirty="0"/>
              <a:t>ष</a:t>
            </a:r>
            <a:r>
              <a:rPr lang="en-US" sz="2200" dirty="0"/>
              <a:t>, </a:t>
            </a:r>
            <a:r>
              <a:rPr lang="hi-IN" sz="2200" dirty="0"/>
              <a:t>स</a:t>
            </a:r>
            <a:r>
              <a:rPr lang="en-US" sz="2200" dirty="0"/>
              <a:t>, </a:t>
            </a:r>
            <a:r>
              <a:rPr lang="hi-IN" sz="2200" dirty="0"/>
              <a:t>ह ऊष्म व्यंजन का उच्चारण रगड़ या घर्षण से उत्पन्न होता है। इसलिए इन्हें ऊष्म व्यंजन कहा जाता हैं।</a:t>
            </a:r>
            <a:endParaRPr lang="en-US" sz="2200" dirty="0"/>
          </a:p>
          <a:p>
            <a:pPr>
              <a:buNone/>
            </a:pPr>
            <a:endParaRPr lang="en-US" sz="2200" dirty="0"/>
          </a:p>
          <a:p>
            <a:r>
              <a:rPr lang="en-US" sz="2200" dirty="0"/>
              <a:t> </a:t>
            </a:r>
            <a:r>
              <a:rPr lang="hi-IN" sz="2200" dirty="0"/>
              <a:t>नासिक्य व्यंजन</a:t>
            </a:r>
            <a:r>
              <a:rPr lang="en-US" sz="2200" dirty="0"/>
              <a:t> - </a:t>
            </a:r>
            <a:r>
              <a:rPr lang="hi-IN" sz="2200" dirty="0"/>
              <a:t>इन व्यंजनों के उच्चारण में हवा नासिका से निकलती है जैसे</a:t>
            </a:r>
            <a:r>
              <a:rPr lang="en-US" sz="2200" dirty="0"/>
              <a:t>     ( </a:t>
            </a:r>
            <a:r>
              <a:rPr lang="hi-IN" sz="2200" dirty="0"/>
              <a:t>ङ</a:t>
            </a:r>
            <a:r>
              <a:rPr lang="en-US" sz="2200" dirty="0"/>
              <a:t>,       </a:t>
            </a:r>
            <a:r>
              <a:rPr lang="hi-IN" sz="2200" dirty="0"/>
              <a:t>ञ</a:t>
            </a:r>
            <a:r>
              <a:rPr lang="en-US" sz="2200" dirty="0"/>
              <a:t>,        </a:t>
            </a:r>
            <a:r>
              <a:rPr lang="hi-IN" sz="2200" dirty="0"/>
              <a:t>ण</a:t>
            </a:r>
            <a:r>
              <a:rPr lang="en-US" sz="2200" dirty="0"/>
              <a:t>,      </a:t>
            </a:r>
            <a:r>
              <a:rPr lang="hi-IN" sz="2200" dirty="0"/>
              <a:t>न</a:t>
            </a:r>
            <a:r>
              <a:rPr lang="en-US" sz="2200" dirty="0"/>
              <a:t>,          </a:t>
            </a:r>
            <a:r>
              <a:rPr lang="hi-IN" sz="2200" dirty="0"/>
              <a:t>म्</a:t>
            </a:r>
            <a:r>
              <a:rPr lang="en-US" sz="2200" dirty="0"/>
              <a:t> )</a:t>
            </a:r>
          </a:p>
          <a:p>
            <a:pPr>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br>
              <a:rPr lang="en-US" dirty="0"/>
            </a:br>
            <a:r>
              <a:rPr lang="hi-IN" dirty="0"/>
              <a:t>स्वरों के भेद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55000" lnSpcReduction="20000"/>
          </a:bodyPr>
          <a:lstStyle/>
          <a:p>
            <a:r>
              <a:rPr lang="hi-IN" dirty="0"/>
              <a:t>मात्रा के आधार पर स्वरों के तीन भेद किए गए हैं।</a:t>
            </a:r>
            <a:endParaRPr lang="en-US" dirty="0"/>
          </a:p>
          <a:p>
            <a:r>
              <a:rPr lang="en-US" dirty="0"/>
              <a:t>1.   </a:t>
            </a:r>
            <a:r>
              <a:rPr lang="hi-IN" dirty="0"/>
              <a:t>हृस्व स्वर </a:t>
            </a:r>
            <a:endParaRPr lang="en-US" dirty="0"/>
          </a:p>
          <a:p>
            <a:r>
              <a:rPr lang="en-US" dirty="0"/>
              <a:t>2. </a:t>
            </a:r>
            <a:r>
              <a:rPr lang="hi-IN" dirty="0"/>
              <a:t>दीर्घ स्वर  </a:t>
            </a:r>
            <a:endParaRPr lang="en-US" dirty="0"/>
          </a:p>
          <a:p>
            <a:r>
              <a:rPr lang="en-US" dirty="0"/>
              <a:t>3. </a:t>
            </a:r>
            <a:r>
              <a:rPr lang="hi-IN" dirty="0"/>
              <a:t>प्लुत स्वर </a:t>
            </a:r>
            <a:endParaRPr lang="en-US" dirty="0"/>
          </a:p>
          <a:p>
            <a:pPr>
              <a:buNone/>
            </a:pPr>
            <a:r>
              <a:rPr lang="en-US" dirty="0"/>
              <a:t> </a:t>
            </a:r>
          </a:p>
          <a:p>
            <a:r>
              <a:rPr lang="en-US" dirty="0"/>
              <a:t>1.</a:t>
            </a:r>
            <a:r>
              <a:rPr lang="hi-IN" dirty="0"/>
              <a:t>हृस्व स्वर </a:t>
            </a:r>
            <a:endParaRPr lang="en-US" dirty="0"/>
          </a:p>
          <a:p>
            <a:r>
              <a:rPr lang="hi-IN" dirty="0"/>
              <a:t>को एकमात्रिक कहां जाता है इनके उच्चारण में एक मात्रा का समय लगता है</a:t>
            </a:r>
            <a:endParaRPr lang="en-US" dirty="0"/>
          </a:p>
          <a:p>
            <a:r>
              <a:rPr lang="en-US" dirty="0"/>
              <a:t> </a:t>
            </a:r>
            <a:r>
              <a:rPr lang="hi-IN" dirty="0"/>
              <a:t>अ</a:t>
            </a:r>
            <a:r>
              <a:rPr lang="en-US" dirty="0"/>
              <a:t>,  </a:t>
            </a:r>
            <a:r>
              <a:rPr lang="hi-IN" dirty="0"/>
              <a:t>इ</a:t>
            </a:r>
            <a:r>
              <a:rPr lang="en-US" dirty="0"/>
              <a:t>,  </a:t>
            </a:r>
            <a:r>
              <a:rPr lang="hi-IN" dirty="0"/>
              <a:t>उ</a:t>
            </a:r>
            <a:r>
              <a:rPr lang="en-US" dirty="0"/>
              <a:t>,  </a:t>
            </a:r>
            <a:r>
              <a:rPr lang="hi-IN" dirty="0"/>
              <a:t>ए </a:t>
            </a:r>
            <a:r>
              <a:rPr lang="en-US" dirty="0"/>
              <a:t>  </a:t>
            </a:r>
            <a:r>
              <a:rPr lang="hi-IN" dirty="0"/>
              <a:t>आदि।</a:t>
            </a:r>
            <a:endParaRPr lang="en-US" dirty="0"/>
          </a:p>
          <a:p>
            <a:pPr>
              <a:buNone/>
            </a:pPr>
            <a:r>
              <a:rPr lang="en-US" dirty="0"/>
              <a:t> </a:t>
            </a:r>
          </a:p>
          <a:p>
            <a:r>
              <a:rPr lang="en-US" dirty="0"/>
              <a:t>2.</a:t>
            </a:r>
            <a:r>
              <a:rPr lang="hi-IN" dirty="0"/>
              <a:t>दीर्घ स्वर </a:t>
            </a:r>
            <a:endParaRPr lang="en-US" dirty="0"/>
          </a:p>
          <a:p>
            <a:r>
              <a:rPr lang="hi-IN" dirty="0"/>
              <a:t>किसी मूल या हृस्व स्वर को उसी स्वर के साथ मिलाने से दीर्घ स्वर बनता है इनके उच्चारण में दो मात्राओं का समय लगता है इसलिए इन्हें द्विमात्रिक भी कहते हैं </a:t>
            </a:r>
            <a:endParaRPr lang="en-US" dirty="0"/>
          </a:p>
          <a:p>
            <a:r>
              <a:rPr lang="hi-IN" dirty="0"/>
              <a:t>जैसे आ ई ऊ ओ</a:t>
            </a:r>
            <a:r>
              <a:rPr lang="en-US" dirty="0"/>
              <a:t>,</a:t>
            </a:r>
            <a:r>
              <a:rPr lang="hi-IN" dirty="0"/>
              <a:t>औ दीर्घ स्वर कहते हैं</a:t>
            </a:r>
            <a:endParaRPr lang="en-US" dirty="0"/>
          </a:p>
          <a:p>
            <a:pPr>
              <a:buNone/>
            </a:pPr>
            <a:endParaRPr lang="en-US" dirty="0"/>
          </a:p>
          <a:p>
            <a:r>
              <a:rPr lang="en-US" dirty="0"/>
              <a:t>3.</a:t>
            </a:r>
            <a:r>
              <a:rPr lang="hi-IN" dirty="0"/>
              <a:t>प्लुत स्वर</a:t>
            </a:r>
            <a:endParaRPr lang="en-US" dirty="0"/>
          </a:p>
          <a:p>
            <a:r>
              <a:rPr lang="en-US" dirty="0"/>
              <a:t> </a:t>
            </a:r>
            <a:r>
              <a:rPr lang="hi-IN" dirty="0"/>
              <a:t>जिस स्वर के उच्चारण में तीन मात्राओं का समय लगता है अर्थात् तिगुना उसे प्लुत कहते हैं </a:t>
            </a:r>
            <a:endParaRPr lang="en-US" dirty="0"/>
          </a:p>
          <a:p>
            <a:r>
              <a:rPr lang="en-US" dirty="0"/>
              <a:t> </a:t>
            </a:r>
            <a:r>
              <a:rPr lang="hi-IN" dirty="0"/>
              <a:t>जैसे ओऽम्</a:t>
            </a:r>
            <a:r>
              <a:rPr lang="en-US" dirty="0"/>
              <a:t>  </a:t>
            </a:r>
            <a:r>
              <a:rPr lang="hi-IN" dirty="0"/>
              <a:t>आदि।</a:t>
            </a:r>
            <a:endParaRPr lang="en-US" dirty="0"/>
          </a:p>
          <a:p>
            <a:pPr>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561</Words>
  <Application>Microsoft Office PowerPoint</Application>
  <PresentationFormat>On-screen Show (4:3)</PresentationFormat>
  <Paragraphs>52</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Calibri</vt:lpstr>
      <vt:lpstr>Office Theme</vt:lpstr>
      <vt:lpstr>  Unit-3  (L . 7)            (वर्णमाला ज्ञान) </vt:lpstr>
      <vt:lpstr>PowerPoint Presentation</vt:lpstr>
      <vt:lpstr> ( स्पर्श व्यंजन 25) कादयोमावसाना स्पर्शा; </vt:lpstr>
      <vt:lpstr> अन्तस्थ व्यंजन अंतस्थ व्यंजनों की संख्या चार है।    ( यणोन्तस्था:) </vt:lpstr>
      <vt:lpstr> स्वरों के भेद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Unit-3  (L . 7)            (वर्णमाला ज्ञान)</dc:title>
  <dc:creator>NEO</dc:creator>
  <cp:lastModifiedBy>Administrator</cp:lastModifiedBy>
  <cp:revision>3</cp:revision>
  <dcterms:created xsi:type="dcterms:W3CDTF">2024-03-16T12:30:17Z</dcterms:created>
  <dcterms:modified xsi:type="dcterms:W3CDTF">2024-03-18T05:59:25Z</dcterms:modified>
</cp:coreProperties>
</file>