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4A21FE7-82C8-42FC-BAF4-CB66E8403D39}" type="datetimeFigureOut">
              <a:rPr lang="en-US" smtClean="0"/>
              <a:t>12-Apr-24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92E9F0-0118-49AE-8913-74D4B60EF7A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A21FE7-82C8-42FC-BAF4-CB66E8403D39}" type="datetimeFigureOut">
              <a:rPr lang="en-US" smtClean="0"/>
              <a:t>12-Apr-24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92E9F0-0118-49AE-8913-74D4B60EF7A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A21FE7-82C8-42FC-BAF4-CB66E8403D39}" type="datetimeFigureOut">
              <a:rPr lang="en-US" smtClean="0"/>
              <a:t>12-Apr-24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92E9F0-0118-49AE-8913-74D4B60EF7A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A21FE7-82C8-42FC-BAF4-CB66E8403D39}" type="datetimeFigureOut">
              <a:rPr lang="en-US" smtClean="0"/>
              <a:t>12-Apr-24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92E9F0-0118-49AE-8913-74D4B60EF7A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A21FE7-82C8-42FC-BAF4-CB66E8403D39}" type="datetimeFigureOut">
              <a:rPr lang="en-US" smtClean="0"/>
              <a:t>12-Apr-24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92E9F0-0118-49AE-8913-74D4B60EF7A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4A21FE7-82C8-42FC-BAF4-CB66E8403D39}" type="datetimeFigureOut">
              <a:rPr lang="en-US" smtClean="0"/>
              <a:t>12-Apr-24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92E9F0-0118-49AE-8913-74D4B60EF7A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4A21FE7-82C8-42FC-BAF4-CB66E8403D39}" type="datetimeFigureOut">
              <a:rPr lang="en-US" smtClean="0"/>
              <a:t>12-Apr-24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92E9F0-0118-49AE-8913-74D4B60EF7A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4A21FE7-82C8-42FC-BAF4-CB66E8403D39}" type="datetimeFigureOut">
              <a:rPr lang="en-US" smtClean="0"/>
              <a:t>12-Apr-24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92E9F0-0118-49AE-8913-74D4B60EF7A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A21FE7-82C8-42FC-BAF4-CB66E8403D39}" type="datetimeFigureOut">
              <a:rPr lang="en-US" smtClean="0"/>
              <a:t>12-Apr-24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92E9F0-0118-49AE-8913-74D4B60EF7A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A21FE7-82C8-42FC-BAF4-CB66E8403D39}" type="datetimeFigureOut">
              <a:rPr lang="en-US" smtClean="0"/>
              <a:t>12-Apr-24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92E9F0-0118-49AE-8913-74D4B60EF7A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A21FE7-82C8-42FC-BAF4-CB66E8403D39}" type="datetimeFigureOut">
              <a:rPr lang="en-US" smtClean="0"/>
              <a:t>12-Apr-24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92E9F0-0118-49AE-8913-74D4B60EF7A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A21FE7-82C8-42FC-BAF4-CB66E8403D39}" type="datetimeFigureOut">
              <a:rPr lang="en-US" smtClean="0"/>
              <a:t>12-Apr-24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92E9F0-0118-49AE-8913-74D4B60EF7A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hi.wikipedia.org/wiki/%E0%A4%A6%E0%A5%8D%E0%A4%B5%E0%A4%BE%E0%A4%B0%E0%A4%95%E0%A4%BE" TargetMode="External"/><Relationship Id="rId2" Type="http://schemas.openxmlformats.org/officeDocument/2006/relationships/hyperlink" Target="https://hi.wikipedia.org/wiki/%E0%A4%AC%E0%A4%A6%E0%A5%8D%E0%A4%B0%E0%A5%80%E0%A4%A8%E0%A4%BE%E0%A4%A5_%E0%A4%AE%E0%A4%A8%E0%A5%8D%E0%A4%A6%E0%A4%BF%E0%A4%B0" TargetMode="External"/><Relationship Id="rId1" Type="http://schemas.openxmlformats.org/officeDocument/2006/relationships/slideLayout" Target="../slideLayouts/slideLayout1.xml"/><Relationship Id="rId5" Type="http://schemas.openxmlformats.org/officeDocument/2006/relationships/hyperlink" Target="https://hi.wikipedia.org/wiki/%E0%A4%B0%E0%A4%BE%E0%A4%AE%E0%A5%87%E0%A4%B6%E0%A5%8D%E0%A4%B5%E0%A4%B0%E0%A4%AE" TargetMode="External"/><Relationship Id="rId4" Type="http://schemas.openxmlformats.org/officeDocument/2006/relationships/hyperlink" Target="https://hi.wikipedia.org/wiki/%E0%A4%9C%E0%A4%97%E0%A4%A8%E0%A5%8D%E0%A4%A8%E0%A4%BE%E0%A4%A5_%E0%A4%AE%E0%A4%A8%E0%A5%8D%E0%A4%A6%E0%A4%BF%E0%A4%B0,_%E0%A4%AA%E0%A5%81%E0%A4%B0%E0%A5%80"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hi.wikipedia.org/wiki/%E0%A4%A6%E0%A5%8D%E0%A4%B5%E0%A4%BE%E0%A4%B0%E0%A4%95%E0%A4%BE" TargetMode="External"/><Relationship Id="rId3" Type="http://schemas.openxmlformats.org/officeDocument/2006/relationships/hyperlink" Target="https://hi.wikipedia.org/wiki/%E0%A4%B0%E0%A4%BE%E0%A4%AE%E0%A5%87%E0%A4%B6%E0%A5%8D%E0%A4%B5%E0%A4%B0%E0%A4%AE" TargetMode="External"/><Relationship Id="rId7" Type="http://schemas.openxmlformats.org/officeDocument/2006/relationships/hyperlink" Target="https://hi.wikipedia.org/wiki/%E0%A4%97%E0%A5%81%E0%A4%9C%E0%A4%B0%E0%A4%BE%E0%A4%A4" TargetMode="External"/><Relationship Id="rId2" Type="http://schemas.openxmlformats.org/officeDocument/2006/relationships/hyperlink" Target="https://hi.wikipedia.org/wiki/%E0%A4%86%E0%A4%A6%E0%A4%BF_%E0%A4%B6%E0%A4%82%E0%A4%95%E0%A4%B0%E0%A4%BE%E0%A4%9A%E0%A4%BE%E0%A4%B0%E0%A5%8D%E0%A4%AF" TargetMode="External"/><Relationship Id="rId1" Type="http://schemas.openxmlformats.org/officeDocument/2006/relationships/slideLayout" Target="../slideLayouts/slideLayout1.xml"/><Relationship Id="rId6" Type="http://schemas.openxmlformats.org/officeDocument/2006/relationships/hyperlink" Target="https://hi.wikipedia.org/wiki/%E0%A4%9C%E0%A4%97%E0%A4%A8%E0%A5%8D%E0%A4%A8%E0%A4%BE%E0%A4%A5_%E0%A4%AE%E0%A4%A8%E0%A5%8D%E0%A4%A6%E0%A4%BF%E0%A4%B0,_%E0%A4%AA%E0%A5%81%E0%A4%B0%E0%A5%80" TargetMode="External"/><Relationship Id="rId5" Type="http://schemas.openxmlformats.org/officeDocument/2006/relationships/hyperlink" Target="https://hi.wikipedia.org/wiki/%E0%A4%93%E0%A4%A1%E0%A4%BF%E0%A4%B6%E0%A4%BE" TargetMode="External"/><Relationship Id="rId10" Type="http://schemas.openxmlformats.org/officeDocument/2006/relationships/hyperlink" Target="https://hi.wikipedia.org/wiki/%E0%A4%AC%E0%A4%A6%E0%A5%8D%E0%A4%B0%E0%A5%80%E0%A4%A8%E0%A4%BE%E0%A4%A5_%E0%A4%AE%E0%A4%A8%E0%A5%8D%E0%A4%A6%E0%A4%BF%E0%A4%B0" TargetMode="External"/><Relationship Id="rId4" Type="http://schemas.openxmlformats.org/officeDocument/2006/relationships/hyperlink" Target="https://hi.wikipedia.org/wiki/%E0%A4%97%E0%A5%8B%E0%A4%B5%E0%A4%B0%E0%A5%8D%E0%A4%A7%E0%A4%A8_%E0%A4%AE%E0%A4%A0" TargetMode="External"/><Relationship Id="rId9" Type="http://schemas.openxmlformats.org/officeDocument/2006/relationships/hyperlink" Target="https://hi.wikipedia.org/wiki/%E0%A4%89%E0%A4%A4%E0%A5%8D%E0%A4%A4%E0%A4%B0%E0%A4%BE%E0%A4%96%E0%A4%A3%E0%A5%8D%E0%A4%A1"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hyperlink" Target="https://hi.wikipedia.org/wiki/%E0%A4%87%E0%A4%A8%E0%A5%8D%E0%A4%A6%E0%A5%8D%E0%A4%B0" TargetMode="External"/><Relationship Id="rId3" Type="http://schemas.openxmlformats.org/officeDocument/2006/relationships/hyperlink" Target="https://hi.wikipedia.org/wiki/%E0%A4%AA%E0%A5%81%E0%A4%B0%E0%A4%BE%E0%A4%A3" TargetMode="External"/><Relationship Id="rId7" Type="http://schemas.openxmlformats.org/officeDocument/2006/relationships/hyperlink" Target="https://hi.wikipedia.org/wiki/%E0%A4%B5%E0%A4%BF%E0%A4%B7%E0%A5%8D%E0%A4%A3%E0%A5%81" TargetMode="External"/><Relationship Id="rId2" Type="http://schemas.openxmlformats.org/officeDocument/2006/relationships/hyperlink" Target="https://hi.wikipedia.org/wiki/%E0%A4%B8%E0%A4%A4%E0%A5%80" TargetMode="External"/><Relationship Id="rId1" Type="http://schemas.openxmlformats.org/officeDocument/2006/relationships/slideLayout" Target="../slideLayouts/slideLayout1.xml"/><Relationship Id="rId6" Type="http://schemas.openxmlformats.org/officeDocument/2006/relationships/hyperlink" Target="https://hi.wikipedia.org/wiki/%E0%A4%AC%E0%A5%8D%E0%A4%B0%E0%A4%B9%E0%A5%8D%E0%A4%AE%E0%A4%BE" TargetMode="External"/><Relationship Id="rId5" Type="http://schemas.openxmlformats.org/officeDocument/2006/relationships/hyperlink" Target="https://hi.wikipedia.org/wiki/%E0%A4%B9%E0%A4%B0%E0%A4%BF%E0%A4%A6%E0%A5%8D%E0%A4%B5%E0%A4%BE%E0%A4%B0" TargetMode="External"/><Relationship Id="rId4" Type="http://schemas.openxmlformats.org/officeDocument/2006/relationships/hyperlink" Target="https://hi.wikipedia.org/wiki/%E0%A4%A6%E0%A4%95%E0%A5%8D%E0%A4%B7_%E0%A4%AA%E0%A5%8D%E0%A4%B0%E0%A4%9C%E0%A4%BE%E0%A4%AA%E0%A4%A4%E0%A4%BF" TargetMode="External"/><Relationship Id="rId9" Type="http://schemas.openxmlformats.org/officeDocument/2006/relationships/hyperlink" Target="https://hi.wikipedia.org/wiki/%E0%A4%B6%E0%A4%BF%E0%A4%B5"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0"/>
            <a:ext cx="8839200" cy="6477000"/>
          </a:xfrm>
        </p:spPr>
        <p:txBody>
          <a:bodyPr>
            <a:normAutofit fontScale="90000"/>
          </a:bodyPr>
          <a:lstStyle/>
          <a:p>
            <a:pPr fontAlgn="base"/>
            <a:r>
              <a:rPr lang="en-US" sz="1800" b="1" dirty="0" smtClean="0"/>
              <a:t/>
            </a:r>
            <a:br>
              <a:rPr lang="en-US" sz="1800" b="1" dirty="0" smtClean="0"/>
            </a:br>
            <a:r>
              <a:rPr lang="en-US" sz="1800" b="1" dirty="0" smtClean="0"/>
              <a:t/>
            </a:r>
            <a:br>
              <a:rPr lang="en-US" sz="1800" b="1" dirty="0" smtClean="0"/>
            </a:br>
            <a:r>
              <a:rPr lang="en-US" sz="1800" b="1" dirty="0" smtClean="0"/>
              <a:t/>
            </a:r>
            <a:br>
              <a:rPr lang="en-US" sz="1800" b="1" dirty="0" smtClean="0"/>
            </a:br>
            <a:r>
              <a:rPr lang="en-US" sz="1800" b="1" dirty="0"/>
              <a:t/>
            </a:r>
            <a:br>
              <a:rPr lang="en-US" sz="1800" b="1" dirty="0"/>
            </a:br>
            <a:r>
              <a:rPr lang="en-US" sz="1800" b="1" dirty="0" smtClean="0"/>
              <a:t>UNIT- </a:t>
            </a:r>
            <a:r>
              <a:rPr lang="en-US" sz="1800" b="1" dirty="0"/>
              <a:t>2 L - 2</a:t>
            </a:r>
            <a:r>
              <a:rPr lang="en-US" sz="1800" dirty="0"/>
              <a:t/>
            </a:r>
            <a:br>
              <a:rPr lang="en-US" sz="1800" dirty="0"/>
            </a:br>
            <a:r>
              <a:rPr lang="en-US" sz="2000" b="1" dirty="0" err="1">
                <a:latin typeface="Kruti Dev 010" pitchFamily="2" charset="0"/>
              </a:rPr>
              <a:t>lIr</a:t>
            </a:r>
            <a:r>
              <a:rPr lang="en-US" sz="2000" b="1" dirty="0">
                <a:latin typeface="Kruti Dev 010" pitchFamily="2" charset="0"/>
              </a:rPr>
              <a:t> </a:t>
            </a:r>
            <a:r>
              <a:rPr lang="en-US" sz="2000" b="1" dirty="0" err="1">
                <a:latin typeface="Kruti Dev 010" pitchFamily="2" charset="0"/>
              </a:rPr>
              <a:t>iqjh</a:t>
            </a:r>
            <a:r>
              <a:rPr lang="en-US" sz="2000" b="1" dirty="0">
                <a:latin typeface="Kruti Dev 010" pitchFamily="2" charset="0"/>
              </a:rPr>
              <a:t> </a:t>
            </a:r>
            <a:r>
              <a:rPr lang="en-US" sz="2000" b="1" dirty="0" err="1">
                <a:latin typeface="Kruti Dev 010" pitchFamily="2" charset="0"/>
              </a:rPr>
              <a:t>D;k</a:t>
            </a:r>
            <a:r>
              <a:rPr lang="en-US" sz="2000" b="1" dirty="0">
                <a:latin typeface="Kruti Dev 010" pitchFamily="2" charset="0"/>
              </a:rPr>
              <a:t> </a:t>
            </a:r>
            <a:r>
              <a:rPr lang="en-US" sz="2000" b="1" dirty="0" err="1" smtClean="0">
                <a:latin typeface="Kruti Dev 010" pitchFamily="2" charset="0"/>
              </a:rPr>
              <a:t>gS</a:t>
            </a:r>
            <a:r>
              <a:rPr lang="en-US" sz="2000" b="1" dirty="0" smtClean="0">
                <a:latin typeface="Kruti Dev 010" pitchFamily="2" charset="0"/>
              </a:rPr>
              <a:t/>
            </a:r>
            <a:br>
              <a:rPr lang="en-US" sz="2000" b="1" dirty="0" smtClean="0">
                <a:latin typeface="Kruti Dev 010" pitchFamily="2" charset="0"/>
              </a:rPr>
            </a:br>
            <a:r>
              <a:rPr lang="en-US" sz="1800" dirty="0"/>
              <a:t/>
            </a:r>
            <a:br>
              <a:rPr lang="en-US" sz="1800" dirty="0"/>
            </a:br>
            <a:r>
              <a:rPr lang="hi-IN" sz="1800" dirty="0"/>
              <a:t>हिन्दू धर्म में मोक्ष पाने को बेहद महत्व दिया जाता है। </a:t>
            </a:r>
            <a:r>
              <a:rPr lang="hi-IN" sz="1800" b="1" dirty="0"/>
              <a:t>हिन्दू पुराणों के अनुसार सात ऐसी पुरियों (Sapta Puri) का निर्माण किया गया है, जहां इंसान को मुक्ति प्राप्त होती है</a:t>
            </a:r>
            <a:r>
              <a:rPr lang="hi-IN" sz="1800" dirty="0"/>
              <a:t>। मोक्ष यानी कि मुक्ति, जो इंसान को जीवन-मरण के चक्र से मुक्ति देती है। इन मोक्ष दायिनी पुरियों में शरीर त्यागना मनुष्य जीवन के लिए सभी मूल्यवान वस्तुओं से ऊपर है।</a:t>
            </a:r>
            <a:r>
              <a:rPr lang="en-US" sz="1800" dirty="0"/>
              <a:t/>
            </a:r>
            <a:br>
              <a:rPr lang="en-US" sz="1800" dirty="0"/>
            </a:br>
            <a:r>
              <a:rPr lang="en-US" sz="1800" dirty="0" smtClean="0"/>
              <a:t/>
            </a:r>
            <a:br>
              <a:rPr lang="en-US" sz="1800" dirty="0" smtClean="0"/>
            </a:br>
            <a:r>
              <a:rPr lang="en-US" sz="1800" b="1" dirty="0" smtClean="0"/>
              <a:t>1</a:t>
            </a:r>
            <a:r>
              <a:rPr lang="en-US" sz="1800" b="1" dirty="0"/>
              <a:t>. </a:t>
            </a:r>
            <a:r>
              <a:rPr lang="hi-IN" sz="1800" b="1" dirty="0"/>
              <a:t>अयोध्या</a:t>
            </a:r>
            <a:r>
              <a:rPr lang="en-US" sz="1800" b="1" dirty="0"/>
              <a:t> (</a:t>
            </a:r>
            <a:r>
              <a:rPr lang="en-US" sz="1800" b="1" dirty="0" err="1"/>
              <a:t>Ayodhya</a:t>
            </a:r>
            <a:r>
              <a:rPr lang="en-US" sz="1800" b="1" dirty="0"/>
              <a:t>)</a:t>
            </a:r>
            <a:r>
              <a:rPr lang="en-US" sz="1800" dirty="0"/>
              <a:t/>
            </a:r>
            <a:br>
              <a:rPr lang="en-US" sz="1800" dirty="0"/>
            </a:br>
            <a:r>
              <a:rPr lang="en-US" sz="1800" b="1" dirty="0"/>
              <a:t>  </a:t>
            </a:r>
            <a:r>
              <a:rPr lang="hi-IN" sz="1800" b="1" dirty="0"/>
              <a:t>सप्त पुरी (Sapta  Puri)</a:t>
            </a:r>
            <a:r>
              <a:rPr lang="en-US" sz="1800" b="1" dirty="0"/>
              <a:t> </a:t>
            </a:r>
            <a:r>
              <a:rPr lang="hi-IN" sz="1800" dirty="0"/>
              <a:t>में शामिल</a:t>
            </a:r>
            <a:r>
              <a:rPr lang="en-US" sz="1800" dirty="0"/>
              <a:t> </a:t>
            </a:r>
            <a:r>
              <a:rPr lang="hi-IN" sz="1800" b="1" dirty="0"/>
              <a:t>अयोध्या</a:t>
            </a:r>
            <a:r>
              <a:rPr lang="en-US" sz="1800" b="1" dirty="0"/>
              <a:t> (</a:t>
            </a:r>
            <a:r>
              <a:rPr lang="en-US" sz="1800" b="1" dirty="0" err="1"/>
              <a:t>Ayodhya</a:t>
            </a:r>
            <a:r>
              <a:rPr lang="en-US" sz="1800" b="1" dirty="0"/>
              <a:t>)</a:t>
            </a:r>
            <a:r>
              <a:rPr lang="en-US" sz="1800" dirty="0"/>
              <a:t> </a:t>
            </a:r>
            <a:r>
              <a:rPr lang="hi-IN" sz="1800" dirty="0"/>
              <a:t>नगरी को</a:t>
            </a:r>
            <a:r>
              <a:rPr lang="en-US" sz="1800" dirty="0"/>
              <a:t> ‘</a:t>
            </a:r>
            <a:r>
              <a:rPr lang="hi-IN" sz="1800" dirty="0"/>
              <a:t>साकेत</a:t>
            </a:r>
            <a:r>
              <a:rPr lang="en-US" sz="1800" dirty="0"/>
              <a:t>’, ‘</a:t>
            </a:r>
            <a:r>
              <a:rPr lang="hi-IN" sz="1800" dirty="0"/>
              <a:t>कोसल जनपद</a:t>
            </a:r>
            <a:r>
              <a:rPr lang="en-US" sz="1800" dirty="0"/>
              <a:t>’ </a:t>
            </a:r>
            <a:r>
              <a:rPr lang="hi-IN" sz="1800" dirty="0"/>
              <a:t>के नाम से भी जाना जाता है। जो उत्तर प्रदेश सरयु नदी के किनारे बसा है। अयोध्या भगवान् राम की जन्मस्थली है। अयोध्या का संधि विच्छेद करने पर हमें ज्ञात होता है कि अय</a:t>
            </a:r>
            <a:r>
              <a:rPr lang="en-US" sz="1800" dirty="0"/>
              <a:t>-</a:t>
            </a:r>
            <a:r>
              <a:rPr lang="hi-IN" sz="1800" dirty="0"/>
              <a:t>युद्ध यानी ऐसी नगरी जिसे युद्ध के द्वारा हासिल न किया जा सके। इसके पीछे ऐसी मान्यता जुड़ी हुई है कि इस नगरी को मनु ने बसाया था।</a:t>
            </a:r>
            <a:r>
              <a:rPr lang="en-US" sz="1800" dirty="0"/>
              <a:t/>
            </a:r>
            <a:br>
              <a:rPr lang="en-US" sz="1800" dirty="0"/>
            </a:br>
            <a:r>
              <a:rPr lang="hi-IN" sz="1800" dirty="0"/>
              <a:t>एक संस्कृत श्लोक में इस नगरी का वर्णन कुछ इस प्रकार किया गया है</a:t>
            </a:r>
            <a:r>
              <a:rPr lang="en-US" sz="1800" dirty="0"/>
              <a:t> :</a:t>
            </a:r>
            <a:br>
              <a:rPr lang="en-US" sz="1800" dirty="0"/>
            </a:br>
            <a:r>
              <a:rPr lang="hi-IN" sz="1800" b="1" i="1" dirty="0"/>
              <a:t>अयोध्या मथुरा माया काशी काञ्ची </a:t>
            </a:r>
            <a:r>
              <a:rPr lang="hi-IN" sz="1800" b="1" i="1" dirty="0" smtClean="0"/>
              <a:t>अवन्तिका।</a:t>
            </a:r>
            <a:r>
              <a:rPr lang="en-US" sz="1800" b="1" i="1" dirty="0" smtClean="0"/>
              <a:t/>
            </a:r>
            <a:br>
              <a:rPr lang="en-US" sz="1800" b="1" i="1" dirty="0" smtClean="0"/>
            </a:br>
            <a:r>
              <a:rPr lang="hi-IN" sz="1800" b="1" i="1" dirty="0" smtClean="0"/>
              <a:t>पुरी </a:t>
            </a:r>
            <a:r>
              <a:rPr lang="hi-IN" sz="1800" b="1" i="1" dirty="0"/>
              <a:t>द्वारावती चैव सप्तैता मोक्षदायिका</a:t>
            </a:r>
            <a:r>
              <a:rPr lang="en-US" sz="1800" b="1" i="1" dirty="0"/>
              <a:t>:</a:t>
            </a:r>
            <a:r>
              <a:rPr lang="hi-IN" sz="1800" b="1" i="1" dirty="0" smtClean="0"/>
              <a:t>॥</a:t>
            </a:r>
            <a:r>
              <a:rPr lang="en-US" sz="1800" b="1" i="1" dirty="0" smtClean="0"/>
              <a:t/>
            </a:r>
            <a:br>
              <a:rPr lang="en-US" sz="1800" b="1" i="1" dirty="0" smtClean="0"/>
            </a:br>
            <a:r>
              <a:rPr lang="en-US" sz="1800" b="1" i="1" dirty="0" smtClean="0"/>
              <a:t/>
            </a:r>
            <a:br>
              <a:rPr lang="en-US" sz="1800" b="1" i="1" dirty="0" smtClean="0"/>
            </a:br>
            <a:r>
              <a:rPr lang="en-US" sz="1800" b="1" dirty="0"/>
              <a:t>2. </a:t>
            </a:r>
            <a:r>
              <a:rPr lang="hi-IN" sz="1800" b="1" dirty="0"/>
              <a:t>मथुरा</a:t>
            </a:r>
            <a:r>
              <a:rPr lang="en-US" sz="1800" b="1" dirty="0"/>
              <a:t> (Mathura)</a:t>
            </a:r>
            <a:r>
              <a:rPr lang="en-US" sz="1800" dirty="0"/>
              <a:t/>
            </a:r>
            <a:br>
              <a:rPr lang="en-US" sz="1800" dirty="0"/>
            </a:br>
            <a:r>
              <a:rPr lang="hi-IN" sz="1800" dirty="0"/>
              <a:t>यह नगरी उत्तर प्रदेश के</a:t>
            </a:r>
            <a:r>
              <a:rPr lang="en-US" sz="1800" dirty="0"/>
              <a:t> </a:t>
            </a:r>
            <a:r>
              <a:rPr lang="hi-IN" sz="1800" b="1" dirty="0"/>
              <a:t>मथुरा</a:t>
            </a:r>
            <a:r>
              <a:rPr lang="en-US" sz="1800" b="1" dirty="0"/>
              <a:t> (Mathura)</a:t>
            </a:r>
            <a:r>
              <a:rPr lang="en-US" sz="1800" dirty="0"/>
              <a:t> </a:t>
            </a:r>
            <a:r>
              <a:rPr lang="hi-IN" sz="1800" dirty="0"/>
              <a:t>जिले में अवस्थित है जो</a:t>
            </a:r>
            <a:r>
              <a:rPr lang="en-US" sz="1800" dirty="0"/>
              <a:t> </a:t>
            </a:r>
            <a:r>
              <a:rPr lang="hi-IN" sz="1800" b="1" dirty="0"/>
              <a:t>भगवान् कृष्ण</a:t>
            </a:r>
            <a:r>
              <a:rPr lang="en-US" sz="1800" b="1" dirty="0"/>
              <a:t> (Lord Krishna)</a:t>
            </a:r>
            <a:r>
              <a:rPr lang="en-US" sz="1800" dirty="0"/>
              <a:t> </a:t>
            </a:r>
            <a:r>
              <a:rPr lang="hi-IN" sz="1800" dirty="0"/>
              <a:t>की जन्मभूमि तो मानी जाती है पर यह उनके जन्म से भी पूर्व</a:t>
            </a:r>
            <a:r>
              <a:rPr lang="en-US" sz="1800" dirty="0"/>
              <a:t> 7500 </a:t>
            </a:r>
            <a:r>
              <a:rPr lang="hi-IN" sz="1800" dirty="0"/>
              <a:t>सालों से अस्तित्व में थी। पुराणों में उल्लेखित एक कथा के अनुसार इसे शूरसेन देश की राजधानी माना गया है इसलिए मथुरा को शूरसेन के नाम से भी जाना जाता था।</a:t>
            </a:r>
            <a:r>
              <a:rPr lang="en-US" dirty="0"/>
              <a:t/>
            </a:r>
            <a:br>
              <a:rPr lang="en-US" dirty="0"/>
            </a:br>
            <a:r>
              <a:rPr lang="en-US" dirty="0"/>
              <a:t/>
            </a:r>
            <a:br>
              <a:rPr lang="en-US" dirty="0"/>
            </a:b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28601"/>
            <a:ext cx="8839200" cy="6400800"/>
          </a:xfrm>
        </p:spPr>
        <p:txBody>
          <a:bodyPr>
            <a:normAutofit/>
          </a:bodyPr>
          <a:lstStyle/>
          <a:p>
            <a:r>
              <a:rPr lang="en-US" sz="1600" dirty="0" smtClean="0"/>
              <a:t>47. </a:t>
            </a:r>
            <a:r>
              <a:rPr lang="hi-IN" sz="1600" dirty="0" smtClean="0"/>
              <a:t>वक्रेश्वर पश्चिम बंगाल में भ्रूमध्य गिरा और वे कहलाईं महिषमर्दिनी।</a:t>
            </a:r>
            <a:r>
              <a:rPr lang="en-US" dirty="0" smtClean="0"/>
              <a:t/>
            </a:r>
            <a:br>
              <a:rPr lang="en-US" dirty="0" smtClean="0"/>
            </a:br>
            <a:r>
              <a:rPr lang="en-US" sz="1800" dirty="0" smtClean="0"/>
              <a:t>48. </a:t>
            </a:r>
            <a:r>
              <a:rPr lang="hi-IN" sz="1800" dirty="0" smtClean="0"/>
              <a:t>यशोर</a:t>
            </a:r>
            <a:r>
              <a:rPr lang="en-US" sz="1800" dirty="0" smtClean="0"/>
              <a:t>, </a:t>
            </a:r>
            <a:r>
              <a:rPr lang="hi-IN" sz="1800" dirty="0" smtClean="0"/>
              <a:t>ईश्वरीपुर</a:t>
            </a:r>
            <a:r>
              <a:rPr lang="en-US" sz="1800" dirty="0" smtClean="0"/>
              <a:t>, </a:t>
            </a:r>
            <a:r>
              <a:rPr lang="hi-IN" sz="1800" dirty="0" smtClean="0"/>
              <a:t>खुलना जिला</a:t>
            </a:r>
            <a:r>
              <a:rPr lang="en-US" sz="1800" dirty="0" smtClean="0"/>
              <a:t>, </a:t>
            </a:r>
            <a:r>
              <a:rPr lang="hi-IN" sz="1800" dirty="0" smtClean="0"/>
              <a:t>बांग्लादेश हाथ एवं पैर यशोरेश्वरी</a:t>
            </a:r>
            <a:r>
              <a:rPr lang="en-US" sz="1800" dirty="0" smtClean="0"/>
              <a:t/>
            </a:r>
            <a:br>
              <a:rPr lang="en-US" sz="1800" dirty="0" smtClean="0"/>
            </a:br>
            <a:r>
              <a:rPr lang="en-US" sz="1800" dirty="0" smtClean="0"/>
              <a:t>49. </a:t>
            </a:r>
            <a:r>
              <a:rPr lang="hi-IN" sz="1800" dirty="0" smtClean="0"/>
              <a:t>अट्टहास</a:t>
            </a:r>
            <a:r>
              <a:rPr lang="en-US" sz="1800" dirty="0" smtClean="0"/>
              <a:t>, </a:t>
            </a:r>
            <a:r>
              <a:rPr lang="hi-IN" sz="1800" dirty="0" smtClean="0"/>
              <a:t>पश्चिम बंगाल में फुल्</a:t>
            </a:r>
            <a:r>
              <a:rPr lang="en-US" sz="1800" dirty="0" smtClean="0"/>
              <a:t>‍</a:t>
            </a:r>
            <a:r>
              <a:rPr lang="hi-IN" sz="1800" dirty="0" smtClean="0"/>
              <a:t>लारा देवी के होंठ गिरे।</a:t>
            </a:r>
            <a:r>
              <a:rPr lang="en-US" sz="1800" dirty="0" smtClean="0"/>
              <a:t> </a:t>
            </a:r>
            <a:br>
              <a:rPr lang="en-US" sz="1800" dirty="0" smtClean="0"/>
            </a:br>
            <a:r>
              <a:rPr lang="en-US" sz="1800" dirty="0" smtClean="0"/>
              <a:t>50. </a:t>
            </a:r>
            <a:r>
              <a:rPr lang="hi-IN" sz="1800" dirty="0" smtClean="0"/>
              <a:t>नंदीपुर</a:t>
            </a:r>
            <a:r>
              <a:rPr lang="en-US" sz="1800" dirty="0" smtClean="0"/>
              <a:t>, </a:t>
            </a:r>
            <a:r>
              <a:rPr lang="hi-IN" sz="1800" dirty="0" smtClean="0"/>
              <a:t>पश्चिम बंगाल में मां नंदनी के गले का हार गिरा था।</a:t>
            </a:r>
            <a:r>
              <a:rPr lang="en-US" sz="1800" dirty="0" smtClean="0"/>
              <a:t/>
            </a:r>
            <a:br>
              <a:rPr lang="en-US" sz="1800" dirty="0" smtClean="0"/>
            </a:br>
            <a:r>
              <a:rPr lang="en-US" sz="1800" dirty="0" smtClean="0"/>
              <a:t>51. </a:t>
            </a:r>
            <a:r>
              <a:rPr lang="hi-IN" sz="1800" dirty="0" smtClean="0"/>
              <a:t>लंका में अज्ञात स्</a:t>
            </a:r>
            <a:r>
              <a:rPr lang="en-US" sz="1800" dirty="0" smtClean="0"/>
              <a:t>‍</a:t>
            </a:r>
            <a:r>
              <a:rPr lang="hi-IN" sz="1800" dirty="0" smtClean="0"/>
              <a:t>थान पर</a:t>
            </a:r>
            <a:r>
              <a:rPr lang="en-US" sz="1800" dirty="0" smtClean="0"/>
              <a:t>, (</a:t>
            </a:r>
            <a:r>
              <a:rPr lang="hi-IN" sz="1800" dirty="0" smtClean="0"/>
              <a:t>एक मतानुसार</a:t>
            </a:r>
            <a:r>
              <a:rPr lang="en-US" sz="1800" dirty="0" smtClean="0"/>
              <a:t>, </a:t>
            </a:r>
            <a:r>
              <a:rPr lang="hi-IN" sz="1800" dirty="0" smtClean="0"/>
              <a:t>मंदिर ट्रिंकोमाली में है</a:t>
            </a:r>
            <a:r>
              <a:rPr lang="en-US" sz="1800" dirty="0" smtClean="0"/>
              <a:t>, </a:t>
            </a:r>
            <a:r>
              <a:rPr lang="hi-IN" sz="1800" dirty="0" smtClean="0"/>
              <a:t>पर पुर्तगली बमबारी में ध्वस्त हो चुका है और महज एक स्तंभ शेष है। यह प्रसिद्ध त्रिकोणेश्वर मंदिर के निकट है</a:t>
            </a:r>
            <a:r>
              <a:rPr lang="en-US" sz="1800" dirty="0" smtClean="0"/>
              <a:t>) </a:t>
            </a:r>
            <a:r>
              <a:rPr lang="hi-IN" sz="1800" dirty="0" smtClean="0"/>
              <a:t>देवी की पायल गिरी यहां वे इंद्रक्षी कहलाती हैं।</a:t>
            </a:r>
            <a:r>
              <a:rPr lang="en-US" sz="1800" dirty="0" smtClean="0"/>
              <a:t/>
            </a:r>
            <a:br>
              <a:rPr lang="en-US" sz="1800" dirty="0" smtClean="0"/>
            </a:br>
            <a:r>
              <a:rPr lang="en-US" sz="1800" dirty="0" smtClean="0"/>
              <a:t/>
            </a:r>
            <a:br>
              <a:rPr lang="en-US" sz="1800" dirty="0" smtClean="0"/>
            </a:br>
            <a:r>
              <a:rPr lang="en-US" sz="1800" dirty="0"/>
              <a:t/>
            </a:r>
            <a:br>
              <a:rPr lang="en-US" sz="1800" dirty="0"/>
            </a:br>
            <a:endParaRPr lang="en-US" sz="1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52401"/>
            <a:ext cx="8763000" cy="6477000"/>
          </a:xfrm>
        </p:spPr>
        <p:txBody>
          <a:bodyPr/>
          <a:lstStyle/>
          <a:p>
            <a:r>
              <a:rPr lang="hi-IN" sz="2000" b="1" dirty="0" smtClean="0"/>
              <a:t>कुंभ मेला</a:t>
            </a:r>
            <a:r>
              <a:rPr lang="en-US" sz="2000" b="1" dirty="0" smtClean="0"/>
              <a:t>?</a:t>
            </a:r>
            <a:r>
              <a:rPr lang="en-US" sz="2000" dirty="0" smtClean="0"/>
              <a:t/>
            </a:r>
            <a:br>
              <a:rPr lang="en-US" sz="2000" dirty="0" smtClean="0"/>
            </a:br>
            <a:r>
              <a:rPr lang="hi-IN" sz="2000" dirty="0" smtClean="0"/>
              <a:t>धार्मिक और सांस्कृतिक महत्व वाला कुंभ मेला करीब</a:t>
            </a:r>
            <a:r>
              <a:rPr lang="en-US" sz="2000" dirty="0" smtClean="0"/>
              <a:t> 48 </a:t>
            </a:r>
            <a:r>
              <a:rPr lang="hi-IN" sz="2000" dirty="0" smtClean="0"/>
              <a:t>दिनों तक चलता है। कुंभ मेले का आयोजन</a:t>
            </a:r>
            <a:r>
              <a:rPr lang="en-US" sz="2000" dirty="0" smtClean="0"/>
              <a:t> 12 </a:t>
            </a:r>
            <a:r>
              <a:rPr lang="hi-IN" sz="2000" dirty="0" smtClean="0"/>
              <a:t>साल में हर</a:t>
            </a:r>
            <a:r>
              <a:rPr lang="en-US" sz="2000" dirty="0" smtClean="0"/>
              <a:t> 3 </a:t>
            </a:r>
            <a:r>
              <a:rPr lang="hi-IN" sz="2000" dirty="0" smtClean="0"/>
              <a:t>साल के अंतराल पर प्रयागराज</a:t>
            </a:r>
            <a:r>
              <a:rPr lang="en-US" sz="2000" dirty="0" smtClean="0"/>
              <a:t>, </a:t>
            </a:r>
            <a:r>
              <a:rPr lang="hi-IN" sz="2000" dirty="0" smtClean="0"/>
              <a:t>हरिद्वार</a:t>
            </a:r>
            <a:r>
              <a:rPr lang="en-US" sz="2000" dirty="0" smtClean="0"/>
              <a:t>, </a:t>
            </a:r>
            <a:r>
              <a:rPr lang="hi-IN" sz="2000" dirty="0" smtClean="0"/>
              <a:t>नासिक और उज्जैन में क्रमश</a:t>
            </a:r>
            <a:r>
              <a:rPr lang="en-US" sz="2000" dirty="0" smtClean="0"/>
              <a:t>: </a:t>
            </a:r>
            <a:r>
              <a:rPr lang="hi-IN" sz="2000" dirty="0" smtClean="0"/>
              <a:t>होता है। हरिद्वार में गंगा के तट पर</a:t>
            </a:r>
            <a:r>
              <a:rPr lang="en-US" sz="2000" dirty="0" smtClean="0"/>
              <a:t>, </a:t>
            </a:r>
            <a:r>
              <a:rPr lang="hi-IN" sz="2000" dirty="0" smtClean="0"/>
              <a:t>उज्जैन में शिप्रा नदी के तट पर</a:t>
            </a:r>
            <a:r>
              <a:rPr lang="en-US" sz="2000" dirty="0" smtClean="0"/>
              <a:t>, </a:t>
            </a:r>
            <a:r>
              <a:rPr lang="hi-IN" sz="2000" dirty="0" smtClean="0"/>
              <a:t>नासिक में गोदावरी नदी के तट पर और प्रयागरात में गंगा</a:t>
            </a:r>
            <a:r>
              <a:rPr lang="en-US" sz="2000" dirty="0" smtClean="0"/>
              <a:t>, </a:t>
            </a:r>
            <a:r>
              <a:rPr lang="hi-IN" sz="2000" dirty="0" smtClean="0"/>
              <a:t>यमुना और सरस्वती के संगम पर कुंभ मेले का अयोजन होता है।</a:t>
            </a:r>
            <a:r>
              <a:rPr lang="en-US" sz="2000" dirty="0" smtClean="0"/>
              <a:t/>
            </a:r>
            <a:br>
              <a:rPr lang="en-US" sz="2000" dirty="0" smtClean="0"/>
            </a:br>
            <a:r>
              <a:rPr lang="en-US" sz="2000" dirty="0" smtClean="0"/>
              <a:t/>
            </a:r>
            <a:br>
              <a:rPr lang="en-US" sz="2000" dirty="0" smtClean="0"/>
            </a:br>
            <a:r>
              <a:rPr lang="en-US" sz="2000" b="1" dirty="0" smtClean="0"/>
              <a:t>1. </a:t>
            </a:r>
            <a:r>
              <a:rPr lang="hi-IN" sz="2000" b="1" dirty="0" smtClean="0"/>
              <a:t>हरिद्वार कुंभ</a:t>
            </a:r>
            <a:r>
              <a:rPr lang="en-US" sz="2000" b="1" dirty="0" smtClean="0"/>
              <a:t>: </a:t>
            </a:r>
            <a:r>
              <a:rPr lang="hi-IN" sz="2000" dirty="0" smtClean="0"/>
              <a:t>जब सूर्य मेष राशि में और बृहस्पति कुंभ राशि में प्रवेश करते हैं तब यहां कुंभ का आयोजन होता है।</a:t>
            </a:r>
            <a:r>
              <a:rPr lang="en-US" sz="2000" dirty="0" smtClean="0"/>
              <a:t/>
            </a:r>
            <a:br>
              <a:rPr lang="en-US" sz="2000" dirty="0" smtClean="0"/>
            </a:br>
            <a:r>
              <a:rPr lang="en-US" sz="2000" dirty="0" smtClean="0"/>
              <a:t/>
            </a:r>
            <a:br>
              <a:rPr lang="en-US" sz="2000" dirty="0" smtClean="0"/>
            </a:br>
            <a:r>
              <a:rPr lang="en-US" sz="2000" b="1" dirty="0" smtClean="0"/>
              <a:t>2. </a:t>
            </a:r>
            <a:r>
              <a:rPr lang="hi-IN" sz="2000" b="1" dirty="0" smtClean="0"/>
              <a:t>प्रयाग कुंभ</a:t>
            </a:r>
            <a:r>
              <a:rPr lang="en-US" sz="2000" b="1" dirty="0" smtClean="0"/>
              <a:t>:</a:t>
            </a:r>
            <a:r>
              <a:rPr lang="en-US" sz="2000" dirty="0" smtClean="0"/>
              <a:t> </a:t>
            </a:r>
            <a:r>
              <a:rPr lang="hi-IN" sz="2000" dirty="0" smtClean="0"/>
              <a:t>जब सूर्य मकर राशि में तथा बृहस्पति वृषभ राशि में प्रवेश करे</a:t>
            </a:r>
            <a:r>
              <a:rPr lang="en-US" sz="2000" dirty="0" smtClean="0"/>
              <a:t>, </a:t>
            </a:r>
            <a:r>
              <a:rPr lang="hi-IN" sz="2000" dirty="0" smtClean="0"/>
              <a:t>तो कुंभ का आयोजन प्रयागराज में होता है। </a:t>
            </a:r>
            <a:r>
              <a:rPr lang="en-US" sz="2000" dirty="0" smtClean="0"/>
              <a:t/>
            </a:r>
            <a:br>
              <a:rPr lang="en-US" sz="2000" dirty="0" smtClean="0"/>
            </a:br>
            <a:r>
              <a:rPr lang="en-US" sz="2000" dirty="0" smtClean="0"/>
              <a:t/>
            </a:r>
            <a:br>
              <a:rPr lang="en-US" sz="2000" dirty="0" smtClean="0"/>
            </a:br>
            <a:r>
              <a:rPr lang="en-US" sz="2000" b="1" dirty="0" smtClean="0"/>
              <a:t>3</a:t>
            </a:r>
            <a:r>
              <a:rPr lang="en-US" sz="2000" b="1" dirty="0"/>
              <a:t>. </a:t>
            </a:r>
            <a:r>
              <a:rPr lang="hi-IN" sz="2000" b="1" dirty="0"/>
              <a:t>नासिक कुंभ</a:t>
            </a:r>
            <a:r>
              <a:rPr lang="en-US" sz="2000" b="1" dirty="0"/>
              <a:t>:</a:t>
            </a:r>
            <a:r>
              <a:rPr lang="en-US" sz="2000" dirty="0"/>
              <a:t> </a:t>
            </a:r>
            <a:r>
              <a:rPr lang="hi-IN" sz="2000" dirty="0"/>
              <a:t>जब बृहस्पति और सूर्य सिंह राशि में प्रवेश करते हैं</a:t>
            </a:r>
            <a:r>
              <a:rPr lang="en-US" sz="2000" dirty="0"/>
              <a:t>, </a:t>
            </a:r>
            <a:r>
              <a:rPr lang="hi-IN" sz="2000" dirty="0"/>
              <a:t>तो नासिक में कुंभ का आयोजन होता है</a:t>
            </a:r>
            <a:r>
              <a:rPr lang="hi-IN" sz="2000" dirty="0" smtClean="0"/>
              <a:t>।</a:t>
            </a:r>
            <a:r>
              <a:rPr lang="en-US" sz="2000" dirty="0" smtClean="0"/>
              <a:t/>
            </a:r>
            <a:br>
              <a:rPr lang="en-US" sz="2000" dirty="0" smtClean="0"/>
            </a:br>
            <a:r>
              <a:rPr lang="en-US" sz="2000" dirty="0"/>
              <a:t/>
            </a:r>
            <a:br>
              <a:rPr lang="en-US" sz="2000" dirty="0"/>
            </a:br>
            <a:r>
              <a:rPr lang="en-US" sz="2000" b="1" dirty="0"/>
              <a:t>4. </a:t>
            </a:r>
            <a:r>
              <a:rPr lang="hi-IN" sz="2000" b="1" dirty="0"/>
              <a:t>उज्जैन कुंभ</a:t>
            </a:r>
            <a:r>
              <a:rPr lang="en-US" sz="2000" b="1" dirty="0"/>
              <a:t>:</a:t>
            </a:r>
            <a:r>
              <a:rPr lang="en-US" sz="2000" dirty="0"/>
              <a:t> </a:t>
            </a:r>
            <a:r>
              <a:rPr lang="hi-IN" sz="2000" dirty="0"/>
              <a:t>जब सूर्य मेष राशि में और बृहस्पति सिंह राशि में प्रवेश करे</a:t>
            </a:r>
            <a:r>
              <a:rPr lang="en-US" sz="2000" dirty="0"/>
              <a:t>, </a:t>
            </a:r>
            <a:r>
              <a:rPr lang="hi-IN" sz="2000" dirty="0"/>
              <a:t>तब उज्जैन में कुंभ मेला लगता है। इसे सिंहस्थ कुंभ भी कहा जाता है।</a:t>
            </a:r>
            <a:r>
              <a:rPr lang="en-US" dirty="0"/>
              <a:t/>
            </a:r>
            <a:br>
              <a:rPr lang="en-US" dirty="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28600" y="0"/>
            <a:ext cx="868680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inherit"/>
                <a:ea typeface="Times New Roman" pitchFamily="18" charset="0"/>
                <a:cs typeface="Times New Roman"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inherit"/>
                <a:ea typeface="Times New Roman" pitchFamily="18" charset="0"/>
                <a:cs typeface="Times New Roman" pitchFamily="18" charset="0"/>
              </a:rPr>
              <a:t> 3. </a:t>
            </a:r>
            <a:r>
              <a:rPr kumimoji="0" lang="hi-IN" sz="1600" b="1"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काशी</a:t>
            </a:r>
            <a:r>
              <a:rPr kumimoji="0" lang="en-US" sz="1600" b="1"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 (</a:t>
            </a:r>
            <a:r>
              <a:rPr kumimoji="0" lang="en-US" sz="1600" b="1" i="0" u="none" strike="noStrike" cap="none" normalizeH="0" baseline="0" dirty="0" err="1" smtClean="0">
                <a:ln>
                  <a:noFill/>
                </a:ln>
                <a:solidFill>
                  <a:schemeClr val="tx1"/>
                </a:solidFill>
                <a:effectLst/>
                <a:latin typeface="Calibri" pitchFamily="34" charset="0"/>
                <a:ea typeface="Times New Roman" pitchFamily="18" charset="0"/>
                <a:cs typeface="Mangal" pitchFamily="18" charset="0"/>
              </a:rPr>
              <a:t>Kashi</a:t>
            </a:r>
            <a:r>
              <a:rPr kumimoji="0" lang="en-US" sz="1600" b="1"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hi-IN" sz="1600" b="1"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काशी</a:t>
            </a:r>
            <a:r>
              <a:rPr kumimoji="0" lang="en-US" sz="1600" b="1"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 (</a:t>
            </a:r>
            <a:r>
              <a:rPr kumimoji="0" lang="en-US" sz="1600" b="1" i="0" u="none" strike="noStrike" cap="none" normalizeH="0" baseline="0" dirty="0" err="1" smtClean="0">
                <a:ln>
                  <a:noFill/>
                </a:ln>
                <a:solidFill>
                  <a:schemeClr val="tx1"/>
                </a:solidFill>
                <a:effectLst/>
                <a:latin typeface="Calibri" pitchFamily="34" charset="0"/>
                <a:ea typeface="Times New Roman" pitchFamily="18" charset="0"/>
                <a:cs typeface="Mangal" pitchFamily="18" charset="0"/>
              </a:rPr>
              <a:t>Kashi</a:t>
            </a:r>
            <a:r>
              <a:rPr kumimoji="0" lang="en-US" sz="1600" b="1"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या</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 </a:t>
            </a:r>
            <a:r>
              <a:rPr kumimoji="0" lang="hi-IN" sz="1600" b="1"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वाराणसी</a:t>
            </a:r>
            <a:r>
              <a:rPr kumimoji="0" lang="en-US" sz="1600" b="1"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 (Varanasi) </a:t>
            </a:r>
            <a:r>
              <a:rPr kumimoji="0" lang="hi-IN" sz="16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गंगा के वाम तट पर बसी एक पवित्र नगरी है। इस नगरी का उल्लेख सबसे प्राचीन वेद ग्रन्थ</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 </a:t>
            </a:r>
            <a:r>
              <a:rPr kumimoji="0" lang="hi-IN" sz="1600" b="1"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ऋग्वेद</a:t>
            </a:r>
            <a:r>
              <a:rPr kumimoji="0" lang="en-US" sz="1600" b="1"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 (</a:t>
            </a:r>
            <a:r>
              <a:rPr kumimoji="0" lang="en-US" sz="1600" b="1" i="0" u="none" strike="noStrike" cap="none" normalizeH="0" baseline="0" dirty="0" err="1" smtClean="0">
                <a:ln>
                  <a:noFill/>
                </a:ln>
                <a:solidFill>
                  <a:schemeClr val="tx1"/>
                </a:solidFill>
                <a:effectLst/>
                <a:latin typeface="Calibri" pitchFamily="34" charset="0"/>
                <a:ea typeface="Times New Roman" pitchFamily="18" charset="0"/>
                <a:cs typeface="Mangal" pitchFamily="18" charset="0"/>
              </a:rPr>
              <a:t>Rigveda</a:t>
            </a:r>
            <a:r>
              <a:rPr kumimoji="0" lang="en-US" sz="1600" b="1"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में मिलता है।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hi-IN" sz="16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ऐसी मान्यता है कि यह पहले</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  </a:t>
            </a:r>
            <a:r>
              <a:rPr kumimoji="0" lang="hi-IN" sz="1600" b="1"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भगवान् विष्णु</a:t>
            </a:r>
            <a:r>
              <a:rPr kumimoji="0" lang="en-US" sz="1600" b="1"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 (Lord Vishnu)</a:t>
            </a:r>
            <a:r>
              <a:rPr kumimoji="0" lang="en-US" sz="1600"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hi-IN" sz="16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की पुरी के नाम से जानी जाती थी परन्तु जब</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 </a:t>
            </a:r>
            <a:r>
              <a:rPr kumimoji="0" lang="hi-IN" sz="1600" b="1"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भगवान् शिव</a:t>
            </a:r>
            <a:r>
              <a:rPr kumimoji="0" lang="en-US" sz="1600" b="1"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 (Lord Shiva)</a:t>
            </a:r>
            <a:r>
              <a:rPr kumimoji="0" lang="en-US" sz="1600"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hi-IN" sz="16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ने ब्रह्मा जी का सिर काट दिया था और वह उनके करतल से चिपक गया था तब इसी स्थान पर उन्हें ब्रह्मा हत्या से मुक्ति मिली थी और वह सिर करतल से अलग हो गया था।</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इसके बाद यह नगरी भगवान् शिव को इतनी ज्यादा अच्छी लगी कि उन्होंने इसे अपने रहने के लिए भगवान् विष्णु से मांग लिया था। </a:t>
            </a:r>
            <a:endPar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inherit"/>
                <a:ea typeface="Times New Roman" pitchFamily="18" charset="0"/>
                <a:cs typeface="Times New Roman" pitchFamily="18" charset="0"/>
              </a:rPr>
              <a:t>4.</a:t>
            </a:r>
            <a:r>
              <a:rPr kumimoji="0" lang="en-US" sz="1600" b="1"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hi-IN" sz="1600" b="1"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हरिद्वार</a:t>
            </a:r>
            <a:r>
              <a:rPr kumimoji="0" lang="en-US" sz="1600" b="1"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 (</a:t>
            </a:r>
            <a:r>
              <a:rPr kumimoji="0" lang="en-US" sz="1600" b="1" i="0" u="none" strike="noStrike" cap="none" normalizeH="0" baseline="0" dirty="0" err="1" smtClean="0">
                <a:ln>
                  <a:noFill/>
                </a:ln>
                <a:solidFill>
                  <a:schemeClr val="tx1"/>
                </a:solidFill>
                <a:effectLst/>
                <a:latin typeface="Calibri" pitchFamily="34" charset="0"/>
                <a:ea typeface="Times New Roman" pitchFamily="18" charset="0"/>
                <a:cs typeface="Mangal" pitchFamily="18" charset="0"/>
              </a:rPr>
              <a:t>Haridwar</a:t>
            </a:r>
            <a:r>
              <a:rPr kumimoji="0" lang="en-US" sz="1600" b="1"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hi-IN" sz="1600" b="1"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हरिद्वार</a:t>
            </a:r>
            <a:r>
              <a:rPr kumimoji="0" lang="en-US" sz="1600" b="1"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 (</a:t>
            </a:r>
            <a:r>
              <a:rPr kumimoji="0" lang="en-US" sz="1600" b="1" i="0" u="none" strike="noStrike" cap="none" normalizeH="0" baseline="0" dirty="0" err="1" smtClean="0">
                <a:ln>
                  <a:noFill/>
                </a:ln>
                <a:solidFill>
                  <a:schemeClr val="tx1"/>
                </a:solidFill>
                <a:effectLst/>
                <a:latin typeface="Calibri" pitchFamily="34" charset="0"/>
                <a:ea typeface="Times New Roman" pitchFamily="18" charset="0"/>
                <a:cs typeface="Mangal" pitchFamily="18" charset="0"/>
              </a:rPr>
              <a:t>Haridwar</a:t>
            </a:r>
            <a:r>
              <a:rPr kumimoji="0" lang="en-US" sz="1600" b="1"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को सप्तपुरियों में सबसे ख़ास इसलिए माना जाता है क्योंकि इसी मार्ग से</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 </a:t>
            </a:r>
            <a:r>
              <a:rPr kumimoji="0" lang="hi-IN" sz="1600" b="1"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बद्रीनाथ</a:t>
            </a:r>
            <a:r>
              <a:rPr kumimoji="0" lang="en-US" sz="1600" b="1"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 (</a:t>
            </a:r>
            <a:r>
              <a:rPr kumimoji="0" lang="en-US" sz="1600" b="1" i="0" u="none" strike="noStrike" cap="none" normalizeH="0" baseline="0" dirty="0" err="1" smtClean="0">
                <a:ln>
                  <a:noFill/>
                </a:ln>
                <a:solidFill>
                  <a:schemeClr val="tx1"/>
                </a:solidFill>
                <a:effectLst/>
                <a:latin typeface="Calibri" pitchFamily="34" charset="0"/>
                <a:ea typeface="Times New Roman" pitchFamily="18" charset="0"/>
                <a:cs typeface="Mangal" pitchFamily="18" charset="0"/>
              </a:rPr>
              <a:t>Badrinath</a:t>
            </a:r>
            <a:r>
              <a:rPr kumimoji="0" lang="en-US" sz="1600" b="1"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a:t>
            </a:r>
            <a:r>
              <a:rPr kumimoji="0" lang="en-US" sz="1600"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hi-IN" sz="16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और</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 </a:t>
            </a:r>
            <a:r>
              <a:rPr kumimoji="0" lang="hi-IN" sz="1600" b="1"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केदारनाथ</a:t>
            </a:r>
            <a:r>
              <a:rPr kumimoji="0" lang="en-US" sz="1600" b="1"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 (</a:t>
            </a:r>
            <a:r>
              <a:rPr kumimoji="0" lang="en-US" sz="1600" b="1" i="0" u="none" strike="noStrike" cap="none" normalizeH="0" baseline="0" dirty="0" err="1" smtClean="0">
                <a:ln>
                  <a:noFill/>
                </a:ln>
                <a:solidFill>
                  <a:schemeClr val="tx1"/>
                </a:solidFill>
                <a:effectLst/>
                <a:latin typeface="Calibri" pitchFamily="34" charset="0"/>
                <a:ea typeface="Times New Roman" pitchFamily="18" charset="0"/>
                <a:cs typeface="Mangal" pitchFamily="18" charset="0"/>
              </a:rPr>
              <a:t>Kedarnath</a:t>
            </a:r>
            <a:r>
              <a:rPr kumimoji="0" lang="en-US" sz="1600" b="1"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a:t>
            </a:r>
            <a:r>
              <a:rPr kumimoji="0" lang="en-US" sz="1600"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hi-IN" sz="16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का रास्ता आगे जाता है। यह स्थान एक ब्रह्म स्थान है जहां से भगवान् शिव और भगवान् विष्णु के धाम पहुँचकर व्यक्ति अपने पापों का प्रायश्चित करता है।</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hi-IN" sz="16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पौराणिक कथा कहती है कि जब</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 </a:t>
            </a:r>
            <a:r>
              <a:rPr kumimoji="0" lang="hi-IN" sz="1600" b="1"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समुद्र मंथन</a:t>
            </a:r>
            <a:r>
              <a:rPr kumimoji="0" lang="en-US" sz="1600" b="1"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 (</a:t>
            </a:r>
            <a:r>
              <a:rPr kumimoji="0" lang="en-US" sz="1600" b="1" i="0" u="none" strike="noStrike" cap="none" normalizeH="0" baseline="0" dirty="0" err="1" smtClean="0">
                <a:ln>
                  <a:noFill/>
                </a:ln>
                <a:solidFill>
                  <a:schemeClr val="tx1"/>
                </a:solidFill>
                <a:effectLst/>
                <a:latin typeface="Calibri" pitchFamily="34" charset="0"/>
                <a:ea typeface="Times New Roman" pitchFamily="18" charset="0"/>
                <a:cs typeface="Mangal" pitchFamily="18" charset="0"/>
              </a:rPr>
              <a:t>Samudra</a:t>
            </a:r>
            <a:r>
              <a:rPr kumimoji="0" lang="en-US" sz="1600" b="1"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 </a:t>
            </a:r>
            <a:r>
              <a:rPr kumimoji="0" lang="en-US" sz="1600" b="1" i="0" u="none" strike="noStrike" cap="none" normalizeH="0" baseline="0" dirty="0" err="1" smtClean="0">
                <a:ln>
                  <a:noFill/>
                </a:ln>
                <a:solidFill>
                  <a:schemeClr val="tx1"/>
                </a:solidFill>
                <a:effectLst/>
                <a:latin typeface="Calibri" pitchFamily="34" charset="0"/>
                <a:ea typeface="Times New Roman" pitchFamily="18" charset="0"/>
                <a:cs typeface="Mangal" pitchFamily="18" charset="0"/>
              </a:rPr>
              <a:t>Manthan</a:t>
            </a:r>
            <a:r>
              <a:rPr kumimoji="0" lang="en-US" sz="1600" b="1"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a:t>
            </a:r>
            <a:r>
              <a:rPr kumimoji="0" lang="en-US" sz="1600"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hi-IN" sz="16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के</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 14 </a:t>
            </a:r>
            <a:r>
              <a:rPr kumimoji="0" lang="hi-IN" sz="16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रत्नों में से आखिरी रत्न धन्वंतरि</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 </a:t>
            </a:r>
            <a:r>
              <a:rPr kumimoji="0" lang="hi-IN" sz="1600" b="1"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अमृत</a:t>
            </a:r>
            <a:r>
              <a:rPr kumimoji="0" lang="en-US" sz="1600" b="1"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 (</a:t>
            </a:r>
            <a:r>
              <a:rPr kumimoji="0" lang="en-US" sz="1600" b="1" i="0" u="none" strike="noStrike" cap="none" normalizeH="0" baseline="0" dirty="0" err="1" smtClean="0">
                <a:ln>
                  <a:noFill/>
                </a:ln>
                <a:solidFill>
                  <a:schemeClr val="tx1"/>
                </a:solidFill>
                <a:effectLst/>
                <a:latin typeface="Calibri" pitchFamily="34" charset="0"/>
                <a:ea typeface="Times New Roman" pitchFamily="18" charset="0"/>
                <a:cs typeface="Mangal" pitchFamily="18" charset="0"/>
              </a:rPr>
              <a:t>Amrit</a:t>
            </a:r>
            <a:r>
              <a:rPr kumimoji="0" lang="en-US" sz="1600" b="1"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का घट लेकर प्रकट हुए थे तब अमृत की कुछ बूँदें पृथ्वी पर चार स्थानों पर गिरी थी जिसमें से एक हरिद्वार है। बता दें हरिद्वार जिसे गंगाद्वार के नाम से भी संबोधित किया जाता है तीर्थ के रूप में तो बहुत प्राचीन है पर नगर के तौर पर यह अत्यधिक प्राचीन नहीं है।</a:t>
            </a:r>
            <a:endPar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inherit"/>
                <a:ea typeface="Times New Roman" pitchFamily="18" charset="0"/>
                <a:cs typeface="Times New Roman" pitchFamily="18" charset="0"/>
              </a:rPr>
              <a:t>5. </a:t>
            </a:r>
            <a:r>
              <a:rPr kumimoji="0" lang="hi-IN" sz="1600" b="1"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अवंतिका</a:t>
            </a:r>
            <a:r>
              <a:rPr kumimoji="0" lang="en-US" sz="1600" b="1"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 (</a:t>
            </a:r>
            <a:r>
              <a:rPr kumimoji="0" lang="en-US" sz="1600" b="1" i="0" u="none" strike="noStrike" cap="none" normalizeH="0" baseline="0" dirty="0" err="1" smtClean="0">
                <a:ln>
                  <a:noFill/>
                </a:ln>
                <a:solidFill>
                  <a:schemeClr val="tx1"/>
                </a:solidFill>
                <a:effectLst/>
                <a:latin typeface="Calibri" pitchFamily="34" charset="0"/>
                <a:ea typeface="Times New Roman" pitchFamily="18" charset="0"/>
                <a:cs typeface="Mangal" pitchFamily="18" charset="0"/>
              </a:rPr>
              <a:t>Avantika</a:t>
            </a:r>
            <a:r>
              <a:rPr kumimoji="0" lang="en-US" sz="1600" b="1"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a:t>
            </a:r>
            <a:endPar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आज</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के</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समय</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के</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i-IN" sz="1600" b="1"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उज्जैन</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(Ujjain)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को</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प्राचीन</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समय</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में</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अवंतिका</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के</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नाम</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से</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जाना</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जाता</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था।</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यह</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नगरी</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क्षिप्रा</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नदी</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के</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निकट</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बसी</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हुई</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है।</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यहाँ</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पर</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12 </a:t>
            </a:r>
            <a:r>
              <a:rPr kumimoji="0" lang="hi-IN" sz="1600" b="1"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ज्योतिर्लिंगों</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Jyotirlingas</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में</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शामिल</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i-IN" sz="1600" b="1"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महाकालेश्वर</a:t>
            </a:r>
            <a:r>
              <a:rPr kumimoji="0" lang="hi-IN" sz="1600" b="1"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1"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मंदिर</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Mahakaleshwar</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Temple)</a:t>
            </a:r>
            <a:r>
              <a:rPr kumimoji="0" lang="en-US" sz="1600" b="0" i="0" u="none" strike="noStrike" cap="none" normalizeH="0" baseline="0" dirty="0" smtClean="0">
                <a:ln>
                  <a:noFill/>
                </a:ln>
                <a:solidFill>
                  <a:schemeClr val="tx1"/>
                </a:solidFill>
                <a:effectLst/>
                <a:latin typeface="inherit"/>
                <a:ea typeface="Times New Roman" pitchFamily="18" charset="0"/>
                <a:cs typeface="Times New Roman"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स्थित</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है।</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इसी</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नगरी</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में</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भगवान्</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श्री</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कृष्ण</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ने</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अपनी</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शिक्षा</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दीक्षा</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पूर्ण</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की</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थी</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वहीँ</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महाकाल</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इस</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नगरी</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के</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राजा</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माने</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जाते</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हैं।</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कहा</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जाता</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है</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कि</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उनके</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अलावा</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कोई</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भी</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राजा</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या</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शासक</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इस</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शहर</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में</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नहीं</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टिक</a:t>
            </a:r>
            <a:r>
              <a:rPr kumimoji="0" lang="hi-IN" sz="1600" b="0" i="0" u="none" strike="noStrike" cap="none" normalizeH="0" baseline="0" dirty="0" smtClean="0">
                <a:ln>
                  <a:noFill/>
                </a:ln>
                <a:solidFill>
                  <a:schemeClr val="tx1"/>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सकता।</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533400"/>
            <a:ext cx="8610600" cy="5714999"/>
          </a:xfrm>
        </p:spPr>
        <p:txBody>
          <a:bodyPr>
            <a:noAutofit/>
          </a:bodyPr>
          <a:lstStyle/>
          <a:p>
            <a:pPr lvl="0" fontAlgn="base">
              <a:spcAft>
                <a:spcPct val="0"/>
              </a:spcAft>
              <a:tabLst>
                <a:tab pos="457200" algn="l"/>
              </a:tabLst>
            </a:pPr>
            <a:r>
              <a:rPr lang="en-US" sz="1600" b="1" dirty="0"/>
              <a:t>6. </a:t>
            </a:r>
            <a:r>
              <a:rPr lang="hi-IN" sz="1600" b="1" dirty="0"/>
              <a:t>द्वारका</a:t>
            </a:r>
            <a:r>
              <a:rPr lang="en-US" sz="1600" b="1" dirty="0"/>
              <a:t> (</a:t>
            </a:r>
            <a:r>
              <a:rPr lang="en-US" sz="1600" b="1" dirty="0" err="1"/>
              <a:t>Dwarka</a:t>
            </a:r>
            <a:r>
              <a:rPr lang="en-US" sz="1600" b="1" dirty="0"/>
              <a:t>)</a:t>
            </a:r>
            <a:r>
              <a:rPr lang="en-US" sz="1600" dirty="0"/>
              <a:t/>
            </a:r>
            <a:br>
              <a:rPr lang="en-US" sz="1600" dirty="0"/>
            </a:br>
            <a:r>
              <a:rPr lang="hi-IN" sz="1600" dirty="0"/>
              <a:t>भारत के गुजरात राज्य में गोमती नदी के समीप भगवान् श्री कृष्ण की कर्मभूमि कही जाने वाली</a:t>
            </a:r>
            <a:r>
              <a:rPr lang="en-US" sz="1600" b="1" dirty="0"/>
              <a:t> </a:t>
            </a:r>
            <a:r>
              <a:rPr lang="hi-IN" sz="1600" b="1" dirty="0"/>
              <a:t>द्वारिका</a:t>
            </a:r>
            <a:r>
              <a:rPr lang="en-US" sz="1600" b="1" dirty="0"/>
              <a:t> (</a:t>
            </a:r>
            <a:r>
              <a:rPr lang="en-US" sz="1600" b="1" dirty="0" err="1"/>
              <a:t>Dwarka</a:t>
            </a:r>
            <a:r>
              <a:rPr lang="en-US" sz="1600" b="1" dirty="0"/>
              <a:t>)</a:t>
            </a:r>
            <a:r>
              <a:rPr lang="en-US" sz="1600" dirty="0"/>
              <a:t> </a:t>
            </a:r>
            <a:r>
              <a:rPr lang="hi-IN" sz="1600" dirty="0"/>
              <a:t>नगरी स्थित है। यह नगरी चार धामों में भी अपना स्थान रखती है। साथ ही भारत के सबसे प्राचीन शहरों की सूची में भी इसका नाम है।</a:t>
            </a:r>
            <a:r>
              <a:rPr lang="en-US" sz="1600" dirty="0"/>
              <a:t>  </a:t>
            </a:r>
            <a:r>
              <a:rPr lang="hi-IN" sz="1600" dirty="0"/>
              <a:t>यहीं से श्री कृष्ण ने सत्ता की बागडोर संभाली और पांडवों का भी साथ दिया था।</a:t>
            </a:r>
            <a:r>
              <a:rPr lang="en-US" sz="1600" dirty="0"/>
              <a:t>     </a:t>
            </a:r>
            <a:r>
              <a:rPr lang="en-US" sz="1600" dirty="0" smtClean="0"/>
              <a:t/>
            </a:r>
            <a:br>
              <a:rPr lang="en-US" sz="1600" dirty="0" smtClean="0"/>
            </a:br>
            <a:r>
              <a:rPr lang="en-US" sz="1600" dirty="0"/>
              <a:t/>
            </a:r>
            <a:br>
              <a:rPr lang="en-US" sz="1600" dirty="0"/>
            </a:br>
            <a:r>
              <a:rPr lang="en-US" sz="1600" b="1" dirty="0"/>
              <a:t>7. </a:t>
            </a:r>
            <a:r>
              <a:rPr lang="hi-IN" sz="1600" b="1" dirty="0"/>
              <a:t>कांचीपुरम</a:t>
            </a:r>
            <a:r>
              <a:rPr lang="en-US" sz="1600" b="1" dirty="0"/>
              <a:t> (</a:t>
            </a:r>
            <a:r>
              <a:rPr lang="en-US" sz="1600" b="1" dirty="0" err="1"/>
              <a:t>Kanchipuram</a:t>
            </a:r>
            <a:r>
              <a:rPr lang="en-US" sz="1600" b="1" dirty="0"/>
              <a:t>)</a:t>
            </a:r>
            <a:r>
              <a:rPr lang="en-US" sz="1600" dirty="0"/>
              <a:t/>
            </a:r>
            <a:br>
              <a:rPr lang="en-US" sz="1600" dirty="0"/>
            </a:br>
            <a:r>
              <a:rPr lang="hi-IN" sz="1600" b="1" dirty="0"/>
              <a:t>कांचीपुरम</a:t>
            </a:r>
            <a:r>
              <a:rPr lang="en-US" sz="1600" b="1" dirty="0"/>
              <a:t> (</a:t>
            </a:r>
            <a:r>
              <a:rPr lang="en-US" sz="1600" b="1" dirty="0" err="1"/>
              <a:t>Kanchipuram</a:t>
            </a:r>
            <a:r>
              <a:rPr lang="en-US" sz="1600" b="1" dirty="0"/>
              <a:t>)</a:t>
            </a:r>
            <a:r>
              <a:rPr lang="hi-IN" sz="1600" dirty="0"/>
              <a:t>नाम से जानी जाने वाली नगरी हिन्दू धार्मिक शिक्षा के लिए ख़ास तौर पर जानी जाती है। कांची पलार नदी के निकट अवस्थित है। कांचीपुरम में कांची का अर्थ ब्रह्मा</a:t>
            </a:r>
            <a:r>
              <a:rPr lang="en-US" sz="1600" dirty="0"/>
              <a:t>, </a:t>
            </a:r>
            <a:r>
              <a:rPr lang="hi-IN" sz="1600" dirty="0"/>
              <a:t>आंची का अर्थ पूजा या उपासना और पुरम का अर्थ शहर या नगरी होता है। पुराणों में इस जगह का वर्णन इस प्रकार किया गया है</a:t>
            </a:r>
            <a:r>
              <a:rPr lang="en-US" sz="1600" dirty="0"/>
              <a:t> : </a:t>
            </a:r>
            <a:r>
              <a:rPr lang="en-US" sz="1600" b="1" i="1" dirty="0"/>
              <a:t>“</a:t>
            </a:r>
            <a:r>
              <a:rPr lang="hi-IN" sz="1600" b="1" i="1" dirty="0"/>
              <a:t>पुष्पेशु जाति</a:t>
            </a:r>
            <a:r>
              <a:rPr lang="en-US" sz="1600" b="1" i="1" dirty="0"/>
              <a:t>, </a:t>
            </a:r>
            <a:r>
              <a:rPr lang="hi-IN" sz="1600" b="1" i="1" dirty="0"/>
              <a:t>पुरुषेशु विष्णु</a:t>
            </a:r>
            <a:r>
              <a:rPr lang="en-US" sz="1600" b="1" i="1" dirty="0"/>
              <a:t>, </a:t>
            </a:r>
            <a:r>
              <a:rPr lang="hi-IN" sz="1600" b="1" i="1" dirty="0"/>
              <a:t>नारीशु रम्भा</a:t>
            </a:r>
            <a:r>
              <a:rPr lang="en-US" sz="1600" b="1" i="1" dirty="0"/>
              <a:t>, </a:t>
            </a:r>
            <a:r>
              <a:rPr lang="hi-IN" sz="1600" b="1" i="1" dirty="0"/>
              <a:t>नगरेशु कांची।</a:t>
            </a:r>
            <a:r>
              <a:rPr lang="en-US" sz="1600" b="1" i="1" dirty="0" smtClean="0"/>
              <a:t>”</a:t>
            </a:r>
            <a:br>
              <a:rPr lang="en-US" sz="1600" b="1" i="1" dirty="0" smtClean="0"/>
            </a:br>
            <a:r>
              <a:rPr kumimoji="0" lang="hi-IN" sz="3200" b="1" i="0" u="none" strike="noStrike" cap="none" normalizeH="0" baseline="0" dirty="0" smtClean="0">
                <a:ln>
                  <a:noFill/>
                </a:ln>
                <a:solidFill>
                  <a:srgbClr val="000000"/>
                </a:solidFill>
                <a:effectLst/>
                <a:latin typeface="Mangal" pitchFamily="18" charset="0"/>
                <a:ea typeface="Times New Roman" pitchFamily="18" charset="0"/>
                <a:cs typeface="Mangal" pitchFamily="18" charset="0"/>
              </a:rPr>
              <a:t> </a:t>
            </a:r>
            <a:r>
              <a:rPr kumimoji="0" lang="en-US" sz="3200" b="1" i="0" u="none" strike="noStrike" cap="none" normalizeH="0" baseline="0" dirty="0" smtClean="0">
                <a:ln>
                  <a:noFill/>
                </a:ln>
                <a:solidFill>
                  <a:srgbClr val="000000"/>
                </a:solidFill>
                <a:effectLst/>
                <a:latin typeface="Mangal" pitchFamily="18" charset="0"/>
                <a:ea typeface="Times New Roman" pitchFamily="18" charset="0"/>
                <a:cs typeface="Mangal" pitchFamily="18" charset="0"/>
              </a:rPr>
              <a:t/>
            </a:r>
            <a:br>
              <a:rPr kumimoji="0" lang="en-US" sz="3200" b="1" i="0" u="none" strike="noStrike" cap="none" normalizeH="0" baseline="0" dirty="0" smtClean="0">
                <a:ln>
                  <a:noFill/>
                </a:ln>
                <a:solidFill>
                  <a:srgbClr val="000000"/>
                </a:solidFill>
                <a:effectLst/>
                <a:latin typeface="Mangal" pitchFamily="18" charset="0"/>
                <a:ea typeface="Times New Roman" pitchFamily="18" charset="0"/>
                <a:cs typeface="Mangal" pitchFamily="18" charset="0"/>
              </a:rPr>
            </a:br>
            <a:r>
              <a:rPr lang="en-US" sz="3200" b="1" dirty="0">
                <a:solidFill>
                  <a:srgbClr val="000000"/>
                </a:solidFill>
                <a:latin typeface="Mangal" pitchFamily="18" charset="0"/>
                <a:ea typeface="Times New Roman" pitchFamily="18" charset="0"/>
                <a:cs typeface="Mangal" pitchFamily="18" charset="0"/>
              </a:rPr>
              <a:t/>
            </a:r>
            <a:br>
              <a:rPr lang="en-US" sz="3200" b="1" dirty="0">
                <a:solidFill>
                  <a:srgbClr val="000000"/>
                </a:solidFill>
                <a:latin typeface="Mangal" pitchFamily="18" charset="0"/>
                <a:ea typeface="Times New Roman" pitchFamily="18" charset="0"/>
                <a:cs typeface="Mangal" pitchFamily="18" charset="0"/>
              </a:rPr>
            </a:br>
            <a:r>
              <a:rPr kumimoji="0" lang="hi-IN" sz="3200" b="1" i="0" u="none" strike="noStrike" cap="none" normalizeH="0" baseline="0" dirty="0" smtClean="0">
                <a:ln>
                  <a:noFill/>
                </a:ln>
                <a:solidFill>
                  <a:srgbClr val="000000"/>
                </a:solidFill>
                <a:effectLst/>
                <a:latin typeface="Mangal" pitchFamily="18" charset="0"/>
                <a:ea typeface="Times New Roman" pitchFamily="18" charset="0"/>
                <a:cs typeface="Mangal" pitchFamily="18" charset="0"/>
              </a:rPr>
              <a:t>भारत</a:t>
            </a:r>
            <a:r>
              <a:rPr kumimoji="0" lang="hi-IN" sz="3200" b="1" i="0" u="none" strike="noStrike" cap="none" normalizeH="0" baseline="0" dirty="0" smtClean="0">
                <a:ln>
                  <a:noFill/>
                </a:ln>
                <a:solidFill>
                  <a:srgbClr val="000000"/>
                </a:solidFill>
                <a:effectLst/>
                <a:latin typeface="Georgia" pitchFamily="18" charset="0"/>
                <a:ea typeface="Times New Roman" pitchFamily="18" charset="0"/>
                <a:cs typeface="Mangal" pitchFamily="18" charset="0"/>
              </a:rPr>
              <a:t> </a:t>
            </a:r>
            <a:r>
              <a:rPr kumimoji="0" lang="hi-IN" sz="3200" b="1" i="0" u="none" strike="noStrike" cap="none" normalizeH="0" baseline="0" dirty="0" smtClean="0">
                <a:ln>
                  <a:noFill/>
                </a:ln>
                <a:solidFill>
                  <a:srgbClr val="000000"/>
                </a:solidFill>
                <a:effectLst/>
                <a:latin typeface="Mangal" pitchFamily="18" charset="0"/>
                <a:ea typeface="Times New Roman" pitchFamily="18" charset="0"/>
                <a:cs typeface="Mangal" pitchFamily="18" charset="0"/>
              </a:rPr>
              <a:t>के</a:t>
            </a:r>
            <a:r>
              <a:rPr kumimoji="0" lang="hi-IN" sz="3200" b="1" i="0" u="none" strike="noStrike" cap="none" normalizeH="0" baseline="0" dirty="0" smtClean="0">
                <a:ln>
                  <a:noFill/>
                </a:ln>
                <a:solidFill>
                  <a:srgbClr val="000000"/>
                </a:solidFill>
                <a:effectLst/>
                <a:latin typeface="Georgia" pitchFamily="18" charset="0"/>
                <a:ea typeface="Times New Roman" pitchFamily="18" charset="0"/>
                <a:cs typeface="Mangal" pitchFamily="18" charset="0"/>
              </a:rPr>
              <a:t> </a:t>
            </a:r>
            <a:r>
              <a:rPr kumimoji="0" lang="hi-IN" sz="3200" b="1" i="0" u="none" strike="noStrike" cap="none" normalizeH="0" baseline="0" dirty="0" smtClean="0">
                <a:ln>
                  <a:noFill/>
                </a:ln>
                <a:solidFill>
                  <a:srgbClr val="000000"/>
                </a:solidFill>
                <a:effectLst/>
                <a:latin typeface="Mangal" pitchFamily="18" charset="0"/>
                <a:ea typeface="Times New Roman" pitchFamily="18" charset="0"/>
                <a:cs typeface="Mangal" pitchFamily="18" charset="0"/>
              </a:rPr>
              <a:t>चार</a:t>
            </a:r>
            <a:r>
              <a:rPr kumimoji="0" lang="hi-IN" sz="3200" b="1" i="0" u="none" strike="noStrike" cap="none" normalizeH="0" baseline="0" dirty="0" smtClean="0">
                <a:ln>
                  <a:noFill/>
                </a:ln>
                <a:solidFill>
                  <a:srgbClr val="000000"/>
                </a:solidFill>
                <a:effectLst/>
                <a:latin typeface="Georgia" pitchFamily="18" charset="0"/>
                <a:ea typeface="Times New Roman" pitchFamily="18" charset="0"/>
                <a:cs typeface="Mangal" pitchFamily="18" charset="0"/>
              </a:rPr>
              <a:t> </a:t>
            </a:r>
            <a:r>
              <a:rPr kumimoji="0" lang="hi-IN" sz="3200" b="1" i="0" u="none" strike="noStrike" cap="none" normalizeH="0" baseline="0" dirty="0" smtClean="0">
                <a:ln>
                  <a:noFill/>
                </a:ln>
                <a:solidFill>
                  <a:srgbClr val="000000"/>
                </a:solidFill>
                <a:effectLst/>
                <a:latin typeface="Mangal" pitchFamily="18" charset="0"/>
                <a:ea typeface="Times New Roman" pitchFamily="18" charset="0"/>
                <a:cs typeface="Mangal" pitchFamily="18" charset="0"/>
              </a:rPr>
              <a:t>धाम</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hi-IN" sz="1600" b="0" i="0" u="none" strike="noStrike" cap="none" normalizeH="0" baseline="0" dirty="0" smtClean="0">
                <a:ln>
                  <a:noFill/>
                </a:ln>
                <a:solidFill>
                  <a:srgbClr val="202122"/>
                </a:solidFill>
                <a:effectLst/>
                <a:latin typeface="Mangal" pitchFamily="18" charset="0"/>
                <a:ea typeface="Times New Roman" pitchFamily="18" charset="0"/>
                <a:cs typeface="Mangal" pitchFamily="18" charset="0"/>
              </a:rPr>
              <a:t>भारतीय</a:t>
            </a:r>
            <a:r>
              <a:rPr kumimoji="0" lang="hi-IN" sz="1600" b="0" i="0" u="none" strike="noStrike" cap="none" normalizeH="0" baseline="0" dirty="0" smtClean="0">
                <a:ln>
                  <a:noFill/>
                </a:ln>
                <a:solidFill>
                  <a:srgbClr val="202122"/>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rgbClr val="202122"/>
                </a:solidFill>
                <a:effectLst/>
                <a:latin typeface="Mangal" pitchFamily="18" charset="0"/>
                <a:ea typeface="Times New Roman" pitchFamily="18" charset="0"/>
                <a:cs typeface="Mangal" pitchFamily="18" charset="0"/>
              </a:rPr>
              <a:t>धर्मग्रंथों</a:t>
            </a:r>
            <a:r>
              <a:rPr kumimoji="0" lang="hi-IN" sz="1600" b="0" i="0" u="none" strike="noStrike" cap="none" normalizeH="0" baseline="0" dirty="0" smtClean="0">
                <a:ln>
                  <a:noFill/>
                </a:ln>
                <a:solidFill>
                  <a:srgbClr val="202122"/>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rgbClr val="202122"/>
                </a:solidFill>
                <a:effectLst/>
                <a:latin typeface="Mangal" pitchFamily="18" charset="0"/>
                <a:ea typeface="Times New Roman" pitchFamily="18" charset="0"/>
                <a:cs typeface="Mangal" pitchFamily="18" charset="0"/>
              </a:rPr>
              <a:t>में</a:t>
            </a:r>
            <a:r>
              <a:rPr kumimoji="0" lang="hi-IN" sz="1600" b="0" i="0" u="none" strike="noStrike" cap="none" normalizeH="0" baseline="0" dirty="0" smtClean="0">
                <a:ln>
                  <a:noFill/>
                </a:ln>
                <a:solidFill>
                  <a:srgbClr val="202122"/>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rgbClr val="202122"/>
                </a:solidFill>
                <a:effectLst/>
                <a:latin typeface="Mangal" pitchFamily="18" charset="0"/>
                <a:ea typeface="Times New Roman" pitchFamily="18" charset="0"/>
                <a:cs typeface="Mangal" pitchFamily="18" charset="0"/>
              </a:rPr>
              <a:t>बद्रीनाथ</a:t>
            </a:r>
            <a:r>
              <a:rPr kumimoji="0" lang="hi-IN" sz="1600" b="0" i="0" u="none" strike="noStrike" cap="none" normalizeH="0" baseline="0" dirty="0" smtClean="0">
                <a:ln>
                  <a:noFill/>
                </a:ln>
                <a:solidFill>
                  <a:srgbClr val="202122"/>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rgbClr val="202122"/>
                </a:solidFill>
                <a:effectLst/>
                <a:latin typeface="Mangal" pitchFamily="18" charset="0"/>
                <a:ea typeface="Times New Roman" pitchFamily="18" charset="0"/>
                <a:cs typeface="Mangal" pitchFamily="18" charset="0"/>
              </a:rPr>
              <a:t>द्वारका</a:t>
            </a:r>
            <a:r>
              <a:rPr kumimoji="0" lang="hi-IN" sz="1600" b="0" i="0" u="none" strike="noStrike" cap="none" normalizeH="0" baseline="0" dirty="0" smtClean="0">
                <a:ln>
                  <a:noFill/>
                </a:ln>
                <a:solidFill>
                  <a:srgbClr val="202122"/>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rgbClr val="202122"/>
                </a:solidFill>
                <a:effectLst/>
                <a:latin typeface="Mangal" pitchFamily="18" charset="0"/>
                <a:ea typeface="Times New Roman" pitchFamily="18" charset="0"/>
                <a:cs typeface="Mangal" pitchFamily="18" charset="0"/>
              </a:rPr>
              <a:t>जगन्नाथ</a:t>
            </a:r>
            <a:r>
              <a:rPr kumimoji="0" lang="hi-IN" sz="1600" b="0" i="0" u="none" strike="noStrike" cap="none" normalizeH="0" baseline="0" dirty="0" smtClean="0">
                <a:ln>
                  <a:noFill/>
                </a:ln>
                <a:solidFill>
                  <a:srgbClr val="202122"/>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rgbClr val="202122"/>
                </a:solidFill>
                <a:effectLst/>
                <a:latin typeface="Mangal" pitchFamily="18" charset="0"/>
                <a:ea typeface="Times New Roman" pitchFamily="18" charset="0"/>
                <a:cs typeface="Mangal" pitchFamily="18" charset="0"/>
              </a:rPr>
              <a:t>पुरी</a:t>
            </a:r>
            <a:r>
              <a:rPr kumimoji="0" lang="hi-IN" sz="1600" b="0" i="0" u="none" strike="noStrike" cap="none" normalizeH="0" baseline="0" dirty="0" smtClean="0">
                <a:ln>
                  <a:noFill/>
                </a:ln>
                <a:solidFill>
                  <a:srgbClr val="202122"/>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rgbClr val="202122"/>
                </a:solidFill>
                <a:effectLst/>
                <a:latin typeface="Mangal" pitchFamily="18" charset="0"/>
                <a:ea typeface="Times New Roman" pitchFamily="18" charset="0"/>
                <a:cs typeface="Mangal" pitchFamily="18" charset="0"/>
              </a:rPr>
              <a:t>और</a:t>
            </a:r>
            <a:r>
              <a:rPr kumimoji="0" lang="hi-IN" sz="1600" b="0" i="0" u="none" strike="noStrike" cap="none" normalizeH="0" baseline="0" dirty="0" smtClean="0">
                <a:ln>
                  <a:noFill/>
                </a:ln>
                <a:solidFill>
                  <a:srgbClr val="202122"/>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rgbClr val="202122"/>
                </a:solidFill>
                <a:effectLst/>
                <a:latin typeface="Mangal" pitchFamily="18" charset="0"/>
                <a:ea typeface="Times New Roman" pitchFamily="18" charset="0"/>
                <a:cs typeface="Mangal" pitchFamily="18" charset="0"/>
              </a:rPr>
              <a:t>रामेश्वरम</a:t>
            </a:r>
            <a:r>
              <a:rPr kumimoji="0" lang="hi-IN" sz="1600" b="0" i="0" u="none" strike="noStrike" cap="none" normalizeH="0" baseline="0" dirty="0" smtClean="0">
                <a:ln>
                  <a:noFill/>
                </a:ln>
                <a:solidFill>
                  <a:srgbClr val="202122"/>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rgbClr val="202122"/>
                </a:solidFill>
                <a:effectLst/>
                <a:latin typeface="Mangal" pitchFamily="18" charset="0"/>
                <a:ea typeface="Times New Roman" pitchFamily="18" charset="0"/>
                <a:cs typeface="Mangal" pitchFamily="18" charset="0"/>
              </a:rPr>
              <a:t>की</a:t>
            </a:r>
            <a:r>
              <a:rPr kumimoji="0" lang="hi-IN" sz="1600" b="0" i="0" u="none" strike="noStrike" cap="none" normalizeH="0" baseline="0" dirty="0" smtClean="0">
                <a:ln>
                  <a:noFill/>
                </a:ln>
                <a:solidFill>
                  <a:srgbClr val="202122"/>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rgbClr val="202122"/>
                </a:solidFill>
                <a:effectLst/>
                <a:latin typeface="Mangal" pitchFamily="18" charset="0"/>
                <a:ea typeface="Times New Roman" pitchFamily="18" charset="0"/>
                <a:cs typeface="Mangal" pitchFamily="18" charset="0"/>
              </a:rPr>
              <a:t>चर्चा</a:t>
            </a:r>
            <a:r>
              <a:rPr kumimoji="0" lang="hi-IN" sz="1600" b="0" i="0" u="none" strike="noStrike" cap="none" normalizeH="0" baseline="0" dirty="0" smtClean="0">
                <a:ln>
                  <a:noFill/>
                </a:ln>
                <a:solidFill>
                  <a:srgbClr val="202122"/>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rgbClr val="202122"/>
                </a:solidFill>
                <a:effectLst/>
                <a:latin typeface="Mangal" pitchFamily="18" charset="0"/>
                <a:ea typeface="Times New Roman" pitchFamily="18" charset="0"/>
                <a:cs typeface="Mangal" pitchFamily="18" charset="0"/>
              </a:rPr>
              <a:t>चार</a:t>
            </a:r>
            <a:r>
              <a:rPr kumimoji="0" lang="hi-IN" sz="1600" b="0" i="0" u="none" strike="noStrike" cap="none" normalizeH="0" baseline="0" dirty="0" smtClean="0">
                <a:ln>
                  <a:noFill/>
                </a:ln>
                <a:solidFill>
                  <a:srgbClr val="202122"/>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rgbClr val="202122"/>
                </a:solidFill>
                <a:effectLst/>
                <a:latin typeface="Mangal" pitchFamily="18" charset="0"/>
                <a:ea typeface="Times New Roman" pitchFamily="18" charset="0"/>
                <a:cs typeface="Mangal" pitchFamily="18" charset="0"/>
              </a:rPr>
              <a:t>धाम</a:t>
            </a:r>
            <a:r>
              <a:rPr kumimoji="0" lang="hi-IN" sz="1600" b="0" i="0" u="none" strike="noStrike" cap="none" normalizeH="0" baseline="0" dirty="0" smtClean="0">
                <a:ln>
                  <a:noFill/>
                </a:ln>
                <a:solidFill>
                  <a:srgbClr val="202122"/>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rgbClr val="202122"/>
                </a:solidFill>
                <a:effectLst/>
                <a:latin typeface="Mangal" pitchFamily="18" charset="0"/>
                <a:ea typeface="Times New Roman" pitchFamily="18" charset="0"/>
                <a:cs typeface="Mangal" pitchFamily="18" charset="0"/>
              </a:rPr>
              <a:t>के</a:t>
            </a:r>
            <a:r>
              <a:rPr kumimoji="0" lang="hi-IN" sz="1600" b="0" i="0" u="none" strike="noStrike" cap="none" normalizeH="0" baseline="0" dirty="0" smtClean="0">
                <a:ln>
                  <a:noFill/>
                </a:ln>
                <a:solidFill>
                  <a:srgbClr val="202122"/>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rgbClr val="202122"/>
                </a:solidFill>
                <a:effectLst/>
                <a:latin typeface="Mangal" pitchFamily="18" charset="0"/>
                <a:ea typeface="Times New Roman" pitchFamily="18" charset="0"/>
                <a:cs typeface="Mangal" pitchFamily="18" charset="0"/>
              </a:rPr>
              <a:t>रूप</a:t>
            </a:r>
            <a:r>
              <a:rPr kumimoji="0" lang="hi-IN" sz="1600" b="0" i="0" u="none" strike="noStrike" cap="none" normalizeH="0" baseline="0" dirty="0" smtClean="0">
                <a:ln>
                  <a:noFill/>
                </a:ln>
                <a:solidFill>
                  <a:srgbClr val="202122"/>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rgbClr val="202122"/>
                </a:solidFill>
                <a:effectLst/>
                <a:latin typeface="Mangal" pitchFamily="18" charset="0"/>
                <a:ea typeface="Times New Roman" pitchFamily="18" charset="0"/>
                <a:cs typeface="Mangal" pitchFamily="18" charset="0"/>
              </a:rPr>
              <a:t>में</a:t>
            </a:r>
            <a:r>
              <a:rPr kumimoji="0" lang="hi-IN" sz="1600" b="0" i="0" u="none" strike="noStrike" cap="none" normalizeH="0" baseline="0" dirty="0" smtClean="0">
                <a:ln>
                  <a:noFill/>
                </a:ln>
                <a:solidFill>
                  <a:srgbClr val="202122"/>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rgbClr val="202122"/>
                </a:solidFill>
                <a:effectLst/>
                <a:latin typeface="Mangal" pitchFamily="18" charset="0"/>
                <a:ea typeface="Times New Roman" pitchFamily="18" charset="0"/>
                <a:cs typeface="Mangal" pitchFamily="18" charset="0"/>
              </a:rPr>
              <a:t>की</a:t>
            </a:r>
            <a:r>
              <a:rPr kumimoji="0" lang="hi-IN" sz="1600" b="0" i="0" u="none" strike="noStrike" cap="none" normalizeH="0" baseline="0" dirty="0" smtClean="0">
                <a:ln>
                  <a:noFill/>
                </a:ln>
                <a:solidFill>
                  <a:srgbClr val="202122"/>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rgbClr val="202122"/>
                </a:solidFill>
                <a:effectLst/>
                <a:latin typeface="Mangal" pitchFamily="18" charset="0"/>
                <a:ea typeface="Times New Roman" pitchFamily="18" charset="0"/>
                <a:cs typeface="Mangal" pitchFamily="18" charset="0"/>
              </a:rPr>
              <a:t>गई</a:t>
            </a:r>
            <a:r>
              <a:rPr kumimoji="0" lang="hi-IN" sz="1600" b="0" i="0" u="none" strike="noStrike" cap="none" normalizeH="0" baseline="0" dirty="0" smtClean="0">
                <a:ln>
                  <a:noFill/>
                </a:ln>
                <a:solidFill>
                  <a:srgbClr val="202122"/>
                </a:solidFill>
                <a:effectLst/>
                <a:latin typeface="Arial" pitchFamily="34" charset="0"/>
                <a:ea typeface="Times New Roman" pitchFamily="18" charset="0"/>
                <a:cs typeface="Mangal" pitchFamily="18" charset="0"/>
              </a:rPr>
              <a:t> </a:t>
            </a:r>
            <a:r>
              <a:rPr kumimoji="0" lang="hi-IN" sz="1600" b="0" i="0" u="none" strike="noStrike" cap="none" normalizeH="0" baseline="0" dirty="0" smtClean="0">
                <a:ln>
                  <a:noFill/>
                </a:ln>
                <a:solidFill>
                  <a:srgbClr val="202122"/>
                </a:solidFill>
                <a:effectLst/>
                <a:latin typeface="Mangal" pitchFamily="18" charset="0"/>
                <a:ea typeface="Times New Roman" pitchFamily="18" charset="0"/>
                <a:cs typeface="Mangal" pitchFamily="18" charset="0"/>
              </a:rPr>
              <a:t>है।</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hi-IN" sz="1600" b="0" i="0" u="none" strike="noStrike" cap="none" normalizeH="0" baseline="0" dirty="0" smtClean="0">
                <a:ln>
                  <a:noFill/>
                </a:ln>
                <a:solidFill>
                  <a:srgbClr val="3366CC"/>
                </a:solidFill>
                <a:effectLst/>
                <a:latin typeface="Mangal" pitchFamily="18" charset="0"/>
                <a:ea typeface="Times New Roman" pitchFamily="18" charset="0"/>
                <a:cs typeface="Mangal" pitchFamily="18" charset="0"/>
                <a:hlinkClick r:id="rId2" tooltip="बद्रीनाथ मन्दिर"/>
              </a:rPr>
              <a:t>बद्रीनाथ</a:t>
            </a:r>
            <a:r>
              <a:rPr lang="hi-IN" sz="1600" dirty="0">
                <a:solidFill>
                  <a:srgbClr val="202122"/>
                </a:solidFill>
                <a:ea typeface="Times New Roman" pitchFamily="18" charset="0"/>
                <a:cs typeface="Mangal" pitchFamily="18" charset="0"/>
              </a:rPr>
              <a:t> </a:t>
            </a:r>
            <a:r>
              <a:rPr kumimoji="0" lang="hi-IN" sz="1600" b="0" i="0" u="none" strike="noStrike" cap="none" normalizeH="0" baseline="0" dirty="0" smtClean="0">
                <a:ln>
                  <a:noFill/>
                </a:ln>
                <a:solidFill>
                  <a:srgbClr val="202122"/>
                </a:solidFill>
                <a:effectLst/>
                <a:latin typeface="Arial" pitchFamily="34" charset="0"/>
                <a:ea typeface="Times New Roman" pitchFamily="18" charset="0"/>
                <a:cs typeface="Mangal" pitchFamily="18" charset="0"/>
              </a:rPr>
              <a:t>(</a:t>
            </a:r>
            <a:r>
              <a:rPr kumimoji="0" lang="hi-IN" sz="1600" b="0" i="0" u="none" strike="noStrike" cap="none" normalizeH="0" baseline="0" dirty="0" smtClean="0">
                <a:ln>
                  <a:noFill/>
                </a:ln>
                <a:solidFill>
                  <a:srgbClr val="202122"/>
                </a:solidFill>
                <a:effectLst/>
                <a:latin typeface="Mangal" pitchFamily="18" charset="0"/>
                <a:ea typeface="Times New Roman" pitchFamily="18" charset="0"/>
                <a:cs typeface="Mangal" pitchFamily="18" charset="0"/>
              </a:rPr>
              <a:t>उत्तराखंड</a:t>
            </a:r>
            <a:r>
              <a:rPr kumimoji="0" lang="hi-IN" sz="1600" b="0" i="0" u="none" strike="noStrike" cap="none" normalizeH="0" baseline="0" dirty="0" smtClean="0">
                <a:ln>
                  <a:noFill/>
                </a:ln>
                <a:solidFill>
                  <a:srgbClr val="202122"/>
                </a:solidFill>
                <a:effectLst/>
                <a:latin typeface="Arial" pitchFamily="34" charset="0"/>
                <a:ea typeface="Times New Roman" pitchFamily="18" charset="0"/>
                <a:cs typeface="Mangal" pitchFamily="18" charset="0"/>
              </a:rPr>
              <a:t>)</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hi-IN" sz="1600" b="0" i="0" u="none" strike="noStrike" cap="none" normalizeH="0" baseline="0" dirty="0" smtClean="0">
                <a:ln>
                  <a:noFill/>
                </a:ln>
                <a:solidFill>
                  <a:srgbClr val="3366CC"/>
                </a:solidFill>
                <a:effectLst/>
                <a:latin typeface="Mangal" pitchFamily="18" charset="0"/>
                <a:ea typeface="Times New Roman" pitchFamily="18" charset="0"/>
                <a:cs typeface="Mangal" pitchFamily="18" charset="0"/>
                <a:hlinkClick r:id="rId3" tooltip="द्वारका"/>
              </a:rPr>
              <a:t>द्वारका</a:t>
            </a:r>
            <a:r>
              <a:rPr lang="hi-IN" sz="1600" dirty="0">
                <a:solidFill>
                  <a:srgbClr val="202122"/>
                </a:solidFill>
                <a:ea typeface="Times New Roman" pitchFamily="18" charset="0"/>
                <a:cs typeface="Mangal" pitchFamily="18" charset="0"/>
              </a:rPr>
              <a:t> </a:t>
            </a:r>
            <a:r>
              <a:rPr kumimoji="0" lang="hi-IN" sz="1600" b="0" i="0" u="none" strike="noStrike" cap="none" normalizeH="0" baseline="0" dirty="0" smtClean="0">
                <a:ln>
                  <a:noFill/>
                </a:ln>
                <a:solidFill>
                  <a:srgbClr val="202122"/>
                </a:solidFill>
                <a:effectLst/>
                <a:latin typeface="Arial" pitchFamily="34" charset="0"/>
                <a:ea typeface="Times New Roman" pitchFamily="18" charset="0"/>
                <a:cs typeface="Mangal" pitchFamily="18" charset="0"/>
              </a:rPr>
              <a:t>(</a:t>
            </a:r>
            <a:r>
              <a:rPr kumimoji="0" lang="hi-IN" sz="1600" b="0" i="0" u="none" strike="noStrike" cap="none" normalizeH="0" baseline="0" dirty="0" smtClean="0">
                <a:ln>
                  <a:noFill/>
                </a:ln>
                <a:solidFill>
                  <a:srgbClr val="202122"/>
                </a:solidFill>
                <a:effectLst/>
                <a:latin typeface="Mangal" pitchFamily="18" charset="0"/>
                <a:ea typeface="Times New Roman" pitchFamily="18" charset="0"/>
                <a:cs typeface="Mangal" pitchFamily="18" charset="0"/>
              </a:rPr>
              <a:t>गुजरात</a:t>
            </a:r>
            <a:r>
              <a:rPr kumimoji="0" lang="hi-IN" sz="1600" b="0" i="0" u="none" strike="noStrike" cap="none" normalizeH="0" baseline="0" dirty="0" smtClean="0">
                <a:ln>
                  <a:noFill/>
                </a:ln>
                <a:solidFill>
                  <a:srgbClr val="202122"/>
                </a:solidFill>
                <a:effectLst/>
                <a:latin typeface="Arial" pitchFamily="34" charset="0"/>
                <a:ea typeface="Times New Roman" pitchFamily="18" charset="0"/>
                <a:cs typeface="Mangal" pitchFamily="18" charset="0"/>
              </a:rPr>
              <a:t>)</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hi-IN" sz="1600" b="0" i="0" u="none" strike="noStrike" cap="none" normalizeH="0" baseline="0" dirty="0" smtClean="0">
                <a:ln>
                  <a:noFill/>
                </a:ln>
                <a:solidFill>
                  <a:srgbClr val="3366CC"/>
                </a:solidFill>
                <a:effectLst/>
                <a:latin typeface="Mangal" pitchFamily="18" charset="0"/>
                <a:ea typeface="Times New Roman" pitchFamily="18" charset="0"/>
                <a:cs typeface="Mangal" pitchFamily="18" charset="0"/>
                <a:hlinkClick r:id="rId4" tooltip="जगन्नाथ मन्दिर, पुरी"/>
              </a:rPr>
              <a:t>जगन्नाथ</a:t>
            </a:r>
            <a:r>
              <a:rPr kumimoji="0" lang="hi-IN" sz="1600" b="0" i="0" u="none" strike="noStrike" cap="none" normalizeH="0" baseline="0" dirty="0" smtClean="0">
                <a:ln>
                  <a:noFill/>
                </a:ln>
                <a:solidFill>
                  <a:srgbClr val="3366CC"/>
                </a:solidFill>
                <a:effectLst/>
                <a:latin typeface="Arial" pitchFamily="34" charset="0"/>
                <a:ea typeface="Times New Roman" pitchFamily="18" charset="0"/>
                <a:cs typeface="Mangal" pitchFamily="18" charset="0"/>
                <a:hlinkClick r:id="rId4" tooltip="जगन्नाथ मन्दिर, पुरी"/>
              </a:rPr>
              <a:t> </a:t>
            </a:r>
            <a:r>
              <a:rPr kumimoji="0" lang="hi-IN" sz="1600" b="0" i="0" u="none" strike="noStrike" cap="none" normalizeH="0" baseline="0" dirty="0" smtClean="0">
                <a:ln>
                  <a:noFill/>
                </a:ln>
                <a:solidFill>
                  <a:srgbClr val="3366CC"/>
                </a:solidFill>
                <a:effectLst/>
                <a:latin typeface="Mangal" pitchFamily="18" charset="0"/>
                <a:ea typeface="Times New Roman" pitchFamily="18" charset="0"/>
                <a:cs typeface="Mangal" pitchFamily="18" charset="0"/>
                <a:hlinkClick r:id="rId4" tooltip="जगन्नाथ मन्दिर, पुरी"/>
              </a:rPr>
              <a:t>पुरी</a:t>
            </a:r>
            <a:r>
              <a:rPr lang="hi-IN" sz="1600" dirty="0">
                <a:solidFill>
                  <a:srgbClr val="202122"/>
                </a:solidFill>
                <a:ea typeface="Times New Roman" pitchFamily="18" charset="0"/>
                <a:cs typeface="Mangal" pitchFamily="18" charset="0"/>
              </a:rPr>
              <a:t> </a:t>
            </a:r>
            <a:r>
              <a:rPr kumimoji="0" lang="hi-IN" sz="1600" b="0" i="0" u="none" strike="noStrike" cap="none" normalizeH="0" baseline="0" dirty="0" smtClean="0">
                <a:ln>
                  <a:noFill/>
                </a:ln>
                <a:solidFill>
                  <a:srgbClr val="202122"/>
                </a:solidFill>
                <a:effectLst/>
                <a:latin typeface="Arial" pitchFamily="34" charset="0"/>
                <a:ea typeface="Times New Roman" pitchFamily="18" charset="0"/>
                <a:cs typeface="Mangal" pitchFamily="18" charset="0"/>
              </a:rPr>
              <a:t>(</a:t>
            </a:r>
            <a:r>
              <a:rPr kumimoji="0" lang="hi-IN" sz="1600" b="0" i="0" u="none" strike="noStrike" cap="none" normalizeH="0" baseline="0" dirty="0" smtClean="0">
                <a:ln>
                  <a:noFill/>
                </a:ln>
                <a:solidFill>
                  <a:srgbClr val="202122"/>
                </a:solidFill>
                <a:effectLst/>
                <a:latin typeface="Mangal" pitchFamily="18" charset="0"/>
                <a:ea typeface="Times New Roman" pitchFamily="18" charset="0"/>
                <a:cs typeface="Mangal" pitchFamily="18" charset="0"/>
              </a:rPr>
              <a:t>उड़ीसा</a:t>
            </a:r>
            <a:r>
              <a:rPr kumimoji="0" lang="hi-IN" sz="1600" b="0" i="0" u="none" strike="noStrike" cap="none" normalizeH="0" baseline="0" dirty="0" smtClean="0">
                <a:ln>
                  <a:noFill/>
                </a:ln>
                <a:solidFill>
                  <a:srgbClr val="202122"/>
                </a:solidFill>
                <a:effectLst/>
                <a:latin typeface="Arial" pitchFamily="34" charset="0"/>
                <a:ea typeface="Times New Roman" pitchFamily="18" charset="0"/>
                <a:cs typeface="Mangal" pitchFamily="18" charset="0"/>
              </a:rPr>
              <a:t>)</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hi-IN" sz="1600" b="0" i="0" u="none" strike="noStrike" cap="none" normalizeH="0" baseline="0" dirty="0" smtClean="0">
                <a:ln>
                  <a:noFill/>
                </a:ln>
                <a:solidFill>
                  <a:srgbClr val="3366CC"/>
                </a:solidFill>
                <a:effectLst/>
                <a:latin typeface="Mangal" pitchFamily="18" charset="0"/>
                <a:ea typeface="Times New Roman" pitchFamily="18" charset="0"/>
                <a:cs typeface="Mangal" pitchFamily="18" charset="0"/>
                <a:hlinkClick r:id="rId5" tooltip="रामेश्वरम"/>
              </a:rPr>
              <a:t>रामेश्वरम</a:t>
            </a:r>
            <a:r>
              <a:rPr lang="hi-IN" sz="1600" dirty="0">
                <a:solidFill>
                  <a:srgbClr val="202122"/>
                </a:solidFill>
                <a:ea typeface="Times New Roman" pitchFamily="18" charset="0"/>
                <a:cs typeface="Mangal" pitchFamily="18" charset="0"/>
              </a:rPr>
              <a:t> </a:t>
            </a:r>
            <a:r>
              <a:rPr kumimoji="0" lang="hi-IN" sz="1600" b="0" i="0" u="none" strike="noStrike" cap="none" normalizeH="0" baseline="0" dirty="0" smtClean="0">
                <a:ln>
                  <a:noFill/>
                </a:ln>
                <a:solidFill>
                  <a:srgbClr val="202122"/>
                </a:solidFill>
                <a:effectLst/>
                <a:latin typeface="Arial" pitchFamily="34" charset="0"/>
                <a:ea typeface="Times New Roman" pitchFamily="18" charset="0"/>
                <a:cs typeface="Mangal" pitchFamily="18" charset="0"/>
              </a:rPr>
              <a:t>(</a:t>
            </a:r>
            <a:r>
              <a:rPr kumimoji="0" lang="hi-IN" sz="1600" b="0" i="0" u="none" strike="noStrike" cap="none" normalizeH="0" baseline="0" dirty="0" smtClean="0">
                <a:ln>
                  <a:noFill/>
                </a:ln>
                <a:solidFill>
                  <a:srgbClr val="202122"/>
                </a:solidFill>
                <a:effectLst/>
                <a:latin typeface="Mangal" pitchFamily="18" charset="0"/>
                <a:ea typeface="Times New Roman" pitchFamily="18" charset="0"/>
                <a:cs typeface="Mangal" pitchFamily="18" charset="0"/>
              </a:rPr>
              <a:t>तमिलनाडू</a:t>
            </a:r>
            <a:r>
              <a:rPr kumimoji="0" lang="hi-IN" sz="1600" b="0" i="0" u="none" strike="noStrike" cap="none" normalizeH="0" baseline="0" dirty="0" smtClean="0">
                <a:ln>
                  <a:noFill/>
                </a:ln>
                <a:solidFill>
                  <a:srgbClr val="202122"/>
                </a:solidFill>
                <a:effectLst/>
                <a:latin typeface="Arial" pitchFamily="34" charset="0"/>
                <a:ea typeface="Times New Roman" pitchFamily="18" charset="0"/>
                <a:cs typeface="Mangal" pitchFamily="18" charset="0"/>
              </a:rPr>
              <a:t> ) </a:t>
            </a:r>
            <a:r>
              <a:rPr lang="en-US" sz="1600" dirty="0"/>
              <a:t/>
            </a:r>
            <a:br>
              <a:rPr lang="en-US" sz="1600" dirty="0"/>
            </a:br>
            <a:endParaRPr lang="en-US"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28600"/>
            <a:ext cx="8839200" cy="6476999"/>
          </a:xfrm>
        </p:spPr>
        <p:txBody>
          <a:bodyPr>
            <a:normAutofit fontScale="90000"/>
          </a:bodyPr>
          <a:lstStyle/>
          <a:p>
            <a:r>
              <a:rPr lang="en-US" sz="1800" dirty="0" smtClean="0"/>
              <a:t/>
            </a:r>
            <a:br>
              <a:rPr lang="en-US" sz="1800" dirty="0" smtClean="0"/>
            </a:br>
            <a:r>
              <a:rPr lang="en-US" sz="1800" dirty="0"/>
              <a:t/>
            </a:r>
            <a:br>
              <a:rPr lang="en-US" sz="1800" dirty="0"/>
            </a:br>
            <a:r>
              <a:rPr lang="hi-IN" sz="1800" dirty="0" smtClean="0"/>
              <a:t>शंकराचार्य </a:t>
            </a:r>
            <a:r>
              <a:rPr lang="hi-IN" sz="1800" dirty="0"/>
              <a:t>के चार मठ</a:t>
            </a:r>
            <a:r>
              <a:rPr lang="en-US" sz="1800" b="1" dirty="0"/>
              <a:t/>
            </a:r>
            <a:br>
              <a:rPr lang="en-US" sz="1800" b="1" dirty="0"/>
            </a:br>
            <a:r>
              <a:rPr lang="hi-IN" sz="1800" dirty="0"/>
              <a:t>हिंदू धर्म के संत समाज </a:t>
            </a:r>
            <a:r>
              <a:rPr lang="hi-IN" sz="1800" u="sng" dirty="0">
                <a:hlinkClick r:id="rId2" tooltip="आदि शंकराचार्य"/>
              </a:rPr>
              <a:t>शंकराचार्य</a:t>
            </a:r>
            <a:r>
              <a:rPr lang="hi-IN" sz="1800" dirty="0"/>
              <a:t> द्वारा नियुक्त चार मठों के अधीन है। हिंदू धर्म की एकजुटता और व्यवस्था के लिए चार मठों की परंपरा को जानना आवश्यक है।</a:t>
            </a:r>
            <a:r>
              <a:rPr lang="en-US" sz="1800" dirty="0"/>
              <a:t/>
            </a:r>
            <a:br>
              <a:rPr lang="en-US" sz="1800" dirty="0"/>
            </a:br>
            <a:r>
              <a:rPr lang="hi-IN" sz="1800" dirty="0"/>
              <a:t>चार मठों से ही गुरु-शिष्य परम्परा का निर्वाह होता है। चार मठों के संतों को छोड़कर अन्य किसी को गुरु बनाना हिंदू संत धारा के अंतर्गत नहीं आता</a:t>
            </a:r>
            <a:r>
              <a:rPr lang="hi-IN" sz="1800" dirty="0" smtClean="0"/>
              <a:t>।</a:t>
            </a:r>
            <a:r>
              <a:rPr lang="en-US" sz="1800" dirty="0" smtClean="0"/>
              <a:t/>
            </a:r>
            <a:br>
              <a:rPr lang="en-US" sz="1800" dirty="0" smtClean="0"/>
            </a:br>
            <a:r>
              <a:rPr lang="en-US" sz="1800" dirty="0"/>
              <a:t/>
            </a:r>
            <a:br>
              <a:rPr lang="en-US" sz="1800" dirty="0"/>
            </a:br>
            <a:r>
              <a:rPr lang="hi-IN" sz="1800" b="1" dirty="0"/>
              <a:t>वेदान्त ज्ञानमठ</a:t>
            </a:r>
            <a:r>
              <a:rPr lang="en-US" sz="1800" b="1" dirty="0"/>
              <a:t/>
            </a:r>
            <a:br>
              <a:rPr lang="en-US" sz="1800" b="1" dirty="0"/>
            </a:br>
            <a:r>
              <a:rPr lang="hi-IN" sz="1800" dirty="0"/>
              <a:t>वेदान्त ज्ञानमठ भारत के दक्षिण में </a:t>
            </a:r>
            <a:r>
              <a:rPr lang="hi-IN" sz="1800" u="sng" dirty="0">
                <a:hlinkClick r:id="rId3" tooltip="रामेश्वरम"/>
              </a:rPr>
              <a:t>रामेश्वरम</a:t>
            </a:r>
            <a:r>
              <a:rPr lang="hi-IN" sz="1800" dirty="0"/>
              <a:t> में स्थित है। वेदान्त ज्ञानमठ के अन्तर्गत दीक्षा प्राप्त करने वाले संन्यासियों के नाम के बाद सरस्वती, भारती तथा पुरी सम्प्रदाय नाम विशेषण लगाया </a:t>
            </a:r>
            <a:r>
              <a:rPr lang="hi-IN" sz="1800" dirty="0" smtClean="0"/>
              <a:t>जाता</a:t>
            </a:r>
            <a:r>
              <a:rPr lang="en-US" sz="1800" dirty="0" smtClean="0"/>
              <a:t> </a:t>
            </a:r>
            <a:r>
              <a:rPr lang="hi-IN" sz="1800" dirty="0" smtClean="0"/>
              <a:t>है।</a:t>
            </a:r>
            <a:r>
              <a:rPr lang="en-US" sz="1800" dirty="0" smtClean="0"/>
              <a:t/>
            </a:r>
            <a:br>
              <a:rPr lang="en-US" sz="1800" dirty="0" smtClean="0"/>
            </a:br>
            <a:r>
              <a:rPr lang="hi-IN" sz="1800" dirty="0" smtClean="0"/>
              <a:t> </a:t>
            </a:r>
            <a:r>
              <a:rPr lang="en-US" sz="1800" dirty="0"/>
              <a:t/>
            </a:r>
            <a:br>
              <a:rPr lang="en-US" sz="1800" dirty="0"/>
            </a:br>
            <a:r>
              <a:rPr lang="hi-IN" sz="1800" b="1" dirty="0"/>
              <a:t>गोवर्धन मठ</a:t>
            </a:r>
            <a:r>
              <a:rPr lang="en-US" sz="1800" b="1" dirty="0"/>
              <a:t/>
            </a:r>
            <a:br>
              <a:rPr lang="en-US" sz="1800" b="1" dirty="0"/>
            </a:br>
            <a:r>
              <a:rPr lang="hi-IN" sz="1800" u="sng" dirty="0">
                <a:hlinkClick r:id="rId4" tooltip="गोवर्धन मठ"/>
              </a:rPr>
              <a:t>गोवर्धन मठ</a:t>
            </a:r>
            <a:r>
              <a:rPr lang="hi-IN" sz="1800" dirty="0"/>
              <a:t> भारत के पूर्वी भाग में </a:t>
            </a:r>
            <a:r>
              <a:rPr lang="hi-IN" sz="1800" u="sng" dirty="0">
                <a:hlinkClick r:id="rId5" tooltip="ओडिशा"/>
              </a:rPr>
              <a:t>उड़ीसा</a:t>
            </a:r>
            <a:r>
              <a:rPr lang="hi-IN" sz="1800" dirty="0"/>
              <a:t> राज्य के </a:t>
            </a:r>
            <a:r>
              <a:rPr lang="hi-IN" sz="1800" u="sng" dirty="0">
                <a:hlinkClick r:id="rId6" tooltip="जगन्नाथ मन्दिर, पुरी"/>
              </a:rPr>
              <a:t>जगन्नाथ पुरी</a:t>
            </a:r>
            <a:r>
              <a:rPr lang="hi-IN" sz="1800" dirty="0"/>
              <a:t> में स्थित है। गोवर्धन मठ के अंतर्गत दीक्षा प्राप्त करने वाले सन्यासियों के नाम के बाद 'आरण्य' सम्प्रदाय नाम विशेषण लगाया जाता है जिससे उन्हें उक्त संप्रदाय का संन्यासी माना जाता है</a:t>
            </a:r>
            <a:r>
              <a:rPr lang="hi-IN" sz="1800" dirty="0" smtClean="0"/>
              <a:t>।</a:t>
            </a:r>
            <a:r>
              <a:rPr lang="en-US" sz="1800" dirty="0" smtClean="0"/>
              <a:t/>
            </a:r>
            <a:br>
              <a:rPr lang="en-US" sz="1800" dirty="0" smtClean="0"/>
            </a:br>
            <a:r>
              <a:rPr lang="en-US" sz="1800" dirty="0"/>
              <a:t/>
            </a:r>
            <a:br>
              <a:rPr lang="en-US" sz="1800" dirty="0"/>
            </a:br>
            <a:r>
              <a:rPr lang="hi-IN" sz="1800" b="1" dirty="0"/>
              <a:t>शारदा मठ</a:t>
            </a:r>
            <a:r>
              <a:rPr lang="en-US" sz="1800" b="1" dirty="0"/>
              <a:t/>
            </a:r>
            <a:br>
              <a:rPr lang="en-US" sz="1800" b="1" dirty="0"/>
            </a:br>
            <a:r>
              <a:rPr lang="hi-IN" sz="1800" dirty="0"/>
              <a:t>शारदा (कालिका) मठ </a:t>
            </a:r>
            <a:r>
              <a:rPr lang="hi-IN" sz="1800" u="sng" dirty="0">
                <a:hlinkClick r:id="rId7" tooltip="गुजरात"/>
              </a:rPr>
              <a:t>गुजरात</a:t>
            </a:r>
            <a:r>
              <a:rPr lang="hi-IN" sz="1800" dirty="0"/>
              <a:t> में </a:t>
            </a:r>
            <a:r>
              <a:rPr lang="hi-IN" sz="1800" u="sng" dirty="0">
                <a:hlinkClick r:id="rId8" tooltip="द्वारका"/>
              </a:rPr>
              <a:t>द्वारकाधाम</a:t>
            </a:r>
            <a:r>
              <a:rPr lang="hi-IN" sz="1800" dirty="0"/>
              <a:t> में स्थित है। शारदा मठ के अंतर्गत दीक्षा प्राप्त करने वाले सन्यासियों के नाम के बाद 'तीर्थ' और 'आश्रम' सम्प्रदाय नाम विशेषण लगाया जाता है जिससे उन्हें उक्त संप्रदाय का संन्यासी माना जाता है</a:t>
            </a:r>
            <a:r>
              <a:rPr lang="hi-IN" sz="1800" dirty="0" smtClean="0"/>
              <a:t>।</a:t>
            </a:r>
            <a:r>
              <a:rPr lang="en-US" sz="1800" dirty="0" smtClean="0"/>
              <a:t/>
            </a:r>
            <a:br>
              <a:rPr lang="en-US" sz="1800" dirty="0" smtClean="0"/>
            </a:br>
            <a:r>
              <a:rPr lang="en-US" sz="1800" dirty="0"/>
              <a:t/>
            </a:r>
            <a:br>
              <a:rPr lang="en-US" sz="1800" dirty="0"/>
            </a:br>
            <a:r>
              <a:rPr lang="hi-IN" sz="1800" b="1" dirty="0"/>
              <a:t>ज्योतिर्मठ</a:t>
            </a:r>
            <a:r>
              <a:rPr lang="en-US" sz="1800" b="1" dirty="0"/>
              <a:t/>
            </a:r>
            <a:br>
              <a:rPr lang="en-US" sz="1800" b="1" dirty="0"/>
            </a:br>
            <a:r>
              <a:rPr lang="hi-IN" sz="1800" u="sng" dirty="0">
                <a:hlinkClick r:id="rId9" tooltip="उत्तराखण्ड"/>
              </a:rPr>
              <a:t>उत्तरांचल</a:t>
            </a:r>
            <a:r>
              <a:rPr lang="hi-IN" sz="1800" dirty="0"/>
              <a:t> के </a:t>
            </a:r>
            <a:r>
              <a:rPr lang="hi-IN" sz="1800" u="sng" dirty="0">
                <a:hlinkClick r:id="rId10" tooltip="बद्रीनाथ मन्दिर"/>
              </a:rPr>
              <a:t>बद्रीनाथ</a:t>
            </a:r>
            <a:r>
              <a:rPr lang="hi-IN" sz="1800" dirty="0"/>
              <a:t> में स्थित है ज्योतिर्मठ। ज्योतिर्मठ के अंतर्गत दीक्षा प्राप्त करने वाले संन्यासियों के नाम के बाद 'गिरि', 'पर्वत' एवं ‘सागर’ सम्प्रदाय नाम विशेषण लगाया जाता है जिससे उन्हें उक्त संप्रदाय का संन्यासी माना जाता </a:t>
            </a:r>
            <a:r>
              <a:rPr lang="hi-IN" sz="1800" dirty="0" smtClean="0"/>
              <a:t>है। </a:t>
            </a:r>
            <a:r>
              <a:rPr lang="en-US" dirty="0"/>
              <a:t/>
            </a:r>
            <a:br>
              <a:rPr lang="en-US" dirty="0"/>
            </a:b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28600"/>
            <a:ext cx="8610600" cy="6400799"/>
          </a:xfrm>
        </p:spPr>
        <p:txBody>
          <a:bodyPr>
            <a:normAutofit/>
          </a:bodyPr>
          <a:lstStyle/>
          <a:p>
            <a:r>
              <a:rPr lang="hi-IN" sz="1600" b="1" dirty="0"/>
              <a:t>भगवान शिव के बारह ज्योतिर्लिंग के नाम</a:t>
            </a:r>
            <a:r>
              <a:rPr lang="en-US" sz="1600" b="1" dirty="0"/>
              <a:t>, </a:t>
            </a:r>
            <a:r>
              <a:rPr lang="hi-IN" sz="1600" b="1" dirty="0"/>
              <a:t>स्थान</a:t>
            </a:r>
            <a:r>
              <a:rPr lang="en-US" sz="1600" b="1" dirty="0"/>
              <a:t> </a:t>
            </a:r>
            <a:br>
              <a:rPr lang="en-US" sz="1600" b="1" dirty="0"/>
            </a:br>
            <a:r>
              <a:rPr lang="en-US" sz="1600" dirty="0"/>
              <a:t>1. </a:t>
            </a:r>
            <a:r>
              <a:rPr lang="hi-IN" sz="1600" dirty="0"/>
              <a:t>सोमनाथ ज्योतिर्लिंग</a:t>
            </a:r>
            <a:r>
              <a:rPr lang="en-US" sz="1600" dirty="0"/>
              <a:t> (</a:t>
            </a:r>
            <a:r>
              <a:rPr lang="hi-IN" sz="1600" dirty="0"/>
              <a:t>गुजरात सौराष्ट्र</a:t>
            </a:r>
            <a:r>
              <a:rPr lang="en-US" sz="1600" dirty="0"/>
              <a:t>)</a:t>
            </a:r>
            <a:br>
              <a:rPr lang="en-US" sz="1600" dirty="0"/>
            </a:br>
            <a:r>
              <a:rPr lang="en-US" sz="1600" dirty="0"/>
              <a:t>2. </a:t>
            </a:r>
            <a:r>
              <a:rPr lang="hi-IN" sz="1600" dirty="0"/>
              <a:t>मल्लिकार्जुन ज्योतिर्लिंग</a:t>
            </a:r>
            <a:r>
              <a:rPr lang="en-US" sz="1600" dirty="0"/>
              <a:t> (</a:t>
            </a:r>
            <a:r>
              <a:rPr lang="hi-IN" sz="1600" dirty="0"/>
              <a:t>आंध्र प्रदेश कृष्णा</a:t>
            </a:r>
            <a:r>
              <a:rPr lang="en-US" sz="1600" dirty="0"/>
              <a:t>)</a:t>
            </a:r>
            <a:br>
              <a:rPr lang="en-US" sz="1600" dirty="0"/>
            </a:br>
            <a:r>
              <a:rPr lang="en-US" sz="1600" dirty="0"/>
              <a:t>3. </a:t>
            </a:r>
            <a:r>
              <a:rPr lang="hi-IN" sz="1600" dirty="0"/>
              <a:t>महाकालेश्वर ज्योतिर्लिंग</a:t>
            </a:r>
            <a:r>
              <a:rPr lang="en-US" sz="1600" dirty="0"/>
              <a:t> (</a:t>
            </a:r>
            <a:r>
              <a:rPr lang="hi-IN" sz="1600" dirty="0"/>
              <a:t>मध्य प्रदेश उज्जैन</a:t>
            </a:r>
            <a:r>
              <a:rPr lang="en-US" sz="1600" dirty="0"/>
              <a:t>)</a:t>
            </a:r>
            <a:br>
              <a:rPr lang="en-US" sz="1600" dirty="0"/>
            </a:br>
            <a:r>
              <a:rPr lang="en-US" sz="1600" dirty="0"/>
              <a:t>4. </a:t>
            </a:r>
            <a:r>
              <a:rPr lang="hi-IN" sz="1600" dirty="0"/>
              <a:t>ओंकारेश्वर ज्योतिर्लिंग</a:t>
            </a:r>
            <a:r>
              <a:rPr lang="en-US" sz="1600" dirty="0"/>
              <a:t> — </a:t>
            </a:r>
            <a:r>
              <a:rPr lang="hi-IN" sz="1600" dirty="0"/>
              <a:t>ममलेश्वर ज्योतिर्लिंग</a:t>
            </a:r>
            <a:r>
              <a:rPr lang="en-US" sz="1600" dirty="0"/>
              <a:t>, </a:t>
            </a:r>
            <a:r>
              <a:rPr lang="hi-IN" sz="1600" dirty="0"/>
              <a:t>दोनों की गड़ना एक में ही है</a:t>
            </a:r>
            <a:r>
              <a:rPr lang="en-US" sz="1600" dirty="0"/>
              <a:t> (</a:t>
            </a:r>
            <a:r>
              <a:rPr lang="hi-IN" sz="1600" dirty="0"/>
              <a:t>मध्य प्रदेश खंडवा</a:t>
            </a:r>
            <a:r>
              <a:rPr lang="en-US" sz="1600" dirty="0"/>
              <a:t>)</a:t>
            </a:r>
            <a:br>
              <a:rPr lang="en-US" sz="1600" dirty="0"/>
            </a:br>
            <a:r>
              <a:rPr lang="en-US" sz="1600" dirty="0"/>
              <a:t>5. </a:t>
            </a:r>
            <a:r>
              <a:rPr lang="hi-IN" sz="1600" dirty="0"/>
              <a:t>वैद्यनाथ ज्योतिर्लिंग</a:t>
            </a:r>
            <a:r>
              <a:rPr lang="en-US" sz="1600" dirty="0"/>
              <a:t> (</a:t>
            </a:r>
            <a:r>
              <a:rPr lang="hi-IN" sz="1600" dirty="0"/>
              <a:t>झारखंड संथाल</a:t>
            </a:r>
            <a:r>
              <a:rPr lang="en-US" sz="1600" dirty="0"/>
              <a:t>)</a:t>
            </a:r>
            <a:br>
              <a:rPr lang="en-US" sz="1600" dirty="0"/>
            </a:br>
            <a:r>
              <a:rPr lang="en-US" sz="1600" dirty="0"/>
              <a:t>6. </a:t>
            </a:r>
            <a:r>
              <a:rPr lang="hi-IN" sz="1600" dirty="0"/>
              <a:t>भीमशंकर ज्योतिर्लिंग</a:t>
            </a:r>
            <a:r>
              <a:rPr lang="en-US" sz="1600" dirty="0"/>
              <a:t> (</a:t>
            </a:r>
            <a:r>
              <a:rPr lang="hi-IN" sz="1600" dirty="0"/>
              <a:t>महाराष्ट्र डाकिनी</a:t>
            </a:r>
            <a:r>
              <a:rPr lang="en-US" sz="1600" dirty="0"/>
              <a:t>)</a:t>
            </a:r>
            <a:br>
              <a:rPr lang="en-US" sz="1600" dirty="0"/>
            </a:br>
            <a:r>
              <a:rPr lang="en-US" sz="1600" dirty="0"/>
              <a:t>7. </a:t>
            </a:r>
            <a:r>
              <a:rPr lang="hi-IN" sz="1600" dirty="0"/>
              <a:t>रामेश्वर ज्योतिर्लिंग</a:t>
            </a:r>
            <a:r>
              <a:rPr lang="en-US" sz="1600" dirty="0"/>
              <a:t> (</a:t>
            </a:r>
            <a:r>
              <a:rPr lang="hi-IN" sz="1600" dirty="0"/>
              <a:t>तमिलनाडु रामेश्वर</a:t>
            </a:r>
            <a:r>
              <a:rPr lang="en-US" sz="1600" dirty="0"/>
              <a:t>)</a:t>
            </a:r>
            <a:br>
              <a:rPr lang="en-US" sz="1600" dirty="0"/>
            </a:br>
            <a:r>
              <a:rPr lang="en-US" sz="1600" dirty="0"/>
              <a:t>8. </a:t>
            </a:r>
            <a:r>
              <a:rPr lang="hi-IN" sz="1600" dirty="0"/>
              <a:t>नागेश्वर ज्योतिर्लिंग</a:t>
            </a:r>
            <a:r>
              <a:rPr lang="en-US" sz="1600" dirty="0"/>
              <a:t> (</a:t>
            </a:r>
            <a:r>
              <a:rPr lang="hi-IN" sz="1600" dirty="0"/>
              <a:t>गुजरात वडोदरा</a:t>
            </a:r>
            <a:r>
              <a:rPr lang="en-US" sz="1600" dirty="0"/>
              <a:t>)</a:t>
            </a:r>
            <a:br>
              <a:rPr lang="en-US" sz="1600" dirty="0"/>
            </a:br>
            <a:r>
              <a:rPr lang="en-US" sz="1600" dirty="0"/>
              <a:t>9. </a:t>
            </a:r>
            <a:r>
              <a:rPr lang="hi-IN" sz="1600" dirty="0"/>
              <a:t>विश्वनाथ ज्योतिर्लिंग</a:t>
            </a:r>
            <a:r>
              <a:rPr lang="en-US" sz="1600" dirty="0"/>
              <a:t> (</a:t>
            </a:r>
            <a:r>
              <a:rPr lang="hi-IN" sz="1600" dirty="0"/>
              <a:t>उत्तर प्रदेश वाराणसी</a:t>
            </a:r>
            <a:r>
              <a:rPr lang="en-US" sz="1600" dirty="0"/>
              <a:t>)</a:t>
            </a:r>
            <a:br>
              <a:rPr lang="en-US" sz="1600" dirty="0"/>
            </a:br>
            <a:r>
              <a:rPr lang="en-US" sz="1600" dirty="0"/>
              <a:t>10. </a:t>
            </a:r>
            <a:r>
              <a:rPr lang="hi-IN" sz="1600" dirty="0"/>
              <a:t>त्र्यंबकेश्वर ज्योतिर्लिंग</a:t>
            </a:r>
            <a:r>
              <a:rPr lang="en-US" sz="1600" dirty="0"/>
              <a:t> (</a:t>
            </a:r>
            <a:r>
              <a:rPr lang="hi-IN" sz="1600" dirty="0"/>
              <a:t>महाराष्ट्र नासिक</a:t>
            </a:r>
            <a:r>
              <a:rPr lang="en-US" sz="1600" dirty="0"/>
              <a:t>)</a:t>
            </a:r>
            <a:br>
              <a:rPr lang="en-US" sz="1600" dirty="0"/>
            </a:br>
            <a:r>
              <a:rPr lang="en-US" sz="1600" dirty="0"/>
              <a:t>11. </a:t>
            </a:r>
            <a:r>
              <a:rPr lang="hi-IN" sz="1600" dirty="0"/>
              <a:t>केदारनाथ ज्योतिर्लिंग</a:t>
            </a:r>
            <a:r>
              <a:rPr lang="en-US" sz="1600" dirty="0"/>
              <a:t> (</a:t>
            </a:r>
            <a:r>
              <a:rPr lang="hi-IN" sz="1600" dirty="0"/>
              <a:t>उत्तराखंड रुद्र प्रयाग</a:t>
            </a:r>
            <a:r>
              <a:rPr lang="en-US" sz="1600" dirty="0"/>
              <a:t> )</a:t>
            </a:r>
            <a:br>
              <a:rPr lang="en-US" sz="1600" dirty="0"/>
            </a:br>
            <a:r>
              <a:rPr lang="en-US" sz="1600" dirty="0"/>
              <a:t>12. </a:t>
            </a:r>
            <a:r>
              <a:rPr lang="hi-IN" sz="1600" dirty="0"/>
              <a:t>घृश्णेश्वर ज्योतिर्लिंग</a:t>
            </a:r>
            <a:r>
              <a:rPr lang="en-US" sz="1600" dirty="0"/>
              <a:t> (</a:t>
            </a:r>
            <a:r>
              <a:rPr lang="hi-IN" sz="1600" dirty="0"/>
              <a:t>महाराष्ट्र दौलताबाद</a:t>
            </a:r>
            <a:r>
              <a:rPr lang="en-US" sz="1600" dirty="0"/>
              <a:t>)</a:t>
            </a:r>
            <a:br>
              <a:rPr lang="en-US" sz="1600" dirty="0"/>
            </a:br>
            <a:endParaRPr lang="en-US"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28601"/>
            <a:ext cx="8763000" cy="6400800"/>
          </a:xfrm>
        </p:spPr>
        <p:txBody>
          <a:bodyPr>
            <a:normAutofit fontScale="90000"/>
          </a:bodyPr>
          <a:lstStyle/>
          <a:p>
            <a:r>
              <a:rPr lang="hi-IN" sz="1800" dirty="0"/>
              <a:t>शक्ति पीठ</a:t>
            </a:r>
            <a:r>
              <a:rPr lang="en-US" sz="1800" b="1" dirty="0"/>
              <a:t/>
            </a:r>
            <a:br>
              <a:rPr lang="en-US" sz="1800" b="1" dirty="0"/>
            </a:br>
            <a:r>
              <a:rPr lang="hi-IN" sz="1800" dirty="0"/>
              <a:t> जहां </a:t>
            </a:r>
            <a:r>
              <a:rPr lang="hi-IN" sz="1800" u="sng" dirty="0">
                <a:hlinkClick r:id="rId2" tooltip="सती"/>
              </a:rPr>
              <a:t>सती</a:t>
            </a:r>
            <a:r>
              <a:rPr lang="hi-IN" sz="1800" dirty="0"/>
              <a:t> देवी के शरीर के अंग गिरे, वहां वहां </a:t>
            </a:r>
            <a:r>
              <a:rPr lang="hi-IN" sz="1800" b="1" dirty="0"/>
              <a:t>शक्ति पीठ</a:t>
            </a:r>
            <a:r>
              <a:rPr lang="hi-IN" sz="1800" dirty="0"/>
              <a:t> बन गईं। ये अत्यंत पावन तीर्थ कहलाये। ये तीर्थ पूरे भारतीय उपमहाद्वीप पर फैले हुए हैं।</a:t>
            </a:r>
            <a:r>
              <a:rPr lang="en-US" dirty="0"/>
              <a:t/>
            </a:r>
            <a:br>
              <a:rPr lang="en-US" dirty="0"/>
            </a:br>
            <a:r>
              <a:rPr lang="hi-IN" sz="1800" dirty="0"/>
              <a:t>पौराणिक सन्दर्भ</a:t>
            </a:r>
            <a:r>
              <a:rPr lang="en-US" sz="1800" b="1" dirty="0"/>
              <a:t/>
            </a:r>
            <a:br>
              <a:rPr lang="en-US" sz="1800" b="1" dirty="0"/>
            </a:br>
            <a:r>
              <a:rPr lang="hi-IN" sz="1800" u="sng" dirty="0">
                <a:hlinkClick r:id="rId3" tooltip="पुराण"/>
              </a:rPr>
              <a:t>पुराणों</a:t>
            </a:r>
            <a:r>
              <a:rPr lang="hi-IN" sz="1800" dirty="0"/>
              <a:t> के अनुसार</a:t>
            </a:r>
            <a:r>
              <a:rPr lang="hi-IN" sz="1800" baseline="30000" dirty="0"/>
              <a:t> </a:t>
            </a:r>
            <a:r>
              <a:rPr lang="hi-IN" sz="1800" dirty="0"/>
              <a:t>सती के शव के विभिन्न अंगों से बावन शक्तिपीठों का निर्माण हुआ था। इसके पीछे यह अंतर्कथा है कि </a:t>
            </a:r>
            <a:r>
              <a:rPr lang="hi-IN" sz="1800" u="sng" dirty="0">
                <a:hlinkClick r:id="rId4" tooltip="दक्ष प्रजापति"/>
              </a:rPr>
              <a:t>दक्ष प्रजापति</a:t>
            </a:r>
            <a:r>
              <a:rPr lang="hi-IN" sz="1800" dirty="0"/>
              <a:t> ने कनखल (</a:t>
            </a:r>
            <a:r>
              <a:rPr lang="hi-IN" sz="1800" u="sng" dirty="0">
                <a:hlinkClick r:id="rId5" tooltip="हरिद्वार"/>
              </a:rPr>
              <a:t>हरिद्वार</a:t>
            </a:r>
            <a:r>
              <a:rPr lang="hi-IN" sz="1800" dirty="0"/>
              <a:t>) में 'बृहस्पति सर्व' नामक यज्ञ रचाया। उस यज्ञ में </a:t>
            </a:r>
            <a:r>
              <a:rPr lang="hi-IN" sz="1800" u="sng" dirty="0">
                <a:hlinkClick r:id="rId6" tooltip="ब्रह्मा"/>
              </a:rPr>
              <a:t>ब्रह्मा</a:t>
            </a:r>
            <a:r>
              <a:rPr lang="hi-IN" sz="1800" dirty="0"/>
              <a:t>, </a:t>
            </a:r>
            <a:r>
              <a:rPr lang="hi-IN" sz="1800" u="sng" dirty="0">
                <a:hlinkClick r:id="rId7" tooltip="विष्णु"/>
              </a:rPr>
              <a:t>विष्णु</a:t>
            </a:r>
            <a:r>
              <a:rPr lang="hi-IN" sz="1800" dirty="0"/>
              <a:t>, </a:t>
            </a:r>
            <a:r>
              <a:rPr lang="hi-IN" sz="1800" u="sng" dirty="0">
                <a:hlinkClick r:id="rId8" tooltip="इन्द्र"/>
              </a:rPr>
              <a:t>इंद्र</a:t>
            </a:r>
            <a:r>
              <a:rPr lang="hi-IN" sz="1800" dirty="0"/>
              <a:t> और अन्य देवी-देवताओं को आमंत्रित किया गया, लेकिन जान-बूझकर अपने जमाता भगवान </a:t>
            </a:r>
            <a:r>
              <a:rPr lang="hi-IN" sz="1800" u="sng" dirty="0">
                <a:hlinkClick r:id="rId9" tooltip="शिव"/>
              </a:rPr>
              <a:t>शंकर</a:t>
            </a:r>
            <a:r>
              <a:rPr lang="hi-IN" sz="1800" dirty="0"/>
              <a:t> को नहीं बुलाया। शंकरजी की पत्नी और दक्ष की पुत्री </a:t>
            </a:r>
            <a:r>
              <a:rPr lang="hi-IN" sz="1800" u="sng" dirty="0">
                <a:hlinkClick r:id="rId2" tooltip="सती"/>
              </a:rPr>
              <a:t>सती</a:t>
            </a:r>
            <a:r>
              <a:rPr lang="hi-IN" sz="1800" dirty="0"/>
              <a:t> पिता द्वारा न बुलाए जाने पर और शंकरजी के रोकने पर भी यज्ञ में भाग लेने गईं। यज्ञ-स्थल पर सती ने अपने पिता दक्ष से शंकर जी को आमंत्रित न करने का कारण पूछा और पिता से उग्र विरोध प्रकट किया। इस पर दक्ष प्रजापति ने भगवान शंकर को अपशब्द कहे। इस अपमान से पीड़ित हुई सती ने यज्ञ-अग्नि कुंड में कूदकर अपनी प्राणाहुति दे दी। भगवान शंकर को जब इस दुर्घटना का पता चला तो क्रोध से उनका तीसरा नेत्र खुल गया। भगवान शंकर के आदेश पर उनके गणों के उग्र कोप से भयभीत सारे देवता ऋषिगण यज्ञस्थल से भाग गये। भगवान शंकर ने यज्ञकुंड से सती के पार्थिव शरीर को निकाल कंधे पर उठा लिया और दुःखी हुए इधर-उधर घूमने लगे। तदनंतर सम्पूर्ण विश्व को प्रलय से बचाने के लिए जगत के पालनकर्त्ता भगवान विष्णु ने चक्र से सती के शरीर को काट दिया। तदनंतर वे टुकड़े 52 जगहों पर गिरे। वे ५२ स्थान शक्तिपीठ कहलाए। सती ने दूसरे जन्म में हिमालयपुत्री पार्वती के रूप में शंकर जी से विवाह किया।</a:t>
            </a:r>
            <a:r>
              <a:rPr lang="en-US" sz="1800" dirty="0"/>
              <a:t/>
            </a:r>
            <a:br>
              <a:rPr lang="en-US" sz="1800" dirty="0"/>
            </a:br>
            <a:r>
              <a:rPr lang="en-US" sz="1800" dirty="0"/>
              <a:t> </a:t>
            </a:r>
            <a:br>
              <a:rPr lang="en-US" sz="1800" dirty="0"/>
            </a:br>
            <a:r>
              <a:rPr lang="hi-IN" sz="1800" b="1" dirty="0"/>
              <a:t>ये हैं देवी के</a:t>
            </a:r>
            <a:r>
              <a:rPr lang="en-US" sz="1800" b="1" dirty="0"/>
              <a:t> 51 </a:t>
            </a:r>
            <a:r>
              <a:rPr lang="hi-IN" sz="1800" b="1" dirty="0"/>
              <a:t>इक्</a:t>
            </a:r>
            <a:r>
              <a:rPr lang="en-US" sz="1800" b="1" dirty="0"/>
              <a:t>‍</a:t>
            </a:r>
            <a:r>
              <a:rPr lang="hi-IN" sz="1800" b="1" dirty="0"/>
              <a:t>यावन शक्ति पीठों के नाम</a:t>
            </a:r>
            <a:r>
              <a:rPr lang="en-US" sz="1800" b="1" dirty="0"/>
              <a:t/>
            </a:r>
            <a:br>
              <a:rPr lang="en-US" sz="1800" b="1" dirty="0"/>
            </a:br>
            <a:r>
              <a:rPr lang="hi-IN" sz="1800" dirty="0"/>
              <a:t>हिन्दू धर्म के अनुसार जहां देवी सती के शरीर के अंग गिरे</a:t>
            </a:r>
            <a:r>
              <a:rPr lang="en-US" sz="1800" dirty="0"/>
              <a:t>, </a:t>
            </a:r>
            <a:r>
              <a:rPr lang="hi-IN" sz="1800" dirty="0"/>
              <a:t>वहां शक्ति पीठ बन गईं। ये अत्यंत पावन तीर्थ कहलाये। ये तीर्थ पूरे भारतीय उपमहाद्वीप पर फैले हुए हैं।</a:t>
            </a:r>
            <a:r>
              <a:rPr lang="en-US" sz="1800" dirty="0"/>
              <a:t/>
            </a:r>
            <a:br>
              <a:rPr lang="en-US" sz="1800" dirty="0"/>
            </a:br>
            <a:r>
              <a:rPr lang="hi-IN" sz="1800" dirty="0"/>
              <a:t>पुराणों के अनुसार सती के शव के विभिन्न अंगों से शक्तिपीठों का निर्माण </a:t>
            </a:r>
            <a:r>
              <a:rPr lang="hi-IN" sz="1800" dirty="0" smtClean="0"/>
              <a:t>हुआ था l</a:t>
            </a:r>
            <a:r>
              <a:rPr lang="en-US" dirty="0"/>
              <a:t/>
            </a:r>
            <a:br>
              <a:rPr lang="en-US" dirty="0"/>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52400"/>
            <a:ext cx="8610600" cy="6476999"/>
          </a:xfrm>
        </p:spPr>
        <p:txBody>
          <a:bodyPr>
            <a:noAutofit/>
          </a:bodyPr>
          <a:lstStyle/>
          <a:p>
            <a:r>
              <a:rPr lang="en-US" sz="1600" dirty="0" smtClean="0"/>
              <a:t/>
            </a:r>
            <a:br>
              <a:rPr lang="en-US" sz="1600" dirty="0" smtClean="0"/>
            </a:br>
            <a:r>
              <a:rPr lang="en-US" sz="1600" dirty="0"/>
              <a:t/>
            </a:r>
            <a:br>
              <a:rPr lang="en-US" sz="1600" dirty="0"/>
            </a:br>
            <a:r>
              <a:rPr lang="hi-IN" sz="1600" dirty="0" smtClean="0"/>
              <a:t>ये </a:t>
            </a:r>
            <a:r>
              <a:rPr lang="hi-IN" sz="1600" dirty="0"/>
              <a:t>हैं शक्तिपीठों की सूची</a:t>
            </a:r>
            <a:r>
              <a:rPr lang="en-US" sz="1600" dirty="0"/>
              <a:t/>
            </a:r>
            <a:br>
              <a:rPr lang="en-US" sz="1600" dirty="0"/>
            </a:br>
            <a:r>
              <a:rPr lang="hi-IN" sz="1600" dirty="0"/>
              <a:t>इन शक्तिपीठों की संख्या इक्यावन कही गई है। ये पूरे भारतीय उपमहाद्वीप में फैले हुए हैं। आइये जानें इनके स्</a:t>
            </a:r>
            <a:r>
              <a:rPr lang="en-US" sz="1600" dirty="0"/>
              <a:t>‍</a:t>
            </a:r>
            <a:r>
              <a:rPr lang="hi-IN" sz="1600" dirty="0"/>
              <a:t>थान</a:t>
            </a:r>
            <a:r>
              <a:rPr lang="en-US" sz="1600" dirty="0"/>
              <a:t>, </a:t>
            </a:r>
            <a:r>
              <a:rPr lang="hi-IN" sz="1600" dirty="0"/>
              <a:t>वहां स्</a:t>
            </a:r>
            <a:r>
              <a:rPr lang="en-US" sz="1600" dirty="0"/>
              <a:t>‍</a:t>
            </a:r>
            <a:r>
              <a:rPr lang="hi-IN" sz="1600" dirty="0"/>
              <a:t>थापित देवी के नाम और कौनसा अंग या आभूषण वहां गिरा उसके बारे में।</a:t>
            </a:r>
            <a:r>
              <a:rPr lang="en-US" sz="1600" dirty="0"/>
              <a:t/>
            </a:r>
            <a:br>
              <a:rPr lang="en-US" sz="1600" dirty="0"/>
            </a:br>
            <a:r>
              <a:rPr lang="en-US" sz="1600" dirty="0" smtClean="0"/>
              <a:t>1. </a:t>
            </a:r>
            <a:r>
              <a:rPr lang="hi-IN" sz="1600" dirty="0" smtClean="0"/>
              <a:t>हिंगुल </a:t>
            </a:r>
            <a:r>
              <a:rPr lang="hi-IN" sz="1600" dirty="0"/>
              <a:t>या हिंगलाज</a:t>
            </a:r>
            <a:r>
              <a:rPr lang="en-US" sz="1600" dirty="0"/>
              <a:t>, </a:t>
            </a:r>
            <a:r>
              <a:rPr lang="hi-IN" sz="1600" dirty="0"/>
              <a:t>कराची</a:t>
            </a:r>
            <a:r>
              <a:rPr lang="en-US" sz="1600" dirty="0"/>
              <a:t>, </a:t>
            </a:r>
            <a:r>
              <a:rPr lang="hi-IN" sz="1600" dirty="0"/>
              <a:t>पाकिस्तान से लगभग</a:t>
            </a:r>
            <a:r>
              <a:rPr lang="en-US" sz="1600" dirty="0"/>
              <a:t> 125 </a:t>
            </a:r>
            <a:r>
              <a:rPr lang="hi-IN" sz="1600" dirty="0"/>
              <a:t>किमी उत्तर</a:t>
            </a:r>
            <a:r>
              <a:rPr lang="en-US" sz="1600" dirty="0"/>
              <a:t>-</a:t>
            </a:r>
            <a:r>
              <a:rPr lang="hi-IN" sz="1600" dirty="0"/>
              <a:t>पूर्व में स्</a:t>
            </a:r>
            <a:r>
              <a:rPr lang="en-US" sz="1600" dirty="0"/>
              <a:t>‍</a:t>
            </a:r>
            <a:r>
              <a:rPr lang="hi-IN" sz="1600" dirty="0"/>
              <a:t>थित है यहां देवी का ब्रह्मरंध्र</a:t>
            </a:r>
            <a:r>
              <a:rPr lang="en-US" sz="1600" dirty="0"/>
              <a:t> (</a:t>
            </a:r>
            <a:r>
              <a:rPr lang="hi-IN" sz="1600" dirty="0"/>
              <a:t>सिर का ऊपरी भाग</a:t>
            </a:r>
            <a:r>
              <a:rPr lang="en-US" sz="1600" dirty="0"/>
              <a:t>) </a:t>
            </a:r>
            <a:r>
              <a:rPr lang="hi-IN" sz="1600" dirty="0"/>
              <a:t>गिरा। यहां देवी कोट्टरी नाम से स्</a:t>
            </a:r>
            <a:r>
              <a:rPr lang="en-US" sz="1600" dirty="0"/>
              <a:t>‍</a:t>
            </a:r>
            <a:r>
              <a:rPr lang="hi-IN" sz="1600" dirty="0"/>
              <a:t>थापित हैं।</a:t>
            </a:r>
            <a:r>
              <a:rPr lang="en-US" sz="1600" dirty="0"/>
              <a:t/>
            </a:r>
            <a:br>
              <a:rPr lang="en-US" sz="1600" dirty="0"/>
            </a:br>
            <a:r>
              <a:rPr lang="en-US" sz="1600" dirty="0" smtClean="0"/>
              <a:t>2. </a:t>
            </a:r>
            <a:r>
              <a:rPr lang="hi-IN" sz="1600" dirty="0"/>
              <a:t>शर्कररे</a:t>
            </a:r>
            <a:r>
              <a:rPr lang="en-US" sz="1600" dirty="0"/>
              <a:t>, </a:t>
            </a:r>
            <a:r>
              <a:rPr lang="hi-IN" sz="1600" dirty="0"/>
              <a:t>कराची पाकिस्तान के सुक्कर स्टेशन के निकट है वैसे इसे नैनादेवी मंदिर</a:t>
            </a:r>
            <a:r>
              <a:rPr lang="en-US" sz="1600" dirty="0"/>
              <a:t>, </a:t>
            </a:r>
            <a:r>
              <a:rPr lang="hi-IN" sz="1600" dirty="0"/>
              <a:t>बिलासपुर में भी बताया जाता है। यहां देवी की आंख गिरी थी और वे महिष मर्दिनी कहलाती हैं।</a:t>
            </a:r>
            <a:r>
              <a:rPr lang="en-US" sz="1600" dirty="0"/>
              <a:t/>
            </a:r>
            <a:br>
              <a:rPr lang="en-US" sz="1600" dirty="0"/>
            </a:br>
            <a:r>
              <a:rPr lang="en-US" sz="1600" dirty="0" smtClean="0"/>
              <a:t>3. </a:t>
            </a:r>
            <a:r>
              <a:rPr lang="hi-IN" sz="1600" dirty="0"/>
              <a:t>सुगंध</a:t>
            </a:r>
            <a:r>
              <a:rPr lang="en-US" sz="1600" dirty="0"/>
              <a:t>, </a:t>
            </a:r>
            <a:r>
              <a:rPr lang="hi-IN" sz="1600" dirty="0"/>
              <a:t>बांग्लादेश में शिकारपुर</a:t>
            </a:r>
            <a:r>
              <a:rPr lang="en-US" sz="1600" dirty="0"/>
              <a:t>, </a:t>
            </a:r>
            <a:r>
              <a:rPr lang="hi-IN" sz="1600" dirty="0"/>
              <a:t>बरिसल से</a:t>
            </a:r>
            <a:r>
              <a:rPr lang="en-US" sz="1600" dirty="0"/>
              <a:t> 20 </a:t>
            </a:r>
            <a:r>
              <a:rPr lang="hi-IN" sz="1600" dirty="0"/>
              <a:t>किमी दूर सोंध नदी के किनारे गिरी देवी की नासिका और उनका नाम है सुनंदा।</a:t>
            </a:r>
            <a:r>
              <a:rPr lang="en-US" sz="1600" dirty="0"/>
              <a:t/>
            </a:r>
            <a:br>
              <a:rPr lang="en-US" sz="1600" dirty="0"/>
            </a:br>
            <a:r>
              <a:rPr lang="en-US" sz="1600" dirty="0" smtClean="0"/>
              <a:t>4. </a:t>
            </a:r>
            <a:r>
              <a:rPr lang="hi-IN" sz="1600" dirty="0"/>
              <a:t>अमरनाथ</a:t>
            </a:r>
            <a:r>
              <a:rPr lang="en-US" sz="1600" dirty="0"/>
              <a:t>, </a:t>
            </a:r>
            <a:r>
              <a:rPr lang="hi-IN" sz="1600" dirty="0"/>
              <a:t>पहलगांव</a:t>
            </a:r>
            <a:r>
              <a:rPr lang="en-US" sz="1600" dirty="0"/>
              <a:t>, </a:t>
            </a:r>
            <a:r>
              <a:rPr lang="hi-IN" sz="1600" dirty="0"/>
              <a:t>काश्मीर के पास देवी का गला गिरा था और वे यहां महामाया के रूप में स्</a:t>
            </a:r>
            <a:r>
              <a:rPr lang="en-US" sz="1600" dirty="0"/>
              <a:t>‍</a:t>
            </a:r>
            <a:r>
              <a:rPr lang="hi-IN" sz="1600" dirty="0"/>
              <a:t>थापित हैं।</a:t>
            </a:r>
            <a:r>
              <a:rPr lang="en-US" sz="1600" dirty="0"/>
              <a:t/>
            </a:r>
            <a:br>
              <a:rPr lang="en-US" sz="1600" dirty="0"/>
            </a:br>
            <a:r>
              <a:rPr lang="en-US" sz="1600" dirty="0" smtClean="0"/>
              <a:t>5. </a:t>
            </a:r>
            <a:r>
              <a:rPr lang="hi-IN" sz="1600" dirty="0"/>
              <a:t>ज्वाला जी</a:t>
            </a:r>
            <a:r>
              <a:rPr lang="en-US" sz="1600" dirty="0"/>
              <a:t>, </a:t>
            </a:r>
            <a:r>
              <a:rPr lang="hi-IN" sz="1600" dirty="0"/>
              <a:t>कांगड़ा</a:t>
            </a:r>
            <a:r>
              <a:rPr lang="en-US" sz="1600" dirty="0"/>
              <a:t>, </a:t>
            </a:r>
            <a:r>
              <a:rPr lang="hi-IN" sz="1600" dirty="0"/>
              <a:t>हिमाचल प्रदेश में हैं जहां देवी की जीभ गिरी थी उनका नाम पड़ा सिधिदा या अंबिका।</a:t>
            </a:r>
            <a:r>
              <a:rPr lang="en-US" sz="1600" dirty="0"/>
              <a:t/>
            </a:r>
            <a:br>
              <a:rPr lang="en-US" sz="1600" dirty="0"/>
            </a:br>
            <a:r>
              <a:rPr lang="en-US" sz="1600" dirty="0" smtClean="0"/>
              <a:t>6. </a:t>
            </a:r>
            <a:r>
              <a:rPr lang="hi-IN" sz="1600" dirty="0"/>
              <a:t>जालंधर</a:t>
            </a:r>
            <a:r>
              <a:rPr lang="en-US" sz="1600" dirty="0"/>
              <a:t>, </a:t>
            </a:r>
            <a:r>
              <a:rPr lang="hi-IN" sz="1600" dirty="0"/>
              <a:t>पंजाब में छावनी स्टेशन निकट देवी तलाब में उनका बांया वक्ष गिरा और वे त्रिपुरमालिनी नाम से स्</a:t>
            </a:r>
            <a:r>
              <a:rPr lang="en-US" sz="1600" dirty="0"/>
              <a:t>‍</a:t>
            </a:r>
            <a:r>
              <a:rPr lang="hi-IN" sz="1600" dirty="0"/>
              <a:t>थापित हुईं।</a:t>
            </a:r>
            <a:r>
              <a:rPr lang="en-US" sz="1600" dirty="0"/>
              <a:t/>
            </a:r>
            <a:br>
              <a:rPr lang="en-US" sz="1600" dirty="0"/>
            </a:br>
            <a:r>
              <a:rPr lang="en-US" sz="1600" dirty="0" smtClean="0"/>
              <a:t>7. </a:t>
            </a:r>
            <a:r>
              <a:rPr lang="hi-IN" sz="1600" dirty="0"/>
              <a:t>अम्बाजी मंदिर</a:t>
            </a:r>
            <a:r>
              <a:rPr lang="en-US" sz="1600" dirty="0"/>
              <a:t>, </a:t>
            </a:r>
            <a:r>
              <a:rPr lang="hi-IN" sz="1600" dirty="0"/>
              <a:t>गुजरात में देवी का हृदय गिरा था और वे अम्बाजी कहलाईं।</a:t>
            </a:r>
            <a:r>
              <a:rPr lang="en-US" sz="1600" dirty="0"/>
              <a:t> </a:t>
            </a:r>
            <a:br>
              <a:rPr lang="en-US" sz="1600" dirty="0"/>
            </a:br>
            <a:r>
              <a:rPr lang="en-US" sz="1600" dirty="0" smtClean="0"/>
              <a:t>8. </a:t>
            </a:r>
            <a:r>
              <a:rPr lang="hi-IN" sz="1600" dirty="0"/>
              <a:t>गुजयेश्वरी मंदिर</a:t>
            </a:r>
            <a:r>
              <a:rPr lang="en-US" sz="1600" dirty="0"/>
              <a:t>, </a:t>
            </a:r>
            <a:r>
              <a:rPr lang="hi-IN" sz="1600" dirty="0"/>
              <a:t>नेपाल</a:t>
            </a:r>
            <a:r>
              <a:rPr lang="en-US" sz="1600" dirty="0"/>
              <a:t>, </a:t>
            </a:r>
            <a:r>
              <a:rPr lang="hi-IN" sz="1600" dirty="0"/>
              <a:t>में पशुपतिनाथ मंदिर के साथ ही है जहां देवी के दोनों घुटने गिरे बताये जाते हैं। यहां देवी का नाम महाशिरा है।</a:t>
            </a:r>
            <a:r>
              <a:rPr lang="en-US" sz="1600" dirty="0"/>
              <a:t/>
            </a:r>
            <a:br>
              <a:rPr lang="en-US" sz="1600" dirty="0"/>
            </a:br>
            <a:r>
              <a:rPr lang="en-US" sz="1600" dirty="0" smtClean="0"/>
              <a:t>9. </a:t>
            </a:r>
            <a:r>
              <a:rPr lang="hi-IN" sz="1600" dirty="0"/>
              <a:t>मानस</a:t>
            </a:r>
            <a:r>
              <a:rPr lang="en-US" sz="1600" dirty="0"/>
              <a:t>, </a:t>
            </a:r>
            <a:r>
              <a:rPr lang="hi-IN" sz="1600" dirty="0"/>
              <a:t>कैलाश पर्वत</a:t>
            </a:r>
            <a:r>
              <a:rPr lang="en-US" sz="1600" dirty="0"/>
              <a:t>, </a:t>
            </a:r>
            <a:r>
              <a:rPr lang="hi-IN" sz="1600" dirty="0"/>
              <a:t>मानसरोवर</a:t>
            </a:r>
            <a:r>
              <a:rPr lang="en-US" sz="1600" dirty="0"/>
              <a:t>, </a:t>
            </a:r>
            <a:r>
              <a:rPr lang="hi-IN" sz="1600" dirty="0"/>
              <a:t>में तिब्ब्त के निकट एक पाषाण शिला के रूप में मौजूद हैं देवी। यहां उनका दायां हाथ गिरा और वे दाक्षायनी कहलाईं।</a:t>
            </a:r>
            <a:r>
              <a:rPr lang="en-US" sz="1600" dirty="0"/>
              <a:t/>
            </a:r>
            <a:br>
              <a:rPr lang="en-US" sz="1600" dirty="0"/>
            </a:br>
            <a:r>
              <a:rPr lang="en-US" sz="1600" dirty="0" smtClean="0"/>
              <a:t>10. </a:t>
            </a:r>
            <a:r>
              <a:rPr lang="hi-IN" sz="1600" dirty="0"/>
              <a:t>बिराज</a:t>
            </a:r>
            <a:r>
              <a:rPr lang="en-US" sz="1600" dirty="0"/>
              <a:t>, </a:t>
            </a:r>
            <a:r>
              <a:rPr lang="hi-IN" sz="1600" dirty="0"/>
              <a:t>उत्कल</a:t>
            </a:r>
            <a:r>
              <a:rPr lang="en-US" sz="1600" dirty="0"/>
              <a:t>, </a:t>
            </a:r>
            <a:r>
              <a:rPr lang="hi-IN" sz="1600" dirty="0"/>
              <a:t>उड़ीसा में देवी की नाभि गिरी और वे विमला बनीं।</a:t>
            </a:r>
            <a:r>
              <a:rPr lang="en-US" sz="1600" dirty="0"/>
              <a:t/>
            </a:r>
            <a:br>
              <a:rPr lang="en-US" sz="1600" dirty="0"/>
            </a:br>
            <a:r>
              <a:rPr lang="en-US" sz="1600" dirty="0" smtClean="0"/>
              <a:t>11. </a:t>
            </a:r>
            <a:r>
              <a:rPr lang="hi-IN" sz="1600" dirty="0"/>
              <a:t>गंडकी नदी के तट पर</a:t>
            </a:r>
            <a:r>
              <a:rPr lang="en-US" sz="1600" dirty="0"/>
              <a:t>, </a:t>
            </a:r>
            <a:r>
              <a:rPr lang="hi-IN" sz="1600" dirty="0"/>
              <a:t>पोखरा</a:t>
            </a:r>
            <a:r>
              <a:rPr lang="en-US" sz="1600" dirty="0"/>
              <a:t>, </a:t>
            </a:r>
            <a:r>
              <a:rPr lang="hi-IN" sz="1600" dirty="0"/>
              <a:t>नेपाल में मुक्तिनाथ मंदिर में देवी का मस्तक गिरा और वे गंडकी चंडी कहलाईं।</a:t>
            </a:r>
            <a:r>
              <a:rPr lang="en-US" sz="1600" dirty="0"/>
              <a:t/>
            </a:r>
            <a:br>
              <a:rPr lang="en-US" sz="1600" dirty="0"/>
            </a:br>
            <a:r>
              <a:rPr lang="en-US" sz="1600" dirty="0" smtClean="0"/>
              <a:t>12. </a:t>
            </a:r>
            <a:r>
              <a:rPr lang="hi-IN" sz="1600" dirty="0"/>
              <a:t>बाहुल</a:t>
            </a:r>
            <a:r>
              <a:rPr lang="en-US" sz="1600" dirty="0"/>
              <a:t>, </a:t>
            </a:r>
            <a:r>
              <a:rPr lang="hi-IN" sz="1600" dirty="0"/>
              <a:t>अजेय नदी तट</a:t>
            </a:r>
            <a:r>
              <a:rPr lang="en-US" sz="1600" dirty="0"/>
              <a:t>, </a:t>
            </a:r>
            <a:r>
              <a:rPr lang="hi-IN" sz="1600" dirty="0"/>
              <a:t>केतुग्राम</a:t>
            </a:r>
            <a:r>
              <a:rPr lang="en-US" sz="1600" dirty="0"/>
              <a:t>, </a:t>
            </a:r>
            <a:r>
              <a:rPr lang="hi-IN" sz="1600" dirty="0"/>
              <a:t>कटुआ</a:t>
            </a:r>
            <a:r>
              <a:rPr lang="en-US" sz="1600" dirty="0"/>
              <a:t>, </a:t>
            </a:r>
            <a:r>
              <a:rPr lang="hi-IN" sz="1600" dirty="0"/>
              <a:t>वर्धमान जिला</a:t>
            </a:r>
            <a:r>
              <a:rPr lang="en-US" sz="1600" dirty="0"/>
              <a:t>, </a:t>
            </a:r>
            <a:r>
              <a:rPr lang="hi-IN" sz="1600" dirty="0"/>
              <a:t>में पश्चिम बंगाल से</a:t>
            </a:r>
            <a:r>
              <a:rPr lang="en-US" sz="1600" dirty="0"/>
              <a:t> 8 </a:t>
            </a:r>
            <a:r>
              <a:rPr lang="hi-IN" sz="1600" dirty="0"/>
              <a:t>किमी दूर बहुला देवी हैं जहां देवी का बायां हाथ गिरा था।</a:t>
            </a:r>
            <a:r>
              <a:rPr lang="en-US" sz="1600" dirty="0"/>
              <a:t> </a:t>
            </a:r>
            <a:br>
              <a:rPr lang="en-US" sz="1600" dirty="0"/>
            </a:br>
            <a:r>
              <a:rPr lang="en-US" sz="1600" dirty="0"/>
              <a:t/>
            </a:r>
            <a:br>
              <a:rPr lang="en-US" sz="1600" dirty="0"/>
            </a:br>
            <a:endParaRPr lang="en-US"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0"/>
            <a:ext cx="8839200" cy="6476999"/>
          </a:xfrm>
        </p:spPr>
        <p:txBody>
          <a:bodyPr>
            <a:normAutofit/>
          </a:bodyPr>
          <a:lstStyle/>
          <a:p>
            <a:r>
              <a:rPr lang="en-US" sz="1600" dirty="0" smtClean="0"/>
              <a:t>13. </a:t>
            </a:r>
            <a:r>
              <a:rPr lang="hi-IN" sz="1600" dirty="0" smtClean="0"/>
              <a:t>उज्जनि</a:t>
            </a:r>
            <a:r>
              <a:rPr lang="en-US" sz="1600" dirty="0" smtClean="0"/>
              <a:t>, </a:t>
            </a:r>
            <a:r>
              <a:rPr lang="hi-IN" sz="1600" dirty="0" smtClean="0"/>
              <a:t>गुस्कुर स्टेशन से वर्धमान जिला</a:t>
            </a:r>
            <a:r>
              <a:rPr lang="en-US" sz="1600" dirty="0" smtClean="0"/>
              <a:t>, </a:t>
            </a:r>
            <a:r>
              <a:rPr lang="hi-IN" sz="1600" dirty="0" smtClean="0"/>
              <a:t>पश्चिम बंगाल में दायीं कलाई गिरी और मंगल चंद्रिका देवी की स्</a:t>
            </a:r>
            <a:r>
              <a:rPr lang="en-US" sz="1600" dirty="0" smtClean="0"/>
              <a:t>‍</a:t>
            </a:r>
            <a:r>
              <a:rPr lang="hi-IN" sz="1600" dirty="0" smtClean="0"/>
              <a:t>थापना हुई।</a:t>
            </a:r>
            <a:r>
              <a:rPr lang="en-US" sz="1600" dirty="0" smtClean="0"/>
              <a:t/>
            </a:r>
            <a:br>
              <a:rPr lang="en-US" sz="1600" dirty="0" smtClean="0"/>
            </a:br>
            <a:r>
              <a:rPr lang="en-US" sz="1600" dirty="0" smtClean="0"/>
              <a:t>14. </a:t>
            </a:r>
            <a:r>
              <a:rPr lang="hi-IN" sz="1600" dirty="0" smtClean="0"/>
              <a:t>माताबाढ़ी पर्वत शिखर</a:t>
            </a:r>
            <a:r>
              <a:rPr lang="en-US" sz="1600" dirty="0" smtClean="0"/>
              <a:t>, </a:t>
            </a:r>
            <a:r>
              <a:rPr lang="hi-IN" sz="1600" dirty="0" smtClean="0"/>
              <a:t>निकट राधाकिशोरपुर गाव</a:t>
            </a:r>
            <a:r>
              <a:rPr lang="en-US" sz="1600" dirty="0" smtClean="0"/>
              <a:t>, </a:t>
            </a:r>
            <a:r>
              <a:rPr lang="hi-IN" sz="1600" dirty="0" smtClean="0"/>
              <a:t>उदरपुर</a:t>
            </a:r>
            <a:r>
              <a:rPr lang="en-US" sz="1600" dirty="0" smtClean="0"/>
              <a:t>, </a:t>
            </a:r>
            <a:r>
              <a:rPr lang="hi-IN" sz="1600" dirty="0" smtClean="0"/>
              <a:t>त्रिपुरा में दायां पैर गिरा और देवी त्रिपुर सुंदरी बनीं।</a:t>
            </a:r>
            <a:r>
              <a:rPr lang="en-US" sz="1600" dirty="0" smtClean="0"/>
              <a:t/>
            </a:r>
            <a:br>
              <a:rPr lang="en-US" sz="1600" dirty="0" smtClean="0"/>
            </a:br>
            <a:r>
              <a:rPr lang="en-US" sz="1600" dirty="0"/>
              <a:t> </a:t>
            </a:r>
            <a:r>
              <a:rPr lang="en-US" sz="1600" dirty="0" smtClean="0"/>
              <a:t>15. </a:t>
            </a:r>
            <a:r>
              <a:rPr lang="hi-IN" sz="1600" dirty="0"/>
              <a:t>छत्राल</a:t>
            </a:r>
            <a:r>
              <a:rPr lang="en-US" sz="1600" dirty="0"/>
              <a:t>, </a:t>
            </a:r>
            <a:r>
              <a:rPr lang="hi-IN" sz="1600" dirty="0"/>
              <a:t>चंद्रनाथ पर्वत शिखर</a:t>
            </a:r>
            <a:r>
              <a:rPr lang="en-US" sz="1600" dirty="0"/>
              <a:t>, </a:t>
            </a:r>
            <a:r>
              <a:rPr lang="hi-IN" sz="1600" dirty="0"/>
              <a:t>निकट सीताकुण्ड स्टेशन</a:t>
            </a:r>
            <a:r>
              <a:rPr lang="en-US" sz="1600" dirty="0"/>
              <a:t>, </a:t>
            </a:r>
            <a:r>
              <a:rPr lang="hi-IN" sz="1600" dirty="0"/>
              <a:t>चिट्टागौंग जिला</a:t>
            </a:r>
            <a:r>
              <a:rPr lang="en-US" sz="1600" dirty="0"/>
              <a:t>, </a:t>
            </a:r>
            <a:r>
              <a:rPr lang="hi-IN" sz="1600" dirty="0"/>
              <a:t>बांग्लादेश में गिरी दांयी भुजा और नाम पड़ा भवानी।</a:t>
            </a:r>
            <a:r>
              <a:rPr lang="en-US" sz="1600" dirty="0"/>
              <a:t/>
            </a:r>
            <a:br>
              <a:rPr lang="en-US" sz="1600" dirty="0"/>
            </a:br>
            <a:r>
              <a:rPr lang="en-US" sz="1600" dirty="0" smtClean="0"/>
              <a:t>16. </a:t>
            </a:r>
            <a:r>
              <a:rPr lang="hi-IN" sz="1600" dirty="0"/>
              <a:t>त्रिस्रोत</a:t>
            </a:r>
            <a:r>
              <a:rPr lang="en-US" sz="1600" dirty="0"/>
              <a:t>, </a:t>
            </a:r>
            <a:r>
              <a:rPr lang="hi-IN" sz="1600" dirty="0"/>
              <a:t>सालबाढ़ी गांव</a:t>
            </a:r>
            <a:r>
              <a:rPr lang="en-US" sz="1600" dirty="0"/>
              <a:t>, </a:t>
            </a:r>
            <a:r>
              <a:rPr lang="hi-IN" sz="1600" dirty="0"/>
              <a:t>बोडा मंडल</a:t>
            </a:r>
            <a:r>
              <a:rPr lang="en-US" sz="1600" dirty="0"/>
              <a:t>, </a:t>
            </a:r>
            <a:r>
              <a:rPr lang="hi-IN" sz="1600" dirty="0"/>
              <a:t>जलपाइगुड़ी</a:t>
            </a:r>
            <a:r>
              <a:rPr lang="en-US" sz="1600" dirty="0"/>
              <a:t>, </a:t>
            </a:r>
            <a:r>
              <a:rPr lang="hi-IN" sz="1600" dirty="0"/>
              <a:t>पश्चिम बंगाल में मां का बायां पैर गिरा और वे भ्रामरी देवी कहलाईं।</a:t>
            </a:r>
            <a:r>
              <a:rPr lang="en-US" sz="1600" dirty="0"/>
              <a:t/>
            </a:r>
            <a:br>
              <a:rPr lang="en-US" sz="1600" dirty="0"/>
            </a:br>
            <a:r>
              <a:rPr lang="en-US" sz="1600" dirty="0" smtClean="0"/>
              <a:t>17. </a:t>
            </a:r>
            <a:r>
              <a:rPr lang="hi-IN" sz="1600" dirty="0"/>
              <a:t>कामगिरि</a:t>
            </a:r>
            <a:r>
              <a:rPr lang="en-US" sz="1600" dirty="0"/>
              <a:t>, </a:t>
            </a:r>
            <a:r>
              <a:rPr lang="hi-IN" sz="1600" dirty="0"/>
              <a:t>कामाख्या</a:t>
            </a:r>
            <a:r>
              <a:rPr lang="en-US" sz="1600" dirty="0"/>
              <a:t>, </a:t>
            </a:r>
            <a:r>
              <a:rPr lang="hi-IN" sz="1600" dirty="0"/>
              <a:t>नीलांचल पर्वत</a:t>
            </a:r>
            <a:r>
              <a:rPr lang="en-US" sz="1600" dirty="0"/>
              <a:t>, </a:t>
            </a:r>
            <a:r>
              <a:rPr lang="hi-IN" sz="1600" dirty="0"/>
              <a:t>गुवाहाटी</a:t>
            </a:r>
            <a:r>
              <a:rPr lang="en-US" sz="1600" dirty="0"/>
              <a:t>, </a:t>
            </a:r>
            <a:r>
              <a:rPr lang="hi-IN" sz="1600" dirty="0"/>
              <a:t>असम में उनकी योनि गिरी और वे कामाख्या रूप में प्रसिद्ध हुईं।</a:t>
            </a:r>
            <a:r>
              <a:rPr lang="en-US" sz="1600" dirty="0"/>
              <a:t/>
            </a:r>
            <a:br>
              <a:rPr lang="en-US" sz="1600" dirty="0"/>
            </a:br>
            <a:r>
              <a:rPr lang="en-US" sz="1600" dirty="0" smtClean="0"/>
              <a:t>18. </a:t>
            </a:r>
            <a:r>
              <a:rPr lang="hi-IN" sz="1600" dirty="0"/>
              <a:t>जुगाड़्या</a:t>
            </a:r>
            <a:r>
              <a:rPr lang="en-US" sz="1600" dirty="0"/>
              <a:t>, </a:t>
            </a:r>
            <a:r>
              <a:rPr lang="hi-IN" sz="1600" dirty="0"/>
              <a:t>खीरग्राम</a:t>
            </a:r>
            <a:r>
              <a:rPr lang="en-US" sz="1600" dirty="0"/>
              <a:t>, </a:t>
            </a:r>
            <a:r>
              <a:rPr lang="hi-IN" sz="1600" dirty="0"/>
              <a:t>वर्धमान जिला</a:t>
            </a:r>
            <a:r>
              <a:rPr lang="en-US" sz="1600" dirty="0"/>
              <a:t>, </a:t>
            </a:r>
            <a:r>
              <a:rPr lang="hi-IN" sz="1600" dirty="0"/>
              <a:t>पश्चिम बंगाल में दायें पैर का अंगूठा गिरा और नाम मिला जुगाड्या।</a:t>
            </a:r>
            <a:r>
              <a:rPr lang="en-US" sz="1600" dirty="0"/>
              <a:t/>
            </a:r>
            <a:br>
              <a:rPr lang="en-US" sz="1600" dirty="0"/>
            </a:br>
            <a:r>
              <a:rPr lang="en-US" sz="1600" dirty="0" smtClean="0"/>
              <a:t>19. </a:t>
            </a:r>
            <a:r>
              <a:rPr lang="hi-IN" sz="1600" dirty="0"/>
              <a:t>वहीं कालीपीठ</a:t>
            </a:r>
            <a:r>
              <a:rPr lang="en-US" sz="1600" dirty="0"/>
              <a:t>, </a:t>
            </a:r>
            <a:r>
              <a:rPr lang="hi-IN" sz="1600" dirty="0"/>
              <a:t>कालीघाट</a:t>
            </a:r>
            <a:r>
              <a:rPr lang="en-US" sz="1600" dirty="0"/>
              <a:t>, </a:t>
            </a:r>
            <a:r>
              <a:rPr lang="hi-IN" sz="1600" dirty="0"/>
              <a:t>कोलकाता में दायें पैर का अंगूठा गिरा और वे मां कालिका बनीं।</a:t>
            </a:r>
            <a:r>
              <a:rPr lang="en-US" sz="1600" dirty="0"/>
              <a:t/>
            </a:r>
            <a:br>
              <a:rPr lang="en-US" sz="1600" dirty="0"/>
            </a:br>
            <a:r>
              <a:rPr lang="en-US" sz="1600" dirty="0" smtClean="0"/>
              <a:t>20. </a:t>
            </a:r>
            <a:r>
              <a:rPr lang="hi-IN" sz="1600" dirty="0"/>
              <a:t>प्रयाग</a:t>
            </a:r>
            <a:r>
              <a:rPr lang="en-US" sz="1600" dirty="0"/>
              <a:t>, </a:t>
            </a:r>
            <a:r>
              <a:rPr lang="hi-IN" sz="1600" dirty="0"/>
              <a:t>संगम</a:t>
            </a:r>
            <a:r>
              <a:rPr lang="en-US" sz="1600" dirty="0"/>
              <a:t>, </a:t>
            </a:r>
            <a:r>
              <a:rPr lang="hi-IN" sz="1600" dirty="0"/>
              <a:t>इलाहाबाद</a:t>
            </a:r>
            <a:r>
              <a:rPr lang="en-US" sz="1600" dirty="0"/>
              <a:t>, </a:t>
            </a:r>
            <a:r>
              <a:rPr lang="hi-IN" sz="1600" dirty="0"/>
              <a:t>उत्तर प्रदेश में मां ललिता के हाथ की अंगुली गिरी।</a:t>
            </a:r>
            <a:r>
              <a:rPr lang="en-US" sz="1600" dirty="0"/>
              <a:t/>
            </a:r>
            <a:br>
              <a:rPr lang="en-US" sz="1600" dirty="0"/>
            </a:br>
            <a:r>
              <a:rPr lang="en-US" sz="1600" dirty="0" smtClean="0"/>
              <a:t>21. </a:t>
            </a:r>
            <a:r>
              <a:rPr lang="hi-IN" sz="1600" dirty="0"/>
              <a:t>जयंती नाम से स्</a:t>
            </a:r>
            <a:r>
              <a:rPr lang="en-US" sz="1600" dirty="0"/>
              <a:t>‍</a:t>
            </a:r>
            <a:r>
              <a:rPr lang="hi-IN" sz="1600" dirty="0"/>
              <a:t>थापित है कालाजोर भोरभोग गांव</a:t>
            </a:r>
            <a:r>
              <a:rPr lang="en-US" sz="1600" dirty="0"/>
              <a:t>, </a:t>
            </a:r>
            <a:r>
              <a:rPr lang="hi-IN" sz="1600" dirty="0"/>
              <a:t>खासी पर्वत</a:t>
            </a:r>
            <a:r>
              <a:rPr lang="en-US" sz="1600" dirty="0"/>
              <a:t>, </a:t>
            </a:r>
            <a:r>
              <a:rPr lang="hi-IN" sz="1600" dirty="0"/>
              <a:t>जयंतिया परगना</a:t>
            </a:r>
            <a:r>
              <a:rPr lang="en-US" sz="1600" dirty="0"/>
              <a:t>, </a:t>
            </a:r>
            <a:r>
              <a:rPr lang="hi-IN" sz="1600" dirty="0"/>
              <a:t>सिल्हैट जिला</a:t>
            </a:r>
            <a:r>
              <a:rPr lang="en-US" sz="1600" dirty="0"/>
              <a:t>, </a:t>
            </a:r>
            <a:r>
              <a:rPr lang="hi-IN" sz="1600" dirty="0"/>
              <a:t>बांग्लादेश में देवी जहां उनकी बायीं जंघा गिरी।</a:t>
            </a:r>
            <a:r>
              <a:rPr lang="en-US" sz="1600" dirty="0"/>
              <a:t/>
            </a:r>
            <a:br>
              <a:rPr lang="en-US" sz="1600" dirty="0"/>
            </a:br>
            <a:r>
              <a:rPr lang="en-US" sz="1600" dirty="0" smtClean="0"/>
              <a:t>22. </a:t>
            </a:r>
            <a:r>
              <a:rPr lang="hi-IN" sz="1600" dirty="0"/>
              <a:t>किरीट नाम से ही स्</a:t>
            </a:r>
            <a:r>
              <a:rPr lang="en-US" sz="1600" dirty="0"/>
              <a:t>‍</a:t>
            </a:r>
            <a:r>
              <a:rPr lang="hi-IN" sz="1600" dirty="0"/>
              <a:t>पष्</a:t>
            </a:r>
            <a:r>
              <a:rPr lang="en-US" sz="1600" dirty="0"/>
              <a:t>‍</a:t>
            </a:r>
            <a:r>
              <a:rPr lang="hi-IN" sz="1600" dirty="0"/>
              <a:t>ट है कि किरीटकोण ग्राम</a:t>
            </a:r>
            <a:r>
              <a:rPr lang="en-US" sz="1600" dirty="0"/>
              <a:t>, </a:t>
            </a:r>
            <a:r>
              <a:rPr lang="hi-IN" sz="1600" dirty="0"/>
              <a:t>मुर्शीदाबाद जिला</a:t>
            </a:r>
            <a:r>
              <a:rPr lang="en-US" sz="1600" dirty="0"/>
              <a:t>, </a:t>
            </a:r>
            <a:r>
              <a:rPr lang="hi-IN" sz="1600" dirty="0"/>
              <a:t>पश्चिम बंगालमें देवी का मुकुट गिरा और वे विमला कहलाईं।</a:t>
            </a:r>
            <a:r>
              <a:rPr lang="en-US" sz="1600" dirty="0"/>
              <a:t> </a:t>
            </a:r>
            <a:br>
              <a:rPr lang="en-US" sz="1600" dirty="0"/>
            </a:br>
            <a:r>
              <a:rPr lang="en-US" sz="1600" dirty="0" smtClean="0"/>
              <a:t>23. </a:t>
            </a:r>
            <a:r>
              <a:rPr lang="hi-IN" sz="1600" dirty="0"/>
              <a:t>मणिकर्णिका घाट</a:t>
            </a:r>
            <a:r>
              <a:rPr lang="en-US" sz="1600" dirty="0"/>
              <a:t>, </a:t>
            </a:r>
            <a:r>
              <a:rPr lang="hi-IN" sz="1600" dirty="0"/>
              <a:t>काशी</a:t>
            </a:r>
            <a:r>
              <a:rPr lang="en-US" sz="1600" dirty="0"/>
              <a:t>, </a:t>
            </a:r>
            <a:r>
              <a:rPr lang="hi-IN" sz="1600" dirty="0"/>
              <a:t>वाराणसी</a:t>
            </a:r>
            <a:r>
              <a:rPr lang="en-US" sz="1600" dirty="0"/>
              <a:t>, </a:t>
            </a:r>
            <a:r>
              <a:rPr lang="hi-IN" sz="1600" dirty="0"/>
              <a:t>उत्तर प्रदेश में उनकी मणिकर्णिका गिरी और वे विशालाक्षी और मणिकर्णी रूप में प्रसिद्ध हुईं।</a:t>
            </a:r>
            <a:r>
              <a:rPr lang="en-US" sz="1600" dirty="0"/>
              <a:t/>
            </a:r>
            <a:br>
              <a:rPr lang="en-US" sz="1600" dirty="0"/>
            </a:br>
            <a:r>
              <a:rPr lang="en-US" sz="1600" dirty="0" smtClean="0"/>
              <a:t>24. </a:t>
            </a:r>
            <a:r>
              <a:rPr lang="hi-IN" sz="1600" dirty="0"/>
              <a:t>कन्याश्रम</a:t>
            </a:r>
            <a:r>
              <a:rPr lang="en-US" sz="1600" dirty="0"/>
              <a:t>, </a:t>
            </a:r>
            <a:r>
              <a:rPr lang="hi-IN" sz="1600" dirty="0"/>
              <a:t>भद्रकाली मंदिर</a:t>
            </a:r>
            <a:r>
              <a:rPr lang="en-US" sz="1600" dirty="0"/>
              <a:t>, </a:t>
            </a:r>
            <a:r>
              <a:rPr lang="hi-IN" sz="1600" dirty="0"/>
              <a:t>कुमारी मंदिर</a:t>
            </a:r>
            <a:r>
              <a:rPr lang="en-US" sz="1600" dirty="0"/>
              <a:t>, </a:t>
            </a:r>
            <a:r>
              <a:rPr lang="hi-IN" sz="1600" dirty="0"/>
              <a:t>तमिल नाडु में देवी की पीठ गिरी और वे श्रवणी कहलाईं।</a:t>
            </a:r>
            <a:r>
              <a:rPr lang="en-US" sz="1600" dirty="0"/>
              <a:t/>
            </a:r>
            <a:br>
              <a:rPr lang="en-US" sz="1600" dirty="0"/>
            </a:br>
            <a:r>
              <a:rPr lang="en-US" sz="1600" dirty="0" smtClean="0"/>
              <a:t>25. </a:t>
            </a:r>
            <a:r>
              <a:rPr lang="hi-IN" sz="1600" dirty="0"/>
              <a:t>कुरुक्षेत्र</a:t>
            </a:r>
            <a:r>
              <a:rPr lang="en-US" sz="1600" dirty="0"/>
              <a:t>, </a:t>
            </a:r>
            <a:r>
              <a:rPr lang="hi-IN" sz="1600" dirty="0"/>
              <a:t>हरियाणा में गिरी एड़ी और माता सावित्री का मंदिर स्</a:t>
            </a:r>
            <a:r>
              <a:rPr lang="en-US" sz="1600" dirty="0"/>
              <a:t>‍</a:t>
            </a:r>
            <a:r>
              <a:rPr lang="hi-IN" sz="1600" dirty="0"/>
              <a:t>थापित हुआ।</a:t>
            </a:r>
            <a:r>
              <a:rPr lang="en-US" sz="1600" dirty="0"/>
              <a:t/>
            </a:r>
            <a:br>
              <a:rPr lang="en-US" sz="1600" dirty="0"/>
            </a:br>
            <a:r>
              <a:rPr lang="en-US" sz="1600" dirty="0" smtClean="0"/>
              <a:t>26. </a:t>
            </a:r>
            <a:r>
              <a:rPr lang="hi-IN" sz="1600" dirty="0"/>
              <a:t>मणिबंध</a:t>
            </a:r>
            <a:r>
              <a:rPr lang="en-US" sz="1600" dirty="0"/>
              <a:t>, </a:t>
            </a:r>
            <a:r>
              <a:rPr lang="hi-IN" sz="1600" dirty="0"/>
              <a:t>गायत्री पर्वत</a:t>
            </a:r>
            <a:r>
              <a:rPr lang="en-US" sz="1600" dirty="0"/>
              <a:t>, </a:t>
            </a:r>
            <a:r>
              <a:rPr lang="hi-IN" sz="1600" dirty="0"/>
              <a:t>पुष्कर</a:t>
            </a:r>
            <a:r>
              <a:rPr lang="en-US" sz="1600" dirty="0"/>
              <a:t>, </a:t>
            </a:r>
            <a:r>
              <a:rPr lang="hi-IN" sz="1600" dirty="0"/>
              <a:t>अजमेर में देवी की दो पहुंचियां गिरी थीं। यहां देवी का नाम है गायत्री।</a:t>
            </a:r>
            <a:r>
              <a:rPr lang="en-US" sz="1600" dirty="0"/>
              <a:t/>
            </a:r>
            <a:br>
              <a:rPr lang="en-US" sz="1600" dirty="0"/>
            </a:br>
            <a:r>
              <a:rPr lang="en-US" sz="1600" dirty="0" smtClean="0"/>
              <a:t>27. </a:t>
            </a:r>
            <a:r>
              <a:rPr lang="hi-IN" sz="1600" dirty="0"/>
              <a:t>श्री शैल</a:t>
            </a:r>
            <a:r>
              <a:rPr lang="en-US" sz="1600" dirty="0"/>
              <a:t>, </a:t>
            </a:r>
            <a:r>
              <a:rPr lang="hi-IN" sz="1600" dirty="0"/>
              <a:t>जैनपुर गांव</a:t>
            </a:r>
            <a:r>
              <a:rPr lang="en-US" sz="1600" dirty="0"/>
              <a:t>, </a:t>
            </a:r>
            <a:r>
              <a:rPr lang="hi-IN" sz="1600" dirty="0"/>
              <a:t>के पास सिल्हैट टाउन</a:t>
            </a:r>
            <a:r>
              <a:rPr lang="en-US" sz="1600" dirty="0"/>
              <a:t>, </a:t>
            </a:r>
            <a:r>
              <a:rPr lang="hi-IN" sz="1600" dirty="0"/>
              <a:t>बांग्लादेश में देवी का गला गिरा</a:t>
            </a:r>
            <a:r>
              <a:rPr lang="en-US" sz="1600" dirty="0"/>
              <a:t>, </a:t>
            </a:r>
            <a:r>
              <a:rPr lang="hi-IN" sz="1600" dirty="0"/>
              <a:t>यहां उनका नाम महालक्ष्मी है।</a:t>
            </a:r>
            <a:r>
              <a:rPr lang="en-US" sz="1600" dirty="0"/>
              <a:t/>
            </a:r>
            <a:br>
              <a:rPr lang="en-US" sz="1600" dirty="0"/>
            </a:br>
            <a:endParaRPr lang="en-US" sz="1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1"/>
            <a:ext cx="8763000" cy="6477000"/>
          </a:xfrm>
        </p:spPr>
        <p:txBody>
          <a:bodyPr>
            <a:normAutofit fontScale="90000"/>
          </a:bodyPr>
          <a:lstStyle/>
          <a:p>
            <a:r>
              <a:rPr lang="en-US" sz="1800" dirty="0" smtClean="0"/>
              <a:t/>
            </a:r>
            <a:br>
              <a:rPr lang="en-US" sz="1800" dirty="0" smtClean="0"/>
            </a:br>
            <a:r>
              <a:rPr lang="en-US" sz="1800" dirty="0"/>
              <a:t/>
            </a:r>
            <a:br>
              <a:rPr lang="en-US" sz="1800" dirty="0"/>
            </a:br>
            <a:r>
              <a:rPr lang="en-US" sz="1800" dirty="0" smtClean="0"/>
              <a:t/>
            </a:r>
            <a:br>
              <a:rPr lang="en-US" sz="1800" dirty="0" smtClean="0"/>
            </a:br>
            <a:r>
              <a:rPr lang="en-US" sz="1800" dirty="0" smtClean="0"/>
              <a:t>28. </a:t>
            </a:r>
            <a:r>
              <a:rPr lang="hi-IN" sz="1800" dirty="0"/>
              <a:t>कांची</a:t>
            </a:r>
            <a:r>
              <a:rPr lang="en-US" sz="1800" dirty="0"/>
              <a:t>, </a:t>
            </a:r>
            <a:r>
              <a:rPr lang="hi-IN" sz="1800" dirty="0"/>
              <a:t>कोपई नदी तट पर पश्चिम बंगाल में देवी की अस्थि गिरी और वे देवगर्भ रूप में स्</a:t>
            </a:r>
            <a:r>
              <a:rPr lang="en-US" sz="1800" dirty="0"/>
              <a:t>‍</a:t>
            </a:r>
            <a:r>
              <a:rPr lang="hi-IN" sz="1800" dirty="0"/>
              <a:t>थापित हैं।</a:t>
            </a:r>
            <a:r>
              <a:rPr lang="en-US" sz="1800" dirty="0"/>
              <a:t/>
            </a:r>
            <a:br>
              <a:rPr lang="en-US" sz="1800" dirty="0"/>
            </a:br>
            <a:r>
              <a:rPr lang="en-US" sz="1800" dirty="0" smtClean="0"/>
              <a:t>29. </a:t>
            </a:r>
            <a:r>
              <a:rPr lang="hi-IN" sz="1800" dirty="0"/>
              <a:t>मध्य प्रदेश के अमरकंटक में कमलाधव नाम के स्</a:t>
            </a:r>
            <a:r>
              <a:rPr lang="en-US" sz="1800" dirty="0"/>
              <a:t>‍</a:t>
            </a:r>
            <a:r>
              <a:rPr lang="hi-IN" sz="1800" dirty="0"/>
              <a:t>थान पर शोन नदी के किनारे एक गुफा में</a:t>
            </a:r>
            <a:r>
              <a:rPr lang="en-US" sz="1800" dirty="0"/>
              <a:t>, </a:t>
            </a:r>
            <a:r>
              <a:rPr lang="hi-IN" sz="1800" dirty="0"/>
              <a:t>मां काली स्</a:t>
            </a:r>
            <a:r>
              <a:rPr lang="en-US" sz="1800" dirty="0"/>
              <a:t>‍</a:t>
            </a:r>
            <a:r>
              <a:rPr lang="hi-IN" sz="1800" dirty="0"/>
              <a:t>थापित हैं जहां उनका बायां नितंब गिरा।</a:t>
            </a:r>
            <a:r>
              <a:rPr lang="en-US" sz="1800" dirty="0"/>
              <a:t/>
            </a:r>
            <a:br>
              <a:rPr lang="en-US" sz="1800" dirty="0"/>
            </a:br>
            <a:r>
              <a:rPr lang="en-US" sz="1800" dirty="0" smtClean="0"/>
              <a:t>30. </a:t>
            </a:r>
            <a:r>
              <a:rPr lang="hi-IN" sz="1800" dirty="0"/>
              <a:t>शोन्देश</a:t>
            </a:r>
            <a:r>
              <a:rPr lang="en-US" sz="1800" dirty="0"/>
              <a:t>, </a:t>
            </a:r>
            <a:r>
              <a:rPr lang="hi-IN" sz="1800" dirty="0"/>
              <a:t>अमरकंटक</a:t>
            </a:r>
            <a:r>
              <a:rPr lang="en-US" sz="1800" dirty="0"/>
              <a:t>, </a:t>
            </a:r>
            <a:r>
              <a:rPr lang="hi-IN" sz="1800" dirty="0"/>
              <a:t>मध्य प्रदेश में उनका दायां नितंब गिरा और नर्मदा नदी का उद्गम होने के कारण देवी नर्मदा कहलाईं।</a:t>
            </a:r>
            <a:r>
              <a:rPr lang="en-US" sz="1800" dirty="0"/>
              <a:t/>
            </a:r>
            <a:br>
              <a:rPr lang="en-US" sz="1800" dirty="0"/>
            </a:br>
            <a:r>
              <a:rPr lang="en-US" sz="1800" dirty="0" smtClean="0"/>
              <a:t>31. </a:t>
            </a:r>
            <a:r>
              <a:rPr lang="hi-IN" sz="1800" dirty="0"/>
              <a:t>रामगिरि</a:t>
            </a:r>
            <a:r>
              <a:rPr lang="en-US" sz="1800" dirty="0"/>
              <a:t>, </a:t>
            </a:r>
            <a:r>
              <a:rPr lang="hi-IN" sz="1800" dirty="0"/>
              <a:t>चित्रकूट</a:t>
            </a:r>
            <a:r>
              <a:rPr lang="en-US" sz="1800" dirty="0"/>
              <a:t>, </a:t>
            </a:r>
            <a:r>
              <a:rPr lang="hi-IN" sz="1800" dirty="0"/>
              <a:t>उत्तर प्रदेश में दायां वक्ष गिरा नाम पड़ा शिवानी।</a:t>
            </a:r>
            <a:r>
              <a:rPr lang="en-US" sz="1800" dirty="0"/>
              <a:t/>
            </a:r>
            <a:br>
              <a:rPr lang="en-US" sz="1800" dirty="0"/>
            </a:br>
            <a:r>
              <a:rPr lang="en-US" sz="1800" dirty="0" smtClean="0"/>
              <a:t>32. </a:t>
            </a:r>
            <a:r>
              <a:rPr lang="hi-IN" sz="1800" dirty="0"/>
              <a:t>वृंदावन</a:t>
            </a:r>
            <a:r>
              <a:rPr lang="en-US" sz="1800" dirty="0"/>
              <a:t>, </a:t>
            </a:r>
            <a:r>
              <a:rPr lang="hi-IN" sz="1800" dirty="0"/>
              <a:t>भूतेश्वर महादेव मंदिर के पास उत्तर प्रदेश में दवी के केशों का गुच्छ और चूड़ामणि गिरी। वे यहां उमा नाम से प्रसिद्ध हुईं।</a:t>
            </a:r>
            <a:r>
              <a:rPr lang="en-US" sz="1800" dirty="0"/>
              <a:t/>
            </a:r>
            <a:br>
              <a:rPr lang="en-US" sz="1800" dirty="0"/>
            </a:br>
            <a:r>
              <a:rPr lang="en-US" sz="1800" dirty="0" smtClean="0"/>
              <a:t>33. </a:t>
            </a:r>
            <a:r>
              <a:rPr lang="hi-IN" sz="1800" dirty="0"/>
              <a:t>शुचि</a:t>
            </a:r>
            <a:r>
              <a:rPr lang="en-US" sz="1800" dirty="0"/>
              <a:t>, </a:t>
            </a:r>
            <a:r>
              <a:rPr lang="hi-IN" sz="1800" dirty="0"/>
              <a:t>शुचितीर्थम शिव मंदिर के पास कन्याकुमारी</a:t>
            </a:r>
            <a:r>
              <a:rPr lang="en-US" sz="1800" dirty="0"/>
              <a:t>, </a:t>
            </a:r>
            <a:r>
              <a:rPr lang="hi-IN" sz="1800" dirty="0"/>
              <a:t>तमिल नाडु में ऊपरी दाढ़ गिरी नाम पड़ा नारायणी।</a:t>
            </a:r>
            <a:r>
              <a:rPr lang="en-US" sz="1800" dirty="0"/>
              <a:t/>
            </a:r>
            <a:br>
              <a:rPr lang="en-US" sz="1800" dirty="0"/>
            </a:br>
            <a:r>
              <a:rPr lang="en-US" sz="1800" dirty="0" smtClean="0"/>
              <a:t>34. </a:t>
            </a:r>
            <a:r>
              <a:rPr lang="hi-IN" sz="1800" dirty="0"/>
              <a:t>वहीं पंचसागर में उनकी निचली दाढ़ गिरी नाम पड़ा वाराही।</a:t>
            </a:r>
            <a:r>
              <a:rPr lang="en-US" sz="1800" dirty="0"/>
              <a:t/>
            </a:r>
            <a:br>
              <a:rPr lang="en-US" sz="1800" dirty="0"/>
            </a:br>
            <a:r>
              <a:rPr lang="en-US" sz="1800" dirty="0" smtClean="0"/>
              <a:t>35. </a:t>
            </a:r>
            <a:r>
              <a:rPr lang="hi-IN" sz="1800" dirty="0"/>
              <a:t>बांग्लादेश के करतोयतत</a:t>
            </a:r>
            <a:r>
              <a:rPr lang="en-US" sz="1800" dirty="0"/>
              <a:t>, </a:t>
            </a:r>
            <a:r>
              <a:rPr lang="hi-IN" sz="1800" dirty="0"/>
              <a:t>भवानीपुर गांव में उनकी बायीं पायल गिरी और वे अर्पण नाम से जानी गई।</a:t>
            </a:r>
            <a:r>
              <a:rPr lang="en-US" sz="1800" dirty="0"/>
              <a:t/>
            </a:r>
            <a:br>
              <a:rPr lang="en-US" sz="1800" dirty="0"/>
            </a:br>
            <a:r>
              <a:rPr lang="en-US" sz="1800" dirty="0" smtClean="0"/>
              <a:t>36. </a:t>
            </a:r>
            <a:r>
              <a:rPr lang="hi-IN" sz="1800" dirty="0"/>
              <a:t>श्रीशैलम</a:t>
            </a:r>
            <a:r>
              <a:rPr lang="en-US" sz="1800" dirty="0"/>
              <a:t>, </a:t>
            </a:r>
            <a:r>
              <a:rPr lang="hi-IN" sz="1800" dirty="0"/>
              <a:t>कुर्नूल जिला आंध्र प्रदेश में दायीं पायल गिरी और स्</a:t>
            </a:r>
            <a:r>
              <a:rPr lang="en-US" sz="1800" dirty="0"/>
              <a:t>‍</a:t>
            </a:r>
            <a:r>
              <a:rPr lang="hi-IN" sz="1800" dirty="0"/>
              <a:t>थापित हुईं देवी श्री सुंदरी।</a:t>
            </a:r>
            <a:r>
              <a:rPr lang="en-US" sz="1800" dirty="0"/>
              <a:t/>
            </a:r>
            <a:br>
              <a:rPr lang="en-US" sz="1800" dirty="0"/>
            </a:br>
            <a:r>
              <a:rPr lang="en-US" sz="1800" dirty="0" smtClean="0"/>
              <a:t>37. </a:t>
            </a:r>
            <a:r>
              <a:rPr lang="hi-IN" sz="1800" dirty="0"/>
              <a:t>पश्चिम बंगाल के विभाष</a:t>
            </a:r>
            <a:r>
              <a:rPr lang="en-US" sz="1800" dirty="0"/>
              <a:t>, </a:t>
            </a:r>
            <a:r>
              <a:rPr lang="hi-IN" sz="1800" dirty="0"/>
              <a:t>तामलुक</a:t>
            </a:r>
            <a:r>
              <a:rPr lang="en-US" sz="1800" dirty="0"/>
              <a:t>, </a:t>
            </a:r>
            <a:r>
              <a:rPr lang="hi-IN" sz="1800" dirty="0"/>
              <a:t>पूर्व मेदिनीपुर जिला में देवी कपालिनी</a:t>
            </a:r>
            <a:r>
              <a:rPr lang="en-US" sz="1800" dirty="0"/>
              <a:t> (</a:t>
            </a:r>
            <a:r>
              <a:rPr lang="hi-IN" sz="1800" dirty="0"/>
              <a:t>भीमरूप</a:t>
            </a:r>
            <a:r>
              <a:rPr lang="en-US" sz="1800" dirty="0"/>
              <a:t>) </a:t>
            </a:r>
            <a:r>
              <a:rPr lang="hi-IN" sz="1800" dirty="0"/>
              <a:t>की बायीं एड़ी गिरी।</a:t>
            </a:r>
            <a:r>
              <a:rPr lang="en-US" sz="1800" dirty="0"/>
              <a:t/>
            </a:r>
            <a:br>
              <a:rPr lang="en-US" sz="1800" dirty="0"/>
            </a:br>
            <a:r>
              <a:rPr lang="en-US" sz="1800" dirty="0" smtClean="0"/>
              <a:t>38. </a:t>
            </a:r>
            <a:r>
              <a:rPr lang="hi-IN" sz="1800" dirty="0"/>
              <a:t>प्रभास</a:t>
            </a:r>
            <a:r>
              <a:rPr lang="en-US" sz="1800" dirty="0"/>
              <a:t>, </a:t>
            </a:r>
            <a:r>
              <a:rPr lang="hi-IN" sz="1800" dirty="0"/>
              <a:t>जूनागढ़ जिला</a:t>
            </a:r>
            <a:r>
              <a:rPr lang="en-US" sz="1800" dirty="0"/>
              <a:t>, </a:t>
            </a:r>
            <a:r>
              <a:rPr lang="hi-IN" sz="1800" dirty="0"/>
              <a:t>गुजरात में देवी चंद्रभागा का आमाशय गिरा।</a:t>
            </a:r>
            <a:r>
              <a:rPr lang="en-US" sz="1800" dirty="0"/>
              <a:t/>
            </a:r>
            <a:br>
              <a:rPr lang="en-US" sz="1800" dirty="0"/>
            </a:br>
            <a:r>
              <a:rPr lang="en-US" sz="1800" dirty="0" smtClean="0"/>
              <a:t>39. </a:t>
            </a:r>
            <a:r>
              <a:rPr lang="hi-IN" sz="1800" dirty="0"/>
              <a:t>भैरव पर्वत पर क्षिप्रा नदी के किनारे उज्जयिनी</a:t>
            </a:r>
            <a:r>
              <a:rPr lang="en-US" sz="1800" dirty="0"/>
              <a:t>, </a:t>
            </a:r>
            <a:r>
              <a:rPr lang="hi-IN" sz="1800" dirty="0"/>
              <a:t>मध्य प्रदेश में देवी के ऊपरी होंठ गिरे यहां वे अवंति नाम से जानी जाती हैं।</a:t>
            </a:r>
            <a:r>
              <a:rPr lang="en-US" sz="1800" dirty="0"/>
              <a:t/>
            </a:r>
            <a:br>
              <a:rPr lang="en-US" sz="1800" dirty="0"/>
            </a:br>
            <a:r>
              <a:rPr lang="en-US" sz="1800" dirty="0" smtClean="0"/>
              <a:t>40. </a:t>
            </a:r>
            <a:r>
              <a:rPr lang="hi-IN" sz="1800" dirty="0"/>
              <a:t>जनस्थान</a:t>
            </a:r>
            <a:r>
              <a:rPr lang="en-US" sz="1800" dirty="0"/>
              <a:t>, </a:t>
            </a:r>
            <a:r>
              <a:rPr lang="hi-IN" sz="1800" dirty="0"/>
              <a:t>नासिक</a:t>
            </a:r>
            <a:r>
              <a:rPr lang="en-US" sz="1800" dirty="0"/>
              <a:t>, </a:t>
            </a:r>
            <a:r>
              <a:rPr lang="hi-IN" sz="1800" dirty="0"/>
              <a:t>महाराष्ट्र में ठोड़ी गिरी और देवी भ्रामरी रूप में स्</a:t>
            </a:r>
            <a:r>
              <a:rPr lang="en-US" sz="1800" dirty="0"/>
              <a:t>‍</a:t>
            </a:r>
            <a:r>
              <a:rPr lang="hi-IN" sz="1800" dirty="0"/>
              <a:t>थापित हुईं।</a:t>
            </a:r>
            <a:r>
              <a:rPr lang="en-US" sz="1800" dirty="0"/>
              <a:t/>
            </a:r>
            <a:br>
              <a:rPr lang="en-US" sz="1800" dirty="0"/>
            </a:br>
            <a:r>
              <a:rPr lang="en-US" sz="1800" dirty="0" smtClean="0"/>
              <a:t>41. </a:t>
            </a:r>
            <a:r>
              <a:rPr lang="hi-IN" sz="1800" dirty="0"/>
              <a:t>सर्वशैल राजमहेंद्री</a:t>
            </a:r>
            <a:r>
              <a:rPr lang="en-US" sz="1800" dirty="0"/>
              <a:t>, </a:t>
            </a:r>
            <a:r>
              <a:rPr lang="hi-IN" sz="1800" dirty="0"/>
              <a:t>आंध्र प्रदेश में उनके गाल गिरे और देवी को नाम मिला राकिनी या विश्वेश्वरी।</a:t>
            </a:r>
            <a:r>
              <a:rPr lang="en-US" sz="1800" dirty="0"/>
              <a:t/>
            </a:r>
            <a:br>
              <a:rPr lang="en-US" sz="1800" dirty="0"/>
            </a:br>
            <a:r>
              <a:rPr lang="en-US" sz="1800" dirty="0" smtClean="0"/>
              <a:t>42. </a:t>
            </a:r>
            <a:r>
              <a:rPr lang="hi-IN" sz="1800" dirty="0"/>
              <a:t>बिरात</a:t>
            </a:r>
            <a:r>
              <a:rPr lang="en-US" sz="1800" dirty="0"/>
              <a:t>, </a:t>
            </a:r>
            <a:r>
              <a:rPr lang="hi-IN" sz="1800" dirty="0"/>
              <a:t>राजस्थान में उनके बायें पैर की उंगुली गिरी। देवी कहलाईं अंबिका।</a:t>
            </a:r>
            <a:r>
              <a:rPr lang="en-US" sz="1800" dirty="0"/>
              <a:t/>
            </a:r>
            <a:br>
              <a:rPr lang="en-US" sz="1800" dirty="0"/>
            </a:br>
            <a:r>
              <a:rPr lang="en-US" sz="1800" dirty="0" smtClean="0"/>
              <a:t>43. </a:t>
            </a:r>
            <a:r>
              <a:rPr lang="hi-IN" sz="1800" dirty="0"/>
              <a:t>रत्नावली</a:t>
            </a:r>
            <a:r>
              <a:rPr lang="en-US" sz="1800" dirty="0"/>
              <a:t>, </a:t>
            </a:r>
            <a:r>
              <a:rPr lang="hi-IN" sz="1800" dirty="0"/>
              <a:t>हुगली</a:t>
            </a:r>
            <a:r>
              <a:rPr lang="en-US" sz="1800" dirty="0"/>
              <a:t>, </a:t>
            </a:r>
            <a:r>
              <a:rPr lang="hi-IN" sz="1800" dirty="0"/>
              <a:t>पश्चिम बंगाल में देवी का दायां कंघा गिरा और उनका नाम है कुमारी।</a:t>
            </a:r>
            <a:r>
              <a:rPr lang="en-US" sz="1800" dirty="0"/>
              <a:t/>
            </a:r>
            <a:br>
              <a:rPr lang="en-US" sz="1800" dirty="0"/>
            </a:br>
            <a:r>
              <a:rPr lang="en-US" sz="1800" dirty="0" smtClean="0"/>
              <a:t>44. </a:t>
            </a:r>
            <a:r>
              <a:rPr lang="hi-IN" sz="1800" dirty="0"/>
              <a:t>मिथिला</a:t>
            </a:r>
            <a:r>
              <a:rPr lang="en-US" sz="1800" dirty="0"/>
              <a:t>, </a:t>
            </a:r>
            <a:r>
              <a:rPr lang="hi-IN" sz="1800" dirty="0"/>
              <a:t>भारत</a:t>
            </a:r>
            <a:r>
              <a:rPr lang="en-US" sz="1800" dirty="0"/>
              <a:t>-</a:t>
            </a:r>
            <a:r>
              <a:rPr lang="hi-IN" sz="1800" dirty="0"/>
              <a:t>नेपाल सीमा पर देवी उम का बायां कंधा गिरा था।</a:t>
            </a:r>
            <a:r>
              <a:rPr lang="en-US" sz="1800" dirty="0"/>
              <a:t/>
            </a:r>
            <a:br>
              <a:rPr lang="en-US" sz="1800" dirty="0"/>
            </a:br>
            <a:r>
              <a:rPr lang="en-US" sz="1800" dirty="0" smtClean="0"/>
              <a:t>45. </a:t>
            </a:r>
            <a:r>
              <a:rPr lang="hi-IN" sz="1800" dirty="0"/>
              <a:t>नलहाटी</a:t>
            </a:r>
            <a:r>
              <a:rPr lang="en-US" sz="1800" dirty="0"/>
              <a:t>, </a:t>
            </a:r>
            <a:r>
              <a:rPr lang="hi-IN" sz="1800" dirty="0"/>
              <a:t>बीरभूम</a:t>
            </a:r>
            <a:r>
              <a:rPr lang="en-US" sz="1800" dirty="0"/>
              <a:t>, </a:t>
            </a:r>
            <a:r>
              <a:rPr lang="hi-IN" sz="1800" dirty="0"/>
              <a:t>पश्चिम बंगाल में पैर की हड्डी गिरी और देवी का नाम पड़ा कलिका देवी।</a:t>
            </a:r>
            <a:r>
              <a:rPr lang="en-US" sz="1800" dirty="0"/>
              <a:t/>
            </a:r>
            <a:br>
              <a:rPr lang="en-US" sz="1800" dirty="0"/>
            </a:br>
            <a:r>
              <a:rPr lang="en-US" sz="1800" dirty="0" smtClean="0"/>
              <a:t>46. </a:t>
            </a:r>
            <a:r>
              <a:rPr lang="hi-IN" sz="1800" dirty="0"/>
              <a:t>कर्नाट में देवी जय दुर्गा के दोनों कान गिरे।</a:t>
            </a:r>
            <a:r>
              <a:rPr lang="en-US" sz="1800" dirty="0"/>
              <a:t/>
            </a:r>
            <a:br>
              <a:rPr lang="en-US" sz="1800" dirty="0"/>
            </a:b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TotalTime>
  <Words>71</Words>
  <Application>Microsoft Office PowerPoint</Application>
  <PresentationFormat>On-screen Show (4:3)</PresentationFormat>
  <Paragraphs>21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    UNIT- 2 L - 2 lIr iqjh D;k gS  हिन्दू धर्म में मोक्ष पाने को बेहद महत्व दिया जाता है। हिन्दू पुराणों के अनुसार सात ऐसी पुरियों (Sapta Puri) का निर्माण किया गया है, जहां इंसान को मुक्ति प्राप्त होती है। मोक्ष यानी कि मुक्ति, जो इंसान को जीवन-मरण के चक्र से मुक्ति देती है। इन मोक्ष दायिनी पुरियों में शरीर त्यागना मनुष्य जीवन के लिए सभी मूल्यवान वस्तुओं से ऊपर है।  1. अयोध्या (Ayodhya)   सप्त पुरी (Sapta  Puri) में शामिल अयोध्या (Ayodhya) नगरी को ‘साकेत’, ‘कोसल जनपद’ के नाम से भी जाना जाता है। जो उत्तर प्रदेश सरयु नदी के किनारे बसा है। अयोध्या भगवान् राम की जन्मस्थली है। अयोध्या का संधि विच्छेद करने पर हमें ज्ञात होता है कि अय-युद्ध यानी ऐसी नगरी जिसे युद्ध के द्वारा हासिल न किया जा सके। इसके पीछे ऐसी मान्यता जुड़ी हुई है कि इस नगरी को मनु ने बसाया था। एक संस्कृत श्लोक में इस नगरी का वर्णन कुछ इस प्रकार किया गया है : अयोध्या मथुरा माया काशी काञ्ची अवन्तिका। पुरी द्वारावती चैव सप्तैता मोक्षदायिका:॥  2. मथुरा (Mathura) यह नगरी उत्तर प्रदेश के मथुरा (Mathura) जिले में अवस्थित है जो भगवान् कृष्ण (Lord Krishna) की जन्मभूमि तो मानी जाती है पर यह उनके जन्म से भी पूर्व 7500 सालों से अस्तित्व में थी। पुराणों में उल्लेखित एक कथा के अनुसार इसे शूरसेन देश की राजधानी माना गया है इसलिए मथुरा को शूरसेन के नाम से भी जाना जाता था।  </vt:lpstr>
      <vt:lpstr>Slide 2</vt:lpstr>
      <vt:lpstr>6. द्वारका (Dwarka) भारत के गुजरात राज्य में गोमती नदी के समीप भगवान् श्री कृष्ण की कर्मभूमि कही जाने वाली द्वारिका (Dwarka) नगरी स्थित है। यह नगरी चार धामों में भी अपना स्थान रखती है। साथ ही भारत के सबसे प्राचीन शहरों की सूची में भी इसका नाम है।  यहीं से श्री कृष्ण ने सत्ता की बागडोर संभाली और पांडवों का भी साथ दिया था।       7. कांचीपुरम (Kanchipuram) कांचीपुरम (Kanchipuram)नाम से जानी जाने वाली नगरी हिन्दू धार्मिक शिक्षा के लिए ख़ास तौर पर जानी जाती है। कांची पलार नदी के निकट अवस्थित है। कांचीपुरम में कांची का अर्थ ब्रह्मा, आंची का अर्थ पूजा या उपासना और पुरम का अर्थ शहर या नगरी होता है। पुराणों में इस जगह का वर्णन इस प्रकार किया गया है : “पुष्पेशु जाति, पुरुषेशु विष्णु, नारीशु रम्भा, नगरेशु कांची।”    भारत के चार धाम भारतीय धर्मग्रंथों में बद्रीनाथ, द्वारका, जगन्नाथ पुरी और रामेश्वरम की चर्चा चार धाम के रूप में की गई है। बद्रीनाथ (उत्तराखंड) द्वारका (गुजरात) जगन्नाथ पुरी (उड़ीसा) रामेश्वरम (तमिलनाडू )  </vt:lpstr>
      <vt:lpstr>  शंकराचार्य के चार मठ हिंदू धर्म के संत समाज शंकराचार्य द्वारा नियुक्त चार मठों के अधीन है। हिंदू धर्म की एकजुटता और व्यवस्था के लिए चार मठों की परंपरा को जानना आवश्यक है। चार मठों से ही गुरु-शिष्य परम्परा का निर्वाह होता है। चार मठों के संतों को छोड़कर अन्य किसी को गुरु बनाना हिंदू संत धारा के अंतर्गत नहीं आता।  वेदान्त ज्ञानमठ वेदान्त ज्ञानमठ भारत के दक्षिण में रामेश्वरम में स्थित है। वेदान्त ज्ञानमठ के अन्तर्गत दीक्षा प्राप्त करने वाले संन्यासियों के नाम के बाद सरस्वती, भारती तथा पुरी सम्प्रदाय नाम विशेषण लगाया जाता है।   गोवर्धन मठ गोवर्धन मठ भारत के पूर्वी भाग में उड़ीसा राज्य के जगन्नाथ पुरी में स्थित है। गोवर्धन मठ के अंतर्गत दीक्षा प्राप्त करने वाले सन्यासियों के नाम के बाद 'आरण्य' सम्प्रदाय नाम विशेषण लगाया जाता है जिससे उन्हें उक्त संप्रदाय का संन्यासी माना जाता है।  शारदा मठ शारदा (कालिका) मठ गुजरात में द्वारकाधाम में स्थित है। शारदा मठ के अंतर्गत दीक्षा प्राप्त करने वाले सन्यासियों के नाम के बाद 'तीर्थ' और 'आश्रम' सम्प्रदाय नाम विशेषण लगाया जाता है जिससे उन्हें उक्त संप्रदाय का संन्यासी माना जाता है।  ज्योतिर्मठ उत्तरांचल के बद्रीनाथ में स्थित है ज्योतिर्मठ। ज्योतिर्मठ के अंतर्गत दीक्षा प्राप्त करने वाले संन्यासियों के नाम के बाद 'गिरि', 'पर्वत' एवं ‘सागर’ सम्प्रदाय नाम विशेषण लगाया जाता है जिससे उन्हें उक्त संप्रदाय का संन्यासी माना जाता है।  </vt:lpstr>
      <vt:lpstr>भगवान शिव के बारह ज्योतिर्लिंग के नाम, स्थान  1. सोमनाथ ज्योतिर्लिंग (गुजरात सौराष्ट्र) 2. मल्लिकार्जुन ज्योतिर्लिंग (आंध्र प्रदेश कृष्णा) 3. महाकालेश्वर ज्योतिर्लिंग (मध्य प्रदेश उज्जैन) 4. ओंकारेश्वर ज्योतिर्लिंग — ममलेश्वर ज्योतिर्लिंग, दोनों की गड़ना एक में ही है (मध्य प्रदेश खंडवा) 5. वैद्यनाथ ज्योतिर्लिंग (झारखंड संथाल) 6. भीमशंकर ज्योतिर्लिंग (महाराष्ट्र डाकिनी) 7. रामेश्वर ज्योतिर्लिंग (तमिलनाडु रामेश्वर) 8. नागेश्वर ज्योतिर्लिंग (गुजरात वडोदरा) 9. विश्वनाथ ज्योतिर्लिंग (उत्तर प्रदेश वाराणसी) 10. त्र्यंबकेश्वर ज्योतिर्लिंग (महाराष्ट्र नासिक) 11. केदारनाथ ज्योतिर्लिंग (उत्तराखंड रुद्र प्रयाग ) 12. घृश्णेश्वर ज्योतिर्लिंग (महाराष्ट्र दौलताबाद) </vt:lpstr>
      <vt:lpstr>शक्ति पीठ  जहां सती देवी के शरीर के अंग गिरे, वहां वहां शक्ति पीठ बन गईं। ये अत्यंत पावन तीर्थ कहलाये। ये तीर्थ पूरे भारतीय उपमहाद्वीप पर फैले हुए हैं। पौराणिक सन्दर्भ पुराणों के अनुसार सती के शव के विभिन्न अंगों से बावन शक्तिपीठों का निर्माण हुआ था। इसके पीछे यह अंतर्कथा है कि दक्ष प्रजापति ने कनखल (हरिद्वार) में 'बृहस्पति सर्व' नामक यज्ञ रचाया। उस यज्ञ में ब्रह्मा, विष्णु, इंद्र और अन्य देवी-देवताओं को आमंत्रित किया गया, लेकिन जान-बूझकर अपने जमाता भगवान शंकर को नहीं बुलाया। शंकरजी की पत्नी और दक्ष की पुत्री सती पिता द्वारा न बुलाए जाने पर और शंकरजी के रोकने पर भी यज्ञ में भाग लेने गईं। यज्ञ-स्थल पर सती ने अपने पिता दक्ष से शंकर जी को आमंत्रित न करने का कारण पूछा और पिता से उग्र विरोध प्रकट किया। इस पर दक्ष प्रजापति ने भगवान शंकर को अपशब्द कहे। इस अपमान से पीड़ित हुई सती ने यज्ञ-अग्नि कुंड में कूदकर अपनी प्राणाहुति दे दी। भगवान शंकर को जब इस दुर्घटना का पता चला तो क्रोध से उनका तीसरा नेत्र खुल गया। भगवान शंकर के आदेश पर उनके गणों के उग्र कोप से भयभीत सारे देवता ऋषिगण यज्ञस्थल से भाग गये। भगवान शंकर ने यज्ञकुंड से सती के पार्थिव शरीर को निकाल कंधे पर उठा लिया और दुःखी हुए इधर-उधर घूमने लगे। तदनंतर सम्पूर्ण विश्व को प्रलय से बचाने के लिए जगत के पालनकर्त्ता भगवान विष्णु ने चक्र से सती के शरीर को काट दिया। तदनंतर वे टुकड़े 52 जगहों पर गिरे। वे ५२ स्थान शक्तिपीठ कहलाए। सती ने दूसरे जन्म में हिमालयपुत्री पार्वती के रूप में शंकर जी से विवाह किया।   ये हैं देवी के 51 इक्‍यावन शक्ति पीठों के नाम हिन्दू धर्म के अनुसार जहां देवी सती के शरीर के अंग गिरे, वहां शक्ति पीठ बन गईं। ये अत्यंत पावन तीर्थ कहलाये। ये तीर्थ पूरे भारतीय उपमहाद्वीप पर फैले हुए हैं। पुराणों के अनुसार सती के शव के विभिन्न अंगों से शक्तिपीठों का निर्माण हुआ था l </vt:lpstr>
      <vt:lpstr>  ये हैं शक्तिपीठों की सूची इन शक्तिपीठों की संख्या इक्यावन कही गई है। ये पूरे भारतीय उपमहाद्वीप में फैले हुए हैं। आइये जानें इनके स्‍थान, वहां स्‍थापित देवी के नाम और कौनसा अंग या आभूषण वहां गिरा उसके बारे में। 1. हिंगुल या हिंगलाज, कराची, पाकिस्तान से लगभग 125 किमी उत्तर-पूर्व में स्‍थित है यहां देवी का ब्रह्मरंध्र (सिर का ऊपरी भाग) गिरा। यहां देवी कोट्टरी नाम से स्‍थापित हैं। 2. शर्कररे, कराची पाकिस्तान के सुक्कर स्टेशन के निकट है वैसे इसे नैनादेवी मंदिर, बिलासपुर में भी बताया जाता है। यहां देवी की आंख गिरी थी और वे महिष मर्दिनी कहलाती हैं। 3. सुगंध, बांग्लादेश में शिकारपुर, बरिसल से 20 किमी दूर सोंध नदी के किनारे गिरी देवी की नासिका और उनका नाम है सुनंदा। 4. अमरनाथ, पहलगांव, काश्मीर के पास देवी का गला गिरा था और वे यहां महामाया के रूप में स्‍थापित हैं। 5. ज्वाला जी, कांगड़ा, हिमाचल प्रदेश में हैं जहां देवी की जीभ गिरी थी उनका नाम पड़ा सिधिदा या अंबिका। 6. जालंधर, पंजाब में छावनी स्टेशन निकट देवी तलाब में उनका बांया वक्ष गिरा और वे त्रिपुरमालिनी नाम से स्‍थापित हुईं। 7. अम्बाजी मंदिर, गुजरात में देवी का हृदय गिरा था और वे अम्बाजी कहलाईं।  8. गुजयेश्वरी मंदिर, नेपाल, में पशुपतिनाथ मंदिर के साथ ही है जहां देवी के दोनों घुटने गिरे बताये जाते हैं। यहां देवी का नाम महाशिरा है। 9. मानस, कैलाश पर्वत, मानसरोवर, में तिब्ब्त के निकट एक पाषाण शिला के रूप में मौजूद हैं देवी। यहां उनका दायां हाथ गिरा और वे दाक्षायनी कहलाईं। 10. बिराज, उत्कल, उड़ीसा में देवी की नाभि गिरी और वे विमला बनीं। 11. गंडकी नदी के तट पर, पोखरा, नेपाल में मुक्तिनाथ मंदिर में देवी का मस्तक गिरा और वे गंडकी चंडी कहलाईं। 12. बाहुल, अजेय नदी तट, केतुग्राम, कटुआ, वर्धमान जिला, में पश्चिम बंगाल से 8 किमी दूर बहुला देवी हैं जहां देवी का बायां हाथ गिरा था।   </vt:lpstr>
      <vt:lpstr>13. उज्जनि, गुस्कुर स्टेशन से वर्धमान जिला, पश्चिम बंगाल में दायीं कलाई गिरी और मंगल चंद्रिका देवी की स्‍थापना हुई। 14. माताबाढ़ी पर्वत शिखर, निकट राधाकिशोरपुर गाव, उदरपुर, त्रिपुरा में दायां पैर गिरा और देवी त्रिपुर सुंदरी बनीं।  15. छत्राल, चंद्रनाथ पर्वत शिखर, निकट सीताकुण्ड स्टेशन, चिट्टागौंग जिला, बांग्लादेश में गिरी दांयी भुजा और नाम पड़ा भवानी। 16. त्रिस्रोत, सालबाढ़ी गांव, बोडा मंडल, जलपाइगुड़ी, पश्चिम बंगाल में मां का बायां पैर गिरा और वे भ्रामरी देवी कहलाईं। 17. कामगिरि, कामाख्या, नीलांचल पर्वत, गुवाहाटी, असम में उनकी योनि गिरी और वे कामाख्या रूप में प्रसिद्ध हुईं। 18. जुगाड़्या, खीरग्राम, वर्धमान जिला, पश्चिम बंगाल में दायें पैर का अंगूठा गिरा और नाम मिला जुगाड्या। 19. वहीं कालीपीठ, कालीघाट, कोलकाता में दायें पैर का अंगूठा गिरा और वे मां कालिका बनीं। 20. प्रयाग, संगम, इलाहाबाद, उत्तर प्रदेश में मां ललिता के हाथ की अंगुली गिरी। 21. जयंती नाम से स्‍थापित है कालाजोर भोरभोग गांव, खासी पर्वत, जयंतिया परगना, सिल्हैट जिला, बांग्लादेश में देवी जहां उनकी बायीं जंघा गिरी। 22. किरीट नाम से ही स्‍पष्‍ट है कि किरीटकोण ग्राम, मुर्शीदाबाद जिला, पश्चिम बंगालमें देवी का मुकुट गिरा और वे विमला कहलाईं।  23. मणिकर्णिका घाट, काशी, वाराणसी, उत्तर प्रदेश में उनकी मणिकर्णिका गिरी और वे विशालाक्षी और मणिकर्णी रूप में प्रसिद्ध हुईं। 24. कन्याश्रम, भद्रकाली मंदिर, कुमारी मंदिर, तमिल नाडु में देवी की पीठ गिरी और वे श्रवणी कहलाईं। 25. कुरुक्षेत्र, हरियाणा में गिरी एड़ी और माता सावित्री का मंदिर स्‍थापित हुआ। 26. मणिबंध, गायत्री पर्वत, पुष्कर, अजमेर में देवी की दो पहुंचियां गिरी थीं। यहां देवी का नाम है गायत्री। 27. श्री शैल, जैनपुर गांव, के पास सिल्हैट टाउन, बांग्लादेश में देवी का गला गिरा, यहां उनका नाम महालक्ष्मी है। </vt:lpstr>
      <vt:lpstr>   28. कांची, कोपई नदी तट पर पश्चिम बंगाल में देवी की अस्थि गिरी और वे देवगर्भ रूप में स्‍थापित हैं। 29. मध्य प्रदेश के अमरकंटक में कमलाधव नाम के स्‍थान पर शोन नदी के किनारे एक गुफा में, मां काली स्‍थापित हैं जहां उनका बायां नितंब गिरा। 30. शोन्देश, अमरकंटक, मध्य प्रदेश में उनका दायां नितंब गिरा और नर्मदा नदी का उद्गम होने के कारण देवी नर्मदा कहलाईं। 31. रामगिरि, चित्रकूट, उत्तर प्रदेश में दायां वक्ष गिरा नाम पड़ा शिवानी। 32. वृंदावन, भूतेश्वर महादेव मंदिर के पास उत्तर प्रदेश में दवी के केशों का गुच्छ और चूड़ामणि गिरी। वे यहां उमा नाम से प्रसिद्ध हुईं। 33. शुचि, शुचितीर्थम शिव मंदिर के पास कन्याकुमारी, तमिल नाडु में ऊपरी दाढ़ गिरी नाम पड़ा नारायणी। 34. वहीं पंचसागर में उनकी निचली दाढ़ गिरी नाम पड़ा वाराही। 35. बांग्लादेश के करतोयतत, भवानीपुर गांव में उनकी बायीं पायल गिरी और वे अर्पण नाम से जानी गई। 36. श्रीशैलम, कुर्नूल जिला आंध्र प्रदेश में दायीं पायल गिरी और स्‍थापित हुईं देवी श्री सुंदरी। 37. पश्चिम बंगाल के विभाष, तामलुक, पूर्व मेदिनीपुर जिला में देवी कपालिनी (भीमरूप) की बायीं एड़ी गिरी। 38. प्रभास, जूनागढ़ जिला, गुजरात में देवी चंद्रभागा का आमाशय गिरा। 39. भैरव पर्वत पर क्षिप्रा नदी के किनारे उज्जयिनी, मध्य प्रदेश में देवी के ऊपरी होंठ गिरे यहां वे अवंति नाम से जानी जाती हैं। 40. जनस्थान, नासिक, महाराष्ट्र में ठोड़ी गिरी और देवी भ्रामरी रूप में स्‍थापित हुईं। 41. सर्वशैल राजमहेंद्री, आंध्र प्रदेश में उनके गाल गिरे और देवी को नाम मिला राकिनी या विश्वेश्वरी। 42. बिरात, राजस्थान में उनके बायें पैर की उंगुली गिरी। देवी कहलाईं अंबिका। 43. रत्नावली, हुगली, पश्चिम बंगाल में देवी का दायां कंघा गिरा और उनका नाम है कुमारी। 44. मिथिला, भारत-नेपाल सीमा पर देवी उम का बायां कंधा गिरा था। 45. नलहाटी, बीरभूम, पश्चिम बंगाल में पैर की हड्डी गिरी और देवी का नाम पड़ा कलिका देवी। 46. कर्नाट में देवी जय दुर्गा के दोनों कान गिरे। </vt:lpstr>
      <vt:lpstr>47. वक्रेश्वर पश्चिम बंगाल में भ्रूमध्य गिरा और वे कहलाईं महिषमर्दिनी। 48. यशोर, ईश्वरीपुर, खुलना जिला, बांग्लादेश हाथ एवं पैर यशोरेश्वरी 49. अट्टहास, पश्चिम बंगाल में फुल्‍लारा देवी के होंठ गिरे।  50. नंदीपुर, पश्चिम बंगाल में मां नंदनी के गले का हार गिरा था। 51. लंका में अज्ञात स्‍थान पर, (एक मतानुसार, मंदिर ट्रिंकोमाली में है, पर पुर्तगली बमबारी में ध्वस्त हो चुका है और महज एक स्तंभ शेष है। यह प्रसिद्ध त्रिकोणेश्वर मंदिर के निकट है) देवी की पायल गिरी यहां वे इंद्रक्षी कहलाती हैं।   </vt:lpstr>
      <vt:lpstr>कुंभ मेला? धार्मिक और सांस्कृतिक महत्व वाला कुंभ मेला करीब 48 दिनों तक चलता है। कुंभ मेले का आयोजन 12 साल में हर 3 साल के अंतराल पर प्रयागराज, हरिद्वार, नासिक और उज्जैन में क्रमश: होता है। हरिद्वार में गंगा के तट पर, उज्जैन में शिप्रा नदी के तट पर, नासिक में गोदावरी नदी के तट पर और प्रयागरात में गंगा, यमुना और सरस्वती के संगम पर कुंभ मेले का अयोजन होता है।  1. हरिद्वार कुंभ: जब सूर्य मेष राशि में और बृहस्पति कुंभ राशि में प्रवेश करते हैं तब यहां कुंभ का आयोजन होता है।  2. प्रयाग कुंभ: जब सूर्य मकर राशि में तथा बृहस्पति वृषभ राशि में प्रवेश करे, तो कुंभ का आयोजन प्रयागराज में होता है।   3. नासिक कुंभ: जब बृहस्पति और सूर्य सिंह राशि में प्रवेश करते हैं, तो नासिक में कुंभ का आयोजन होता है।  4. उज्जैन कुंभ: जब सूर्य मेष राशि में और बृहस्पति सिंह राशि में प्रवेश करे, तब उज्जैन में कुंभ मेला लगता है। इसे सिंहस्थ कुंभ भी कहा जाता है।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UNIT- 2 L - 2 lIr iqjh D;k gS  हिन्दू धर्म में मोक्ष पाने को बेहद महत्व दिया जाता है। हिन्दू पुराणों के अनुसार सात ऐसी पुरियों (Sapta Puri) का निर्माण किया गया है, जहां इंसान को मुक्ति प्राप्त होती है। मोक्ष यानी कि मुक्ति, जो इंसान को जीवन-मरण के चक्र से मुक्ति देती है। इन मोक्ष दायिनी पुरियों में शरीर त्यागना मनुष्य जीवन के लिए सभी मूल्यवान वस्तुओं से ऊपर है।  1. अयोध्या (Ayodhya)   सप्त पुरी (Sapta  Puri) में शामिल अयोध्या (Ayodhya) नगरी को ‘साकेत’, ‘कोसल जनपद’ के नाम से भी जाना जाता है। जो उत्तर प्रदेश सरयु नदी के किनारे बसा है। अयोध्या भगवान् राम की जन्मस्थली है। अयोध्या का संधि विच्छेद करने पर हमें ज्ञात होता है कि अय-युद्ध यानी ऐसी नगरी जिसे युद्ध के द्वारा हासिल न किया जा सके। इसके पीछे ऐसी मान्यता जुड़ी हुई है कि इस नगरी को मनु ने बसाया था। एक संस्कृत श्लोक में इस नगरी का वर्णन कुछ इस प्रकार किया गया है : अयोध्या मथुरा माया काशी काञ्ची अवन्तिका। पुरी द्वारावती चैव सप्तैता मोक्षदायिका:॥  2. मथुरा (Mathura) यह नगरी उत्तर प्रदेश के मथुरा (Mathura) जिले में अवस्थित है जो भगवान् कृष्ण (Lord Krishna) की जन्मभूमि तो मानी जाती है पर यह उनके जन्म से भी पूर्व 7500 सालों से अस्तित्व में थी। पुराणों में उल्लेखित एक कथा के अनुसार इसे शूरसेन देश की राजधानी माना गया है इसलिए मथुरा को शूरसेन के नाम से भी जाना जाता था।</dc:title>
  <dc:creator>NEO</dc:creator>
  <cp:lastModifiedBy>NEO</cp:lastModifiedBy>
  <cp:revision>4</cp:revision>
  <dcterms:created xsi:type="dcterms:W3CDTF">2024-04-11T23:58:15Z</dcterms:created>
  <dcterms:modified xsi:type="dcterms:W3CDTF">2024-04-12T00:34:36Z</dcterms:modified>
</cp:coreProperties>
</file>