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65D1F-FA5C-41EA-BB36-DC4E6466043A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8FBAE-8C76-4D47-BDBF-A4F3CF0487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45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48FBAE-8C76-4D47-BDBF-A4F3CF04878A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516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CD21A-47C9-515C-AE14-5FFFAD468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7072C-33E6-3D96-7812-87C24BED1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43258-40EF-3F62-60EB-6D6E7F1B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50838-D84D-3160-8341-E062A1CCA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752D1-AE46-331B-898F-E260EEC5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82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64AB8-5ED1-2E9D-2D4E-277C0B56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1550E-EF21-2797-8420-7BF787085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7468A-A910-2AC1-3614-4318D42C4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04616-BCC9-2A94-11EE-83D81D5D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2FD22-4C1A-75D7-9FE7-A06D764C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89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38D914-968E-3F89-9E53-3C6720A9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DA5C0-EF93-FCD8-720C-973855814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26D85-0B0D-7161-AEA9-3C1DBD9F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7915-3E1D-9147-EC7B-FC520395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427B-069C-7DC1-9D39-B0625023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05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9CB3-3A55-09EE-2C33-D0A0E3D4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18C4-3616-3B4E-F019-D05132CE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80476-11D7-B002-BAE2-CEA7926F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5FFBB-5D52-42A8-DDB8-82C545FB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AACB3-743D-9C86-33CA-E6756C1D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01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1A27-9905-A6F4-9231-CD5886A5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7267A-03C3-A18E-8DF4-A74DC6682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509DB-D8FA-37FE-AD35-22FFD546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4D893-E2A7-DD5E-BAE4-49E49DB58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A1866-5516-CD94-6E0C-DDCD50B37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21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4F743-1A59-E83A-3CD7-AFC56E8E9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C94A7-50D7-70BA-9051-0384C87BB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A3A6A-F8FF-35CF-9130-A1EF322E8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03E45-9308-A0DA-EF27-F3DB49246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24006-6550-B379-5890-E7AE0A5C6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49749-5A09-79EF-294C-6E36CEFC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02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E844-FD56-3F18-16CA-6F74193A3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0759D-0A7B-86CD-2E41-4D9BE67C0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7D80B-FAD3-C7B5-80D7-9C596E69C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5D43E-E2C2-9068-F376-418BD03EF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D83CC-B8ED-F26A-A272-23E8145633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D85382-E4A2-80DA-748C-5A11A879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161E83-8148-F878-4821-69F6FD61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1644A-252B-DC25-CAF6-44ECCA6AE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341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D2D8-68D1-A474-3903-57F115E5F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E3010-2727-5856-1BED-56B1D1ED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B1ACAA-5156-64D0-10BA-6E2BAFCD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5EB81-DCEA-DCF9-6C13-11A1EBC7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07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A29F5-9D84-49F7-98E9-64C9B654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13DF27-BADD-827C-5CB3-84E5FA88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3AC44-B090-D773-0144-658F182BD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376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6DBF1-3218-56EF-1205-C92734241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DD164-AD0E-0A0A-B108-295134BE0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3E7CE-0F49-AD5C-D1DB-E0B5DDC28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EBE75-F87D-A0F0-EE0E-D2E29ABA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D5B58-F3A5-6160-696F-4FB6F5214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7ED15-3188-38C4-0667-E9E1B15A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388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576F8-1ADA-945A-5AB0-2E8C40361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F79EF-4F41-D3BA-2168-5A1D3205D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3426C-8A28-C7F5-6252-BAFEDFA24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31ECE-E715-023D-0120-DB721769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03923-BFD0-08D7-B5FE-EC802C2F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B46A2-634D-7626-21C5-0C47DC5A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645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C295E-C39C-024F-45AB-097674148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4FD97-34DB-4DC5-687D-BF53E062E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EB884-6AF3-8D86-7AB3-E2E735608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6416-FFB7-4BCC-AB4D-0EE5A269116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C8817-62FD-EEC4-4EEC-F53CD0F95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6AA5E-324D-4AB6-CD24-BAF638E1A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25EFF-3258-43A4-B63D-F12A0DE3C7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63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thaculturalschool.com/post/veda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i.wikipedia.org/wiki/%E0%A4%95%E0%A4%B0%E0%A5%8D%E0%A4%AE" TargetMode="External"/><Relationship Id="rId3" Type="http://schemas.openxmlformats.org/officeDocument/2006/relationships/hyperlink" Target="https://hi.wikipedia.org/wiki/%E0%A4%B8%E0%A5%83%E0%A4%B7%E0%A5%8D%E0%A4%9F%E0%A4%BF" TargetMode="External"/><Relationship Id="rId7" Type="http://schemas.openxmlformats.org/officeDocument/2006/relationships/hyperlink" Target="https://hi.wikipedia.org/wiki/%E0%A4%85%E0%A4%A7%E0%A4%B0%E0%A5%8D%E0%A4%AE" TargetMode="External"/><Relationship Id="rId12" Type="http://schemas.openxmlformats.org/officeDocument/2006/relationships/hyperlink" Target="https://hi.wikipedia.org/wiki/%E0%A4%B5%E0%A4%BE%E0%A4%99%E0%A5%8D%E0%A4%AE%E0%A4%AF" TargetMode="External"/><Relationship Id="rId2" Type="http://schemas.openxmlformats.org/officeDocument/2006/relationships/hyperlink" Target="https://hi.wikipedia.org/wiki/%E0%A4%B9%E0%A4%BF%E0%A4%A8%E0%A5%8D%E0%A4%A6%E0%A5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i.wikipedia.org/wiki/%E0%A4%A7%E0%A4%B0%E0%A5%8D%E0%A4%AE" TargetMode="External"/><Relationship Id="rId11" Type="http://schemas.openxmlformats.org/officeDocument/2006/relationships/hyperlink" Target="https://hi.wikipedia.org/wiki/%E0%A4%9C%E0%A5%88%E0%A4%A8" TargetMode="External"/><Relationship Id="rId5" Type="http://schemas.openxmlformats.org/officeDocument/2006/relationships/hyperlink" Target="https://hi.wikipedia.org/wiki/%E0%A4%AA%E0%A5%81%E0%A4%A3%E0%A5%8D%E0%A4%AF" TargetMode="External"/><Relationship Id="rId10" Type="http://schemas.openxmlformats.org/officeDocument/2006/relationships/hyperlink" Target="https://hi.wikipedia.org/wiki/%E0%A4%B8%E0%A4%82%E0%A4%B8%E0%A5%8D%E0%A4%95%E0%A5%83%E0%A4%A4_%E0%A4%AD%E0%A4%BE%E0%A4%B7%E0%A4%BE" TargetMode="External"/><Relationship Id="rId4" Type="http://schemas.openxmlformats.org/officeDocument/2006/relationships/hyperlink" Target="https://hi.wikipedia.org/wiki/%E0%A4%B5%E0%A5%88%E0%A4%A6%E0%A4%BF%E0%A4%95_%E0%A4%B8%E0%A4%AD%E0%A5%8D%E0%A4%AF%E0%A4%A4%E0%A4%BE" TargetMode="External"/><Relationship Id="rId9" Type="http://schemas.openxmlformats.org/officeDocument/2006/relationships/hyperlink" Target="https://hi.wikipedia.org/wiki/%E0%A4%97%E0%A4%BE%E0%A4%A5%E0%A4%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i.wikipedia.org/wiki/%E0%A5%A8" TargetMode="External"/><Relationship Id="rId7" Type="http://schemas.openxmlformats.org/officeDocument/2006/relationships/hyperlink" Target="https://hi.wikipedia.org/wiki/%E0%A4%AC%E0%A5%8D%E0%A4%B0%E0%A4%B9%E0%A5%8D%E0%A4%AE%E0%A4%BE" TargetMode="External"/><Relationship Id="rId2" Type="http://schemas.openxmlformats.org/officeDocument/2006/relationships/hyperlink" Target="https://hi.wikipedia.org/wiki/%E0%A5%A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i.wikipedia.org/wiki/%E0%A5%AB" TargetMode="External"/><Relationship Id="rId5" Type="http://schemas.openxmlformats.org/officeDocument/2006/relationships/hyperlink" Target="https://hi.wikipedia.org/wiki/%E0%A5%AA" TargetMode="External"/><Relationship Id="rId4" Type="http://schemas.openxmlformats.org/officeDocument/2006/relationships/hyperlink" Target="https://hi.wikipedia.org/wiki/%E0%A5%A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hi.wikipedia.org/wiki/%E0%A4%85%E0%A4%B0%E0%A5%8D%E0%A4%A5%E0%A4%B6%E0%A4%BE%E0%A4%B8%E0%A5%8D%E0%A4%A4%E0%A5%8D%E0%A4%B0" TargetMode="External"/><Relationship Id="rId13" Type="http://schemas.openxmlformats.org/officeDocument/2006/relationships/hyperlink" Target="https://hi.wikipedia.org/wiki/%E0%A4%A7%E0%A4%B0%E0%A5%8D%E0%A4%AE" TargetMode="External"/><Relationship Id="rId3" Type="http://schemas.openxmlformats.org/officeDocument/2006/relationships/hyperlink" Target="https://hi.wikipedia.org/wiki/%E0%A4%B6%E0%A4%BF%E0%A4%95%E0%A5%8D%E0%A4%B7%E0%A4%BE%E0%A4%B6%E0%A4%BE%E0%A4%B8%E0%A5%8D%E0%A4%A4%E0%A5%8D%E0%A4%B0" TargetMode="External"/><Relationship Id="rId7" Type="http://schemas.openxmlformats.org/officeDocument/2006/relationships/hyperlink" Target="https://hi.wikipedia.org/wiki/%E0%A4%96%E0%A4%97%E0%A5%8B%E0%A4%B2_%E0%A4%B6%E0%A4%BE%E0%A4%B8%E0%A5%8D%E0%A4%A4%E0%A5%8D%E0%A4%B0" TargetMode="External"/><Relationship Id="rId12" Type="http://schemas.openxmlformats.org/officeDocument/2006/relationships/hyperlink" Target="https://hi.wikipedia.org/wiki/%E0%A4%B8%E0%A5%88%E0%A4%A8%E0%A5%8D%E0%A4%AF_%E0%A4%B5%E0%A4%BF%E0%A4%9C%E0%A5%8D%E0%A4%9E%E0%A4%BE%E0%A4%A8" TargetMode="External"/><Relationship Id="rId2" Type="http://schemas.openxmlformats.org/officeDocument/2006/relationships/hyperlink" Target="https://hi.wikipedia.org/wiki/%E0%A4%B5%E0%A4%BF%E0%A4%9C%E0%A5%8D%E0%A4%9E%E0%A4%BE%E0%A4%A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i.wikipedia.org/wiki/%E0%A4%B5%E0%A4%BE%E0%A4%B8%E0%A5%8D%E0%A4%A4%E0%A5%81_%E0%A4%B6%E0%A4%BE%E0%A4%B8%E0%A5%8D%E0%A4%A4%E0%A5%8D%E0%A4%B0" TargetMode="External"/><Relationship Id="rId11" Type="http://schemas.openxmlformats.org/officeDocument/2006/relationships/hyperlink" Target="https://hi.wikipedia.org/wiki/%E0%A4%A6%E0%A4%B0%E0%A5%8D%E0%A4%B6%E0%A4%A8%E0%A4%B6%E0%A4%BE%E0%A4%B8%E0%A5%8D%E0%A4%A4%E0%A5%8D%E0%A4%B0" TargetMode="External"/><Relationship Id="rId5" Type="http://schemas.openxmlformats.org/officeDocument/2006/relationships/hyperlink" Target="https://hi.wikipedia.org/wiki/%E0%A4%A7%E0%A4%B0%E0%A5%8D%E0%A4%AE%E0%A4%B6%E0%A4%BE%E0%A4%B8%E0%A5%8D%E0%A4%A4%E0%A5%8D%E0%A4%B0" TargetMode="External"/><Relationship Id="rId15" Type="http://schemas.openxmlformats.org/officeDocument/2006/relationships/hyperlink" Target="https://hi.wikipedia.org/wiki/%E0%A4%AE%E0%A5%81%E0%A4%A8%E0%A4%BF" TargetMode="External"/><Relationship Id="rId10" Type="http://schemas.openxmlformats.org/officeDocument/2006/relationships/hyperlink" Target="https://hi.wikipedia.org/wiki/%E0%A4%B5%E0%A5%8D%E0%A4%AF%E0%A4%BE%E0%A4%95%E0%A4%B0%E0%A4%A3" TargetMode="External"/><Relationship Id="rId4" Type="http://schemas.openxmlformats.org/officeDocument/2006/relationships/hyperlink" Target="https://hi.wikipedia.org/wiki/%E0%A4%A8%E0%A5%80%E0%A4%A4%E0%A4%BF%E0%A4%B6%E0%A4%BE%E0%A4%B8%E0%A5%8D%E0%A4%A4%E0%A5%8D%E0%A4%B0" TargetMode="External"/><Relationship Id="rId9" Type="http://schemas.openxmlformats.org/officeDocument/2006/relationships/hyperlink" Target="https://hi.wikipedia.org/wiki/%E0%A4%86%E0%A4%AF%E0%A5%81%E0%A4%B0%E0%A5%8D%E0%A4%B5%E0%A5%87%E0%A4%A6" TargetMode="External"/><Relationship Id="rId14" Type="http://schemas.openxmlformats.org/officeDocument/2006/relationships/hyperlink" Target="https://hi.wikipedia.org/wiki/%E0%A4%8B%E0%A4%B7%E0%A4%B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hakavya.com/mahabharata-hindi" TargetMode="External"/><Relationship Id="rId3" Type="http://schemas.openxmlformats.org/officeDocument/2006/relationships/hyperlink" Target="https://hi.wikipedia.org/wiki/%E0%A4%B8%E0%A4%82%E0%A4%B8%E0%A5%8D%E0%A4%95%E0%A5%83%E0%A4%A4" TargetMode="External"/><Relationship Id="rId7" Type="http://schemas.openxmlformats.org/officeDocument/2006/relationships/hyperlink" Target="https://hi.wikipedia.org/wiki/%E0%A4%86%E0%A4%A6%E0%A4%BF%E0%A4%95%E0%A4%BE%E0%A4%B5%E0%A5%8D%E0%A4%A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i.wikipedia.org/wiki/%E0%A4%B6%E0%A5%8D%E0%A4%B0%E0%A5%80%E0%A4%B0%E0%A4%BE%E0%A4%AE" TargetMode="External"/><Relationship Id="rId5" Type="http://schemas.openxmlformats.org/officeDocument/2006/relationships/hyperlink" Target="https://hi.wikipedia.org/wiki/%E0%A4%AE%E0%A4%B9%E0%A4%BE%E0%A4%95%E0%A4%BE%E0%A4%B5%E0%A5%8D%E0%A4%AF" TargetMode="External"/><Relationship Id="rId4" Type="http://schemas.openxmlformats.org/officeDocument/2006/relationships/hyperlink" Target="https://hi.wikipedia.org/wiki/%E0%A4%B5%E0%A4%BE%E0%A4%B2%E0%A5%8D%E0%A4%AE%E0%A5%80%E0%A4%95%E0%A4%BF" TargetMode="External"/><Relationship Id="rId9" Type="http://schemas.openxmlformats.org/officeDocument/2006/relationships/hyperlink" Target="https://www.mahakavya.com/gayatri-mantra-hindi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hi.wikipedia.org/wiki/%E0%A4%AE%E0%A4%B9%E0%A4%BE%E0%A4%AD%E0%A4%BE%E0%A4%B0%E0%A4%A4" TargetMode="External"/><Relationship Id="rId3" Type="http://schemas.openxmlformats.org/officeDocument/2006/relationships/hyperlink" Target="https://www.sanskritschool.in/ved/%E0%A4%9C%E0%A4%BE%E0%A4%A8%E0%A4%BF%E0%A4%8F-%E0%A4%B5%E0%A5%87%E0%A4%A6%E0%A5%8B%E0%A4%82-%E0%A4%95%E0%A5%87-%E0%A4%AC%E0%A4%BE%E0%A4%B0%E0%A5%87-%E0%A4%AE%E0%A5%87%E0%A4%82-%E0%A4%B8%E0%A4%82/" TargetMode="External"/><Relationship Id="rId7" Type="http://schemas.openxmlformats.org/officeDocument/2006/relationships/hyperlink" Target="https://hi.wikipedia.org/wiki/%E0%A4%B6%E0%A5%8D%E0%A4%B0%E0%A5%80%E0%A4%AE%E0%A4%A6%E0%A5%8D%E0%A4%AD%E0%A4%97%E0%A4%B5%E0%A4%A6%E0%A5%8D%E0%A4%97%E0%A5%80%E0%A4%A4%E0%A4%BE" TargetMode="External"/><Relationship Id="rId2" Type="http://schemas.openxmlformats.org/officeDocument/2006/relationships/hyperlink" Target="https://www.sanskritschool.in/more/sanskrit/introduction-to-the-mahabharat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i.wikipedia.org/wiki/%E0%A4%B5%E0%A5%87%E0%A4%A6" TargetMode="External"/><Relationship Id="rId5" Type="http://schemas.openxmlformats.org/officeDocument/2006/relationships/hyperlink" Target="https://hi.wikipedia.org/wiki/%E0%A4%B6%E0%A5%8D%E0%A4%B0%E0%A5%81%E0%A4%A4%E0%A4%BF" TargetMode="External"/><Relationship Id="rId4" Type="http://schemas.openxmlformats.org/officeDocument/2006/relationships/hyperlink" Target="https://hi.wikipedia.org/wiki/%E0%A4%B9%E0%A4%BF%E0%A4%A8%E0%A5%8D%E0%A4%A6%E0%A5%82_%E0%A4%A7%E0%A4%B0%E0%A5%8D%E0%A4%AE" TargetMode="External"/><Relationship Id="rId9" Type="http://schemas.openxmlformats.org/officeDocument/2006/relationships/hyperlink" Target="https://hi.wikipedia.org/wiki/%E0%A4%B5%E0%A4%BF%E0%A4%B7%E0%A5%8D%E0%A4%A3%E0%A5%81%E0%A4%B8%E0%A4%B9%E0%A4%B8%E0%A5%8D%E0%A4%B0%E0%A4%A8%E0%A4%BE%E0%A4%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CDDDA-700D-C2B8-04DE-8D667599B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613" y="363794"/>
            <a:ext cx="11189110" cy="1524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UNIT-2 L-1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</a:t>
            </a:r>
            <a:r>
              <a:rPr lang="en-US" sz="1800" u="sng" dirty="0" err="1">
                <a:solidFill>
                  <a:srgbClr val="1A0DAB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2"/>
              </a:rPr>
              <a:t>वेदों</a:t>
            </a:r>
            <a:r>
              <a:rPr lang="en-US" sz="1800" u="sng" dirty="0">
                <a:solidFill>
                  <a:srgbClr val="1A0DAB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2"/>
              </a:rPr>
              <a:t> </a:t>
            </a:r>
            <a:r>
              <a:rPr lang="en-US" sz="1800" u="sng" dirty="0" err="1">
                <a:solidFill>
                  <a:srgbClr val="1A0DAB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2"/>
              </a:rPr>
              <a:t>का</a:t>
            </a:r>
            <a:r>
              <a:rPr lang="en-US" sz="1800" u="sng" dirty="0">
                <a:solidFill>
                  <a:srgbClr val="1A0DAB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2"/>
              </a:rPr>
              <a:t> </a:t>
            </a:r>
            <a:r>
              <a:rPr lang="en-US" sz="1800" u="sng" dirty="0" err="1">
                <a:solidFill>
                  <a:srgbClr val="1A0DAB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2"/>
              </a:rPr>
              <a:t>संक्षिप्त</a:t>
            </a:r>
            <a:r>
              <a:rPr lang="en-US" sz="1800" u="sng" dirty="0">
                <a:solidFill>
                  <a:srgbClr val="1A0DAB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2"/>
              </a:rPr>
              <a:t> </a:t>
            </a:r>
            <a:r>
              <a:rPr lang="en-US" sz="1800" u="sng" dirty="0" err="1">
                <a:solidFill>
                  <a:srgbClr val="1A0DAB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2"/>
              </a:rPr>
              <a:t>परिचय</a:t>
            </a:r>
            <a:r>
              <a:rPr lang="en-US" sz="1800" u="sng" dirty="0">
                <a:solidFill>
                  <a:srgbClr val="1A0DAB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2"/>
              </a:rPr>
              <a:t> 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318C4-A801-A5C2-15FA-C2D0265BE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3729" y="2182761"/>
            <a:ext cx="10884310" cy="4311445"/>
          </a:xfrm>
        </p:spPr>
        <p:txBody>
          <a:bodyPr/>
          <a:lstStyle/>
          <a:p>
            <a:pPr fontAlgn="base">
              <a:lnSpc>
                <a:spcPct val="115000"/>
              </a:lnSpc>
              <a:spcBef>
                <a:spcPts val="2400"/>
              </a:spcBef>
            </a:pPr>
            <a:r>
              <a:rPr lang="en-US" sz="1800" b="1" kern="0" dirty="0" err="1">
                <a:solidFill>
                  <a:srgbClr val="365F91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वेदों</a:t>
            </a:r>
            <a:r>
              <a:rPr lang="en-US" sz="18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kern="0" dirty="0" err="1">
                <a:solidFill>
                  <a:srgbClr val="365F91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</a:t>
            </a:r>
            <a:r>
              <a:rPr lang="en-US" sz="18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kern="0" dirty="0" err="1">
                <a:solidFill>
                  <a:srgbClr val="365F91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संक्षिप्त</a:t>
            </a:r>
            <a:r>
              <a:rPr lang="en-US" sz="18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kern="0" dirty="0" err="1">
                <a:solidFill>
                  <a:srgbClr val="365F91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परिचय</a:t>
            </a:r>
            <a:endParaRPr lang="en-IN" sz="18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वेद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जिसका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शाब्दिक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अर्थ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Mangal" panose="02040503050203030202" pitchFamily="18" charset="0"/>
              </a:rPr>
              <a:t>"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ज्ञान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"</a:t>
            </a:r>
            <a:r>
              <a:rPr lang="en-US" sz="1800" i="1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संस्कृत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में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लिखा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गया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हिंदू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धर्म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का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सबसे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पुराना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पवित्र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साहित्य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वे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पहली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बार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प्राचीन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भारत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में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आर्यों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के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आगमन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के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साथ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2000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ईसा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पूर्व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के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आसपास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दिखाई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दिए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</a:p>
          <a:p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वेदों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व्यापक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रूप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'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अपौरुषेय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या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लेखकहीन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माना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क्योंकि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माना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ज्ञान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ऋषियों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सीधे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दैवीय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स्रोत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प्राप्त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हुआ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था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solidFill>
                <a:srgbClr val="000000"/>
              </a:solidFill>
              <a:latin typeface="Mangal" panose="02040503050203030202" pitchFamily="18" charset="0"/>
              <a:ea typeface="Calibri" panose="020F0502020204030204" pitchFamily="34" charset="0"/>
            </a:endParaRPr>
          </a:p>
          <a:p>
            <a:pPr fontAlgn="base">
              <a:lnSpc>
                <a:spcPct val="115000"/>
              </a:lnSpc>
              <a:spcBef>
                <a:spcPts val="1000"/>
              </a:spcBef>
            </a:pPr>
            <a:r>
              <a:rPr lang="en-US" sz="1800" b="1" dirty="0" err="1">
                <a:solidFill>
                  <a:srgbClr val="5C1314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वेदों</a:t>
            </a:r>
            <a:r>
              <a:rPr lang="en-US" sz="1800" b="1" dirty="0">
                <a:solidFill>
                  <a:srgbClr val="5C1314"/>
                </a:solidFill>
                <a:effectLst/>
                <a:latin typeface="inherit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5C1314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</a:t>
            </a:r>
            <a:r>
              <a:rPr lang="en-US" sz="1800" b="1" dirty="0">
                <a:solidFill>
                  <a:srgbClr val="5C1314"/>
                </a:solidFill>
                <a:effectLst/>
                <a:latin typeface="inherit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5C1314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प्रकार</a:t>
            </a:r>
            <a:endParaRPr lang="en-IN" sz="1800" b="1" dirty="0"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fontAlgn="base"/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वेदों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मूल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रूप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भागों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विभाजित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किया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गया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जिनमें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प्रार्थना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भजन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स्तुति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धार्मिक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निर्देश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शामिल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: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390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F66159-E2C6-D2A5-BBCE-8C51D6296C55}"/>
              </a:ext>
            </a:extLst>
          </p:cNvPr>
          <p:cNvSpPr txBox="1"/>
          <p:nvPr/>
        </p:nvSpPr>
        <p:spPr>
          <a:xfrm>
            <a:off x="393290" y="226143"/>
            <a:ext cx="11661058" cy="2459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1000"/>
              </a:spcBef>
            </a:pPr>
            <a:r>
              <a:rPr lang="en-US" sz="1800" b="1" dirty="0">
                <a:solidFill>
                  <a:srgbClr val="5C1314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</a:t>
            </a:r>
            <a:r>
              <a:rPr lang="en-US" sz="1800" b="1" dirty="0" err="1">
                <a:solidFill>
                  <a:srgbClr val="5C1314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ऋग्वेद</a:t>
            </a:r>
            <a:endParaRPr lang="en-IN" sz="1800" b="1" dirty="0"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fontAlgn="base"/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संस्कृत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शब्द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'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ऋग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अर्थ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स्तुति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करना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'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वेद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अर्थ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ज्ञान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यह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सभी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वैदिक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ग्रंथों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सबसे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प्राचीन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000"/>
              </a:spcAft>
            </a:pPr>
            <a:br>
              <a:rPr lang="en-US" sz="1800" dirty="0">
                <a:effectLst/>
                <a:latin typeface="var(--ricos-font-family,unset)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fontAlgn="base"/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ऋग्वेद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प्रकृति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पाँच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शक्तियों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पूजा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प्रोत्साहित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करता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मानव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शरीर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भी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बनाती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जैसे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पृथ्वी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पृथ्वी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जलम्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अग्नि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अग्नि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वायु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वायु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आकाश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आकाश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इंद्र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सोम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अग्नि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वरुण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मित्र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जैसे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देवता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प्राथमिक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देवता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जिन्हें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सर्वव्यापी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ब्राह्मण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अवतार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माना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।</a:t>
            </a:r>
          </a:p>
          <a:p>
            <a:pPr fontAlgn="base"/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9CD02E-FF6A-59FE-1148-20146669A853}"/>
              </a:ext>
            </a:extLst>
          </p:cNvPr>
          <p:cNvSpPr txBox="1"/>
          <p:nvPr/>
        </p:nvSpPr>
        <p:spPr>
          <a:xfrm>
            <a:off x="481781" y="2439568"/>
            <a:ext cx="11434916" cy="2830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1000"/>
              </a:spcBef>
            </a:pPr>
            <a:endParaRPr lang="en-US" sz="1800" b="1" dirty="0">
              <a:solidFill>
                <a:srgbClr val="5C1314"/>
              </a:solidFill>
              <a:effectLst/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fontAlgn="base">
              <a:lnSpc>
                <a:spcPct val="115000"/>
              </a:lnSpc>
              <a:spcBef>
                <a:spcPts val="1000"/>
              </a:spcBef>
            </a:pPr>
            <a:endParaRPr lang="en-US" sz="1800" b="1" dirty="0">
              <a:solidFill>
                <a:srgbClr val="5C1314"/>
              </a:solidFill>
              <a:effectLst/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fontAlgn="base">
              <a:lnSpc>
                <a:spcPct val="115000"/>
              </a:lnSpc>
              <a:spcBef>
                <a:spcPts val="1000"/>
              </a:spcBef>
            </a:pPr>
            <a:r>
              <a:rPr lang="en-US" b="1" dirty="0">
                <a:solidFill>
                  <a:srgbClr val="5C1314"/>
                </a:solidFill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</a:t>
            </a:r>
            <a:r>
              <a:rPr lang="en-US" sz="1800" b="1" dirty="0" err="1">
                <a:solidFill>
                  <a:srgbClr val="5C1314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सामवेद</a:t>
            </a:r>
            <a:endParaRPr lang="en-IN" sz="1800" b="1" dirty="0"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fontAlgn="base"/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इसमें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1,549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छंद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शामिल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इसमें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दो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खंड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शामिल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चार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धुनों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एक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संग्रह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जिसे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'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सामन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कहा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छंदों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भजनों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एक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संग्रह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जिसे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'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अर्किका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कहा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000"/>
              </a:spcAft>
            </a:pPr>
            <a:br>
              <a:rPr lang="en-US" sz="1800" dirty="0">
                <a:effectLst/>
                <a:latin typeface="var(--ricos-font-family,unset)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fontAlgn="base"/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यह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ग्रंथ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जिसे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'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गीतों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पुस्तक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रूप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भी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जाना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ऋग्वेद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मंत्रों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एक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संगीतमय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स्पर्श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जोड़ता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47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D85ED1-1732-6001-169E-6FE5FFEB00F9}"/>
              </a:ext>
            </a:extLst>
          </p:cNvPr>
          <p:cNvSpPr txBox="1"/>
          <p:nvPr/>
        </p:nvSpPr>
        <p:spPr>
          <a:xfrm>
            <a:off x="373625" y="324464"/>
            <a:ext cx="11493909" cy="2341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1000"/>
              </a:spcBef>
            </a:pPr>
            <a:r>
              <a:rPr lang="en-US" sz="1800" b="1" dirty="0">
                <a:solidFill>
                  <a:srgbClr val="5C1314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</a:t>
            </a:r>
            <a:r>
              <a:rPr lang="en-US" sz="1800" b="1" dirty="0" err="1">
                <a:solidFill>
                  <a:srgbClr val="5C1314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यजुर्वेद</a:t>
            </a:r>
            <a:endParaRPr lang="en-IN" sz="1800" b="1" dirty="0"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fontAlgn="base"/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यजुर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वेद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यजु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शामिल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धार्मिक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समारोहों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दौरान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गाए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जाने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वाले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पवित्र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मंत्र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यह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मंत्र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जाप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धार्मिक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अनुष्ठान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करने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सही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विधियों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संकलन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000"/>
              </a:spcAft>
            </a:pP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fontAlgn="base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5C1314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                                   </a:t>
            </a:r>
            <a:r>
              <a:rPr lang="en-US" sz="1800" dirty="0" err="1">
                <a:solidFill>
                  <a:srgbClr val="5C1314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अथर्ववेद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fontAlgn="base"/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चार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वेदों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अंतिम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अथर्ववेद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जिसे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जादुई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सूत्रों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वेद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भी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कहा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चूँकि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यह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वैदिक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ग्रन्थ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लेखन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शैली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भाषा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सामग्री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दृष्टि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पिछले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तीन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ग्रन्थों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काफी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भिन्न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इसलिए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कुछ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इतिहासकार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इसे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वेद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भी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नहीं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मानते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000000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99A007-38E2-4798-4779-A9109B4BC9D5}"/>
              </a:ext>
            </a:extLst>
          </p:cNvPr>
          <p:cNvSpPr txBox="1"/>
          <p:nvPr/>
        </p:nvSpPr>
        <p:spPr>
          <a:xfrm>
            <a:off x="373625" y="1546327"/>
            <a:ext cx="1144475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dirty="0">
              <a:solidFill>
                <a:srgbClr val="202122"/>
              </a:solidFill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dirty="0">
              <a:solidFill>
                <a:srgbClr val="202122"/>
              </a:solidFill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                                   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पुराणों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b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संक्षिप्त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परिचय</a:t>
            </a:r>
            <a:endParaRPr lang="en-IN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2" tooltip="हिन्दू"/>
              </a:rPr>
              <a:t>हिन्दुओं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धर्म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सम्बन्धी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आख्यान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ग्रन्थ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जिनमें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3" tooltip="सृष्टि"/>
              </a:rPr>
              <a:t>संसार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-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ऋषियों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राजाओं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वृत्तान्त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आदि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ये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4" tooltip="वैदिक सभ्यता"/>
              </a:rPr>
              <a:t>वैदिक</a:t>
            </a:r>
            <a:r>
              <a:rPr lang="en-US" sz="1800" u="sng" dirty="0">
                <a:solidFill>
                  <a:srgbClr val="3366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hlinkClick r:id="rId4" tooltip="वैदिक सभ्यता"/>
              </a:rPr>
              <a:t> 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4" tooltip="वैदिक सभ्यता"/>
              </a:rPr>
              <a:t>काल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बहुत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समय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बाद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ग्रन्थ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भारतीय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जीवन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धारा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जिन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ग्रन्थों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महत्त्वपूर्ण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स्थान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उनमें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प्राचीन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भक्ति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ग्रन्थों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रूप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बहुत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महत्त्वपूर्ण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माने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जाते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अठारह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पुराणों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अलग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अलग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देवी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देवताओं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केन्द्र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मानकर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पाप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5" tooltip="पुण्य"/>
              </a:rPr>
              <a:t>पुण्य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6" tooltip="धर्म"/>
              </a:rPr>
              <a:t>धर्म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7" tooltip="अधर्म"/>
              </a:rPr>
              <a:t>अधर्म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8" tooltip="कर्म"/>
              </a:rPr>
              <a:t>कर्म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अकर्म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9" tooltip="गाथा"/>
              </a:rPr>
              <a:t>गाथाएँ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कही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गयी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कुछ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पुराणों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सृष्टि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आरम्भ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अन्त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तक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विवरण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दिया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IN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'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पुराण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'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शाब्दिक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अर्थ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'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प्राचीन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'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या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'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पुराना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’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u="sng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पुराणों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रचना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मुख्यतः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10" tooltip="संस्कृत भाषा"/>
              </a:rPr>
              <a:t>संस्कृत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हुई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किन्तु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कुछ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पुराण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क्षेत्रीय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भाषाओं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भी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रचे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गए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2" tooltip="हिन्दू"/>
              </a:rPr>
              <a:t>हिन्दू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11" tooltip="जैन"/>
              </a:rPr>
              <a:t>जैन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दोनों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ही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धर्मों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12" tooltip="वाङ्मय"/>
              </a:rPr>
              <a:t>वाङ्मय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पुराण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मिलते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पुराणों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वर्णित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विषयों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कोई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सीमा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नहीं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CF35D-8146-80BF-7BF3-F566F00A5EDA}"/>
              </a:ext>
            </a:extLst>
          </p:cNvPr>
          <p:cNvSpPr txBox="1"/>
          <p:nvPr/>
        </p:nvSpPr>
        <p:spPr>
          <a:xfrm>
            <a:off x="442451" y="2554295"/>
            <a:ext cx="11189109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dirty="0">
              <a:solidFill>
                <a:srgbClr val="202122"/>
              </a:solidFill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dirty="0">
              <a:solidFill>
                <a:srgbClr val="202122"/>
              </a:solidFill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dirty="0">
              <a:solidFill>
                <a:srgbClr val="202122"/>
              </a:solidFill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dirty="0">
              <a:solidFill>
                <a:srgbClr val="202122"/>
              </a:solidFill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    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छोटे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बड़े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भेद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अठारह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बताये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गये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ब्रह्मपुराण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पद्मपुराण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३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विष्णुपुराण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४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शिवपुराण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५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भागवतपुराण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६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भविष्यपुराण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७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नारदपुराण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मार्कण्डेयपुराण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अग्निपुराण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१०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ब्रह्मवैवर्तपुराण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११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लिंगपुराण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वाराहपुराण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१३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स्कन्दपुराण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१४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वामनपुराण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१५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कृर्मपुराण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१६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मत्स्यपुराण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१७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गरुडपुराण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१८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ब्रह्माण्डपुराण</a:t>
            </a:r>
            <a:endParaRPr lang="en-IN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4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6C434C-B5D4-BEE5-94D3-9C6A489D824D}"/>
              </a:ext>
            </a:extLst>
          </p:cNvPr>
          <p:cNvSpPr txBox="1"/>
          <p:nvPr/>
        </p:nvSpPr>
        <p:spPr>
          <a:xfrm>
            <a:off x="619431" y="207242"/>
            <a:ext cx="11218607" cy="46617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</a:t>
            </a:r>
            <a:r>
              <a:rPr lang="en-US" sz="18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पुराण</a:t>
            </a:r>
            <a:r>
              <a:rPr lang="en-US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</a:t>
            </a:r>
            <a:r>
              <a:rPr lang="en-US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Georgia" panose="02040502050405020303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लक्षण</a:t>
            </a:r>
            <a:endParaRPr lang="en-IN" sz="1800" b="1" dirty="0">
              <a:solidFill>
                <a:srgbClr val="4F81BD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'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'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शाब्दिक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अर्थ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- '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प्राचीन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आख्यान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'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'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पुरानी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कथा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'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‘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’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शब्द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अर्थ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अनागत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एवं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अतीत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‘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’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शब्द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अर्थ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होता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कहना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बतलाना</a:t>
            </a:r>
            <a:endParaRPr lang="en-IN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पाँच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लक्षण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माने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गये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: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सर्ग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सृष्टि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प्रतिसर्ग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प्रलय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पुनर्जन्म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वंश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देवता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ऋषि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सूचियां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मन्वन्तर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चौदह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मनु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काल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वंशानुचरित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सूर्य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चन्द्रादि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वंशीय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चरित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IN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20"/>
              </a:spcAft>
            </a:pP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सर्गश्च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प्रतिसर्गश्च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वंशो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मन्वन्तराणि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च।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15000"/>
              </a:lnSpc>
              <a:spcAft>
                <a:spcPts val="120"/>
              </a:spcAft>
            </a:pP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वंशानुचरितं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चैव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पुराणं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पञ्चलक्षणम्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॥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2" tooltip="१"/>
              </a:rPr>
              <a:t>१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 </a:t>
            </a:r>
            <a:r>
              <a:rPr lang="en-US" sz="1800" b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सर्ग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–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पंचमहाभूत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इन्द्रियगण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बुद्धि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आदि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तत्त्वों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उत्पत्ति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वर्णन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3" tooltip="२"/>
              </a:rPr>
              <a:t>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 </a:t>
            </a:r>
            <a:r>
              <a:rPr lang="en-US" sz="1800" b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प्रतिसर्ग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–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ब्रह्मादिस्थावरान्त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संपूर्ण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चराचर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जगत्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निर्माण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वर्णन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4" tooltip="३"/>
              </a:rPr>
              <a:t>३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 </a:t>
            </a:r>
            <a:r>
              <a:rPr lang="en-US" sz="1800" b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वंश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–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सूर्यचन्द्रादि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वंशों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वर्णन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5" tooltip="४"/>
              </a:rPr>
              <a:t>४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 </a:t>
            </a:r>
            <a:r>
              <a:rPr lang="en-US" sz="1800" b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मन्वन्तर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–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मनु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मनुपुत्र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देव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सप्तर्षि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इन्द्र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भगवान्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अवतारों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वर्णन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6" tooltip="५"/>
              </a:rPr>
              <a:t>५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 </a:t>
            </a:r>
            <a:r>
              <a:rPr lang="en-US" sz="1800" b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वंशानुचरित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–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प्रति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वंश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प्रसिद्ध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पुरुषों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वर्णन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87680">
              <a:spcBef>
                <a:spcPts val="600"/>
              </a:spcBef>
            </a:pP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माना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सृष्टि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रचनाकर्ता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7" tooltip="ब्रह्मा"/>
              </a:rPr>
              <a:t>ब्रह्माजी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ने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सर्वप्रथम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जिस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प्राचीनतम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धर्मग्रन्थ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रचना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उसे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नाम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जाना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endParaRPr lang="en-IN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7A35A0-383C-DA42-EF94-DC0B80529456}"/>
              </a:ext>
            </a:extLst>
          </p:cNvPr>
          <p:cNvSpPr txBox="1"/>
          <p:nvPr/>
        </p:nvSpPr>
        <p:spPr>
          <a:xfrm>
            <a:off x="147483" y="147484"/>
            <a:ext cx="11857703" cy="1275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400"/>
              </a:spcBef>
              <a:spcAft>
                <a:spcPts val="240"/>
              </a:spcAft>
            </a:pPr>
            <a:r>
              <a:rPr lang="en-US" sz="1800" b="0" kern="0" dirty="0" err="1">
                <a:solidFill>
                  <a:srgbClr val="365F91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उपनिषदों</a:t>
            </a:r>
            <a:r>
              <a:rPr lang="en-US" sz="1800" b="0" kern="0" dirty="0">
                <a:solidFill>
                  <a:srgbClr val="365F9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0" kern="0" dirty="0" err="1">
                <a:solidFill>
                  <a:srgbClr val="365F91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</a:t>
            </a:r>
            <a:r>
              <a:rPr lang="en-US" sz="1800" b="0" kern="0" dirty="0">
                <a:solidFill>
                  <a:srgbClr val="365F9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0" kern="0" dirty="0" err="1">
                <a:solidFill>
                  <a:srgbClr val="365F91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नाम</a:t>
            </a:r>
            <a:r>
              <a:rPr lang="en-US" sz="1800" b="0" kern="0" dirty="0">
                <a:solidFill>
                  <a:srgbClr val="365F9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0" kern="0" dirty="0" err="1">
                <a:solidFill>
                  <a:srgbClr val="365F91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एवं</a:t>
            </a:r>
            <a:r>
              <a:rPr lang="en-US" sz="1800" b="0" kern="0" dirty="0">
                <a:solidFill>
                  <a:srgbClr val="365F9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0" kern="0" dirty="0" err="1">
                <a:solidFill>
                  <a:srgbClr val="365F91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उनका</a:t>
            </a:r>
            <a:r>
              <a:rPr lang="en-US" sz="1800" b="0" kern="0" dirty="0">
                <a:solidFill>
                  <a:srgbClr val="365F9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0" kern="0" dirty="0" err="1">
                <a:solidFill>
                  <a:srgbClr val="365F91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संक्षिप्त</a:t>
            </a:r>
            <a:r>
              <a:rPr lang="en-US" sz="1800" b="0" kern="0" dirty="0">
                <a:solidFill>
                  <a:srgbClr val="365F9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0" kern="0" dirty="0" err="1">
                <a:solidFill>
                  <a:srgbClr val="365F91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परिचय</a:t>
            </a:r>
            <a:endParaRPr lang="en-IN" sz="1600" b="1" kern="0" dirty="0">
              <a:solidFill>
                <a:srgbClr val="365F91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उपनिषद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प्राचीन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वैदिक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शास्त्र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हैं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जो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हिंदू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धर्म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मूल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रूप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हैं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उनमें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गहन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आध्यात्मिक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शिक्षाएँ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और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मानवीय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स्थिति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के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साथ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साथ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दार्शनिक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और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आध्यात्मिक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विचार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शामिल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हैं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उपनिषदों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को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हिंदू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धर्म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में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सभी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प्राचीन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ज्ञान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स्रोत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कहा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जाता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और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वे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वास्तविकता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की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प्रकृति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को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समझने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के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लिए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एक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आधार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प्रदान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करते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600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हैं</a:t>
            </a:r>
            <a:r>
              <a:rPr lang="en-US" sz="1600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0C48BD-279D-5114-2614-90D1030D11CC}"/>
              </a:ext>
            </a:extLst>
          </p:cNvPr>
          <p:cNvSpPr txBox="1"/>
          <p:nvPr/>
        </p:nvSpPr>
        <p:spPr>
          <a:xfrm>
            <a:off x="235974" y="2115104"/>
            <a:ext cx="11769212" cy="2632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342900" algn="just" fontAlgn="base">
              <a:lnSpc>
                <a:spcPct val="115000"/>
              </a:lnSpc>
              <a:spcAft>
                <a:spcPts val="1000"/>
              </a:spcAft>
              <a:buFont typeface="Mangal" panose="02040503050203030202" pitchFamily="18" charset="0"/>
              <a:buAutoNum type="arabicPeriod"/>
            </a:pPr>
            <a:r>
              <a:rPr lang="en-US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केन</a:t>
            </a:r>
            <a:r>
              <a:rPr lang="en-US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r>
              <a:rPr lang="en-US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		2. </a:t>
            </a:r>
            <a:r>
              <a:rPr lang="en-US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कठ</a:t>
            </a:r>
            <a:r>
              <a:rPr lang="en-US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7145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3.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प्रश्न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	4.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मुण्डक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7145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5.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माण्डूक्य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6.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तैत्तिरीय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7145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7.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ऐतरेय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	8.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छान्दोग्य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7145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9.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बृहदारण्यक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10.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कौषीतकी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71450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11.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श्वेताश्वतर</a:t>
            </a:r>
            <a:r>
              <a:rPr lang="en-US" sz="1800" b="1" dirty="0">
                <a:solidFill>
                  <a:srgbClr val="383F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383F4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उपनिषद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7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B04253-CC43-668D-A502-3AC28232B8D6}"/>
              </a:ext>
            </a:extLst>
          </p:cNvPr>
          <p:cNvSpPr txBox="1"/>
          <p:nvPr/>
        </p:nvSpPr>
        <p:spPr>
          <a:xfrm>
            <a:off x="255639" y="324465"/>
            <a:ext cx="11592232" cy="200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12.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व्यापक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अर्थों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किसी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विशिष्ट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विषय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पदार्थसमूह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सम्बन्धित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वह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समस्त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ज्ञान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ठीक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क्रम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संग्रह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रखा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गया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 </a:t>
            </a:r>
            <a:r>
              <a:rPr lang="en-US" sz="1800" b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कहलाता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जैसे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भौतिकशास्त्र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वास्तुशास्त्र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शिल्पशास्त्र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प्राणिशास्त्र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अर्थशास्त्र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विद्युत्शास्त्र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वनस्पतिशास्त्र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आदि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अर्थ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2" tooltip="विज्ञान"/>
              </a:rPr>
              <a:t>विज्ञान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'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शब्द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शासु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अनुशिष्टौ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'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निष्पन्न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जिसका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अर्थ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अनुशासन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उपदेश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करना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'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13.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हुए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काम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विधेय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माने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जो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बातें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शास्त्रों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वर्जित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निषिद्ध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त्याज्य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समझी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जाती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शास्त्रों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3" tooltip="शिक्षाशास्त्र"/>
              </a:rPr>
              <a:t>शिक्षाशास्त्र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3" tooltip="शिक्षा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4" tooltip="नीतिशास्त्र"/>
              </a:rPr>
              <a:t>नीतिशास्त्र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4" tooltip="नीतिशास्त्र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अथवा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5" tooltip="धर्मशास्त्र"/>
              </a:rPr>
              <a:t>धर्मशास्त्र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5" tooltip="धर्म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6" tooltip="वास्तु शास्त्र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6" tooltip="वास्तु शास्त्र"/>
              </a:rPr>
              <a:t>वास्तुशास्त्र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6" tooltip="वास्तु 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7" tooltip="खगोल शास्त्र"/>
              </a:rPr>
              <a:t>खगोलशास्त्र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7" tooltip="खगोल 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8" tooltip="अर्थशास्त्र"/>
              </a:rPr>
              <a:t>अर्थशास्त्र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8" tooltip="अर्थ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9" tooltip="आयुर्वेद"/>
              </a:rPr>
              <a:t>आयुर्वेद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9" tooltip="आयुर्वेद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10" tooltip="व्याकरण"/>
              </a:rPr>
              <a:t>व्याकरणशास्त्र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10" tooltip="व्याकरण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11" tooltip="दर्शनशास्त्र"/>
              </a:rPr>
              <a:t>दर्शनशास्त्र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11" tooltip="दर्शन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कलाशास्त्र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धनुर्वेद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12" tooltip="सैन्य विज्ञान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12" tooltip="सैन्य विज्ञान"/>
              </a:rPr>
              <a:t>सैन्यविज्ञान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12" tooltip="सैन्य विज्ञान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आदि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समावेश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होता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BCD2F8-4C24-43A6-C215-A9E360BFAD2F}"/>
              </a:ext>
            </a:extLst>
          </p:cNvPr>
          <p:cNvSpPr txBox="1"/>
          <p:nvPr/>
        </p:nvSpPr>
        <p:spPr>
          <a:xfrm>
            <a:off x="344128" y="393704"/>
            <a:ext cx="11405419" cy="6106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dirty="0">
              <a:solidFill>
                <a:srgbClr val="202122"/>
              </a:solidFill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sz="1800" dirty="0">
              <a:solidFill>
                <a:srgbClr val="202122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en-US" dirty="0">
              <a:solidFill>
                <a:srgbClr val="202122"/>
              </a:solidFill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किसी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भी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विषय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विद्या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अथवा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कला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मौलिक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सिद्धान्तों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लेकर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विषय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-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वस्तु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सभी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आयामों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सुनियोजित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सूत्रबद्ध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निरूपण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हमारे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यहाँ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परिभाषा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इस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प्रकार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गई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-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15000"/>
              </a:lnSpc>
              <a:spcAft>
                <a:spcPts val="120"/>
              </a:spcAft>
            </a:pP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शास्ति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त्रायते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च।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शिष्यते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अनेन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4384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अर्थात्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शिक्षा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अनुशासन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प्रदान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हमारी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रक्षा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करती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मार्गदर्शन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करती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कभी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-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कभी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हमारी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उँगली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पकड़कर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चलाती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‘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’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कहा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गया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इस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प्रकार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यदि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ग्रन्थ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ओर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देखें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बहुत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महत्त्वपूर्ण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असंख्य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विद्वान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रचना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करते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रहते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।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किन्तु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13" tooltip="धर्म"/>
              </a:rPr>
              <a:t>धर्म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सन्दर्भ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'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'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14" tooltip="ऋषि"/>
              </a:rPr>
              <a:t>ऋषियों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15" tooltip="मुनि"/>
              </a:rPr>
              <a:t>मुनियों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आदि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बनाए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हुए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प्राचीन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ग्रंथों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को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कहते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जिनमें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लोगों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हित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लिये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अनेक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प्रकार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कर्तव्य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बतलाए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अनुचित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कृत्यों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निषेध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किया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गया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दूसरे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शब्दों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ग्रंथ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जो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लोगों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हित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अनुशासन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लिये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बनाए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साधारणतः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शास्त्र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बतलाए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हुए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काम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विधेय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माने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जो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बातें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शास्त्रों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वर्जित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वे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निषिद्ध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त्याज्य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समझी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जाती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शास्त्रों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3" tooltip="शिक्षाशास्त्र"/>
              </a:rPr>
              <a:t>शिक्षाशास्त्र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3" tooltip="शिक्षा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4" tooltip="नीतिशास्त्र"/>
              </a:rPr>
              <a:t>नीतिशास्त्र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4" tooltip="नीतिशास्त्र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अथवा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5" tooltip="धर्मशास्त्र"/>
              </a:rPr>
              <a:t>धर्मशास्त्र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5" tooltip="धर्म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6" tooltip="वास्तु शास्त्र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6" tooltip="वास्तु शास्त्र"/>
              </a:rPr>
              <a:t>वास्तुशास्त्र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6" tooltip="वास्तु 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7" tooltip="खगोल शास्त्र"/>
              </a:rPr>
              <a:t>खगोलशास्त्र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7" tooltip="खगोल 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8" tooltip="अर्थशास्त्र"/>
              </a:rPr>
              <a:t>अर्थशास्त्र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8" tooltip="अर्थ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9" tooltip="आयुर्वेद"/>
              </a:rPr>
              <a:t>आयुर्वेद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9" tooltip="आयुर्वेद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10" tooltip="व्याकरण"/>
              </a:rPr>
              <a:t>व्याकरणशास्त्र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10" tooltip="व्याकरण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11" tooltip="दर्शनशास्त्र"/>
              </a:rPr>
              <a:t>दर्शनशास्त्र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11" tooltip="दर्शनशास्त्र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कलाशास्त्र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धनुर्वेद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12" tooltip="सैन्य विज्ञान"/>
              </a:rPr>
              <a:t> </a:t>
            </a:r>
            <a:r>
              <a:rPr lang="en-US" sz="1800" u="none" strike="noStrike" dirty="0" err="1">
                <a:solidFill>
                  <a:srgbClr val="3366CC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  <a:hlinkClick r:id="rId12" tooltip="सैन्य विज्ञान"/>
              </a:rPr>
              <a:t>सैन्यविज्ञान</a:t>
            </a:r>
            <a:r>
              <a:rPr lang="en-US" sz="180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12" tooltip="सैन्य विज्ञान"/>
              </a:rPr>
              <a:t> 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आदि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समावेश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होता</a:t>
            </a:r>
            <a:r>
              <a:rPr lang="en-US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247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1FE337-F382-2727-AFB0-936EB10875B6}"/>
              </a:ext>
            </a:extLst>
          </p:cNvPr>
          <p:cNvSpPr txBox="1"/>
          <p:nvPr/>
        </p:nvSpPr>
        <p:spPr>
          <a:xfrm>
            <a:off x="-1" y="-1114113"/>
            <a:ext cx="12015019" cy="7113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900"/>
              </a:spcAft>
            </a:pPr>
            <a:endParaRPr lang="en-US" sz="2000" dirty="0">
              <a:solidFill>
                <a:srgbClr val="1F1F1F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900"/>
              </a:spcAft>
            </a:pPr>
            <a:endParaRPr lang="en-US" sz="2000" dirty="0">
              <a:solidFill>
                <a:srgbClr val="1F1F1F"/>
              </a:solidFill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900"/>
              </a:spcAft>
            </a:pPr>
            <a:endParaRPr lang="en-US" sz="2000" dirty="0">
              <a:solidFill>
                <a:srgbClr val="1F1F1F"/>
              </a:solidFill>
              <a:effectLst/>
              <a:highlight>
                <a:srgbClr val="FFFFFF"/>
              </a:highlight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900"/>
              </a:spcAft>
            </a:pPr>
            <a:r>
              <a:rPr lang="en-US" sz="20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</a:t>
            </a:r>
            <a:r>
              <a:rPr lang="en-US" sz="20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महाकाव्य</a:t>
            </a:r>
            <a:r>
              <a:rPr lang="en-US" sz="20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</a:t>
            </a:r>
            <a:r>
              <a:rPr lang="en-US" sz="20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परिचय</a:t>
            </a:r>
            <a:r>
              <a:rPr lang="en-US" sz="20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क्या</a:t>
            </a:r>
            <a:r>
              <a:rPr lang="en-US" sz="20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0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en-US" sz="20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महाकाव्य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व्यापक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कविता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जिसे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उच्च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शैली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में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रचा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गया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जो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किसी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विशेष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लोगों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के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अतीत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में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महत्वपूर्ण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युग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का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वर्णन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करता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और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जो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कायम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रहता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क्योंकि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यह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अपने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दर्शकों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का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मनोरंजन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करता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है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और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उन्हें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परम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महत्व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के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मुद्दों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पर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शिक्षित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करता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i-IN" sz="18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है।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महाकाव्यों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में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महर्षि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वाल्मीकि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रचित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रामायण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महर्षि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वेदव्यास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रचित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महाभारत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तुलसीदास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रचित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रामचरितमानस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आदि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महाकाव्य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प्रमुख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हैं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महाकाव्य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अर्थ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एक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ऐसा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काव्य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जो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अपने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कथानक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नायकत्व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उदेश्य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और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शैली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से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महान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हो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उसे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महाकाव्य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कहा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जाता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और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महाकाव्य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शाब्दिक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अर्थ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महान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काव्य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होता</a:t>
            </a:r>
            <a:r>
              <a:rPr lang="en-US" sz="18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040C28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endParaRPr lang="en-IN" sz="14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64686D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        </a:t>
            </a:r>
            <a:r>
              <a:rPr lang="en-US" sz="3600" dirty="0" err="1">
                <a:solidFill>
                  <a:srgbClr val="64686D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वाल्मीकि</a:t>
            </a:r>
            <a:r>
              <a:rPr lang="en-US" sz="3600" dirty="0">
                <a:solidFill>
                  <a:srgbClr val="6468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dirty="0" err="1">
                <a:solidFill>
                  <a:srgbClr val="64686D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रामायण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(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3" tooltip="संस्कृत"/>
              </a:rPr>
              <a:t>संस्कृत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: 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रामायणम्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=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+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आयणम्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;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शाब्दिक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अर्थ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: '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जीवन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यात्रा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'),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4" tooltip="वाल्मीकि"/>
              </a:rPr>
              <a:t>वाल्मीकि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द्वारा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रचित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3" tooltip="संस्कृत"/>
              </a:rPr>
              <a:t>संस्कृत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5" tooltip="महाकाव्य"/>
              </a:rPr>
              <a:t>महाकाव्य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जिसमें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6" tooltip="श्रीराम"/>
              </a:rPr>
              <a:t>श्रीराम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गाथा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इसे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7" tooltip="आदिकाव्य"/>
              </a:rPr>
              <a:t>आदिकाव्य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तथा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इसके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रचयिता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महर्षि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वाल्मीकि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आदिकवि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भी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कहा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जाता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ts val="2250"/>
              </a:lnSpc>
            </a:pP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हिंदू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धर्म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साहित्य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दो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मुख्य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महाकाव्य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रामयण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b="1" u="none" strike="noStrike" dirty="0">
                <a:solidFill>
                  <a:srgbClr val="FA8100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8"/>
              </a:rPr>
              <a:t>महाभारत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यह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दोनों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महाकाव्य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रामायण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महाभारत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को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संस्कृत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साहित्य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इतिहास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माना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जाता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हिन्दुओ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लोकप्रिय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ग्रंथ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महर्षि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वाल्मीकि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द्वारा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रचित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रामायण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800" b="1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Ramayan</a:t>
            </a:r>
            <a:r>
              <a:rPr lang="en-US" sz="1800" b="1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in Hindi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महाकाव्य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जो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संस्कृत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भाषा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लिखा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गया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रामायण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को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संस्कृत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रामायणम्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कहते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इसका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अर्थ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राम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+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आयणम्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जो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श्री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राम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की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जीवन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गाथा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महाकाव्य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रामायण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b="1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सात</a:t>
            </a:r>
            <a:r>
              <a:rPr lang="en-US" sz="1800" b="1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काण्ड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और</a:t>
            </a:r>
            <a:r>
              <a:rPr lang="en-US" sz="1800" b="1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24,000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श्लोक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लिखे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गये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गायत्री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मंत्र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24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अक्षर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होते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इसलिए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यह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मान्यता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कि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b="1" u="none" strike="noStrike" dirty="0" err="1">
                <a:solidFill>
                  <a:srgbClr val="FA8100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9"/>
              </a:rPr>
              <a:t>गायत्री</a:t>
            </a:r>
            <a:r>
              <a:rPr lang="en-US" sz="1800" b="1" u="none" strike="noStrike" dirty="0">
                <a:solidFill>
                  <a:srgbClr val="FA81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hlinkClick r:id="rId9"/>
              </a:rPr>
              <a:t> </a:t>
            </a:r>
            <a:r>
              <a:rPr lang="en-US" sz="1800" b="1" u="none" strike="noStrike" dirty="0" err="1">
                <a:solidFill>
                  <a:srgbClr val="FA8100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hlinkClick r:id="rId9"/>
              </a:rPr>
              <a:t>मंत्र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आधार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मानकर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रामायण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में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24,000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श्लोक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लिखे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गये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एक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1000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श्लोक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बाद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गायत्री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मंत्र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के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नये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अक्षर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से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नया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श्लोक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शुरू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होता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है</a:t>
            </a:r>
            <a:r>
              <a:rPr lang="en-US" sz="1800" dirty="0">
                <a:solidFill>
                  <a:srgbClr val="64686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IN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87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75957C-80F1-A6F9-95EF-D662A8C8B403}"/>
              </a:ext>
            </a:extLst>
          </p:cNvPr>
          <p:cNvSpPr txBox="1"/>
          <p:nvPr/>
        </p:nvSpPr>
        <p:spPr>
          <a:xfrm>
            <a:off x="108155" y="-542194"/>
            <a:ext cx="11926529" cy="610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1000"/>
              </a:spcBef>
            </a:pPr>
            <a:r>
              <a:rPr lang="en-US" sz="1800" b="1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</a:p>
          <a:p>
            <a:pPr fontAlgn="base">
              <a:lnSpc>
                <a:spcPct val="115000"/>
              </a:lnSpc>
              <a:spcBef>
                <a:spcPts val="1000"/>
              </a:spcBef>
            </a:pPr>
            <a:endParaRPr lang="en-US" b="1" u="none" strike="noStrike" spc="10" dirty="0">
              <a:solidFill>
                <a:srgbClr val="202124"/>
              </a:solidFill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Mangal" panose="02040503050203030202" pitchFamily="18" charset="0"/>
              <a:hlinkClick r:id="rId2"/>
            </a:endParaRPr>
          </a:p>
          <a:p>
            <a:pPr fontAlgn="base">
              <a:lnSpc>
                <a:spcPct val="115000"/>
              </a:lnSpc>
              <a:spcBef>
                <a:spcPts val="1000"/>
              </a:spcBef>
            </a:pPr>
            <a:r>
              <a:rPr lang="en-US" sz="2000" b="1" strike="noStrike" spc="10" dirty="0">
                <a:solidFill>
                  <a:srgbClr val="4F81B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महाभारत</a:t>
            </a:r>
            <a:r>
              <a:rPr lang="en-US" sz="2000" b="1" strike="noStrike" spc="10" dirty="0">
                <a:solidFill>
                  <a:srgbClr val="4F81B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000" b="1" strike="noStrike" spc="10" dirty="0" err="1">
                <a:solidFill>
                  <a:srgbClr val="4F81B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</a:t>
            </a:r>
            <a:r>
              <a:rPr lang="en-US" sz="2000" b="1" strike="noStrike" spc="10" dirty="0">
                <a:solidFill>
                  <a:srgbClr val="4F81B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000" b="1" strike="noStrike" spc="10" dirty="0" err="1">
                <a:solidFill>
                  <a:srgbClr val="4F81BD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परिचय</a:t>
            </a:r>
            <a:r>
              <a:rPr lang="en-US" sz="2000" b="1" strike="noStrike" spc="10" dirty="0">
                <a:solidFill>
                  <a:srgbClr val="4F81B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Introduction to the Mahabharata</a:t>
            </a:r>
            <a:endParaRPr lang="en-IN" sz="1800" b="1" dirty="0">
              <a:solidFill>
                <a:srgbClr val="4F81BD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u="sng" spc="10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  <a:hlinkClick r:id="rId2"/>
              </a:rPr>
              <a:t> </a:t>
            </a:r>
            <a:br>
              <a:rPr lang="en-US" sz="1800" spc="1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लौकिक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संस्कृत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में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रामायण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के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बाद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महाभारत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Mahabharata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नाम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आता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रामायण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को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संस्कृत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साहित्य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आदिकाव्य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कहा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जाता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तथा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महाभारत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Mahabharata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को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इतिहास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ग्रंथ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यह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विश्वसाहित्य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विशाल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ग्रंथ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वर्तमान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रूप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में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इसमें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एक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लाख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श्लोक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हैं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।महाभारत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Mahabharata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की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मुख्य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घटना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कौरव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पाण्डवों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युद्ध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है।महाभारत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Mahabharata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सर्वश्रेष्ठ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भाग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श्रीमद्भगवद्गीता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जिसमें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श्रीकृष्ण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इस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जीवन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पूर्ण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दर्शन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बोध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अर्जुन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को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करवाते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हैं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।महाभारत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Mahabharata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कृष्ण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द्वैपायन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u="none" strike="noStrike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3"/>
              </a:rPr>
              <a:t>वेद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व्यास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द्वारा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रचित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है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।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ये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सत्यवती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पराशर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के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पुत्र</a:t>
            </a:r>
            <a:r>
              <a:rPr lang="en-US" sz="1800" spc="1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spc="1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थे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   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202122"/>
                </a:solidFill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                                        </a:t>
            </a:r>
            <a:r>
              <a:rPr lang="en-US" sz="1800" b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स्मृति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sz="1800" b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स्मृति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4" tooltip="हिन्दू धर्म"/>
              </a:rPr>
              <a:t>हिन्दू</a:t>
            </a:r>
            <a:r>
              <a:rPr lang="en-US" sz="1800" u="sng" dirty="0">
                <a:solidFill>
                  <a:srgbClr val="3366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  <a:hlinkClick r:id="rId4" tooltip="हिन्दू धर्म"/>
              </a:rPr>
              <a:t> 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4" tooltip="हिन्दू धर्म"/>
              </a:rPr>
              <a:t>धर्म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उन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धर्मग्रन्थों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समूह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जिनकी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मान्यता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5" tooltip="श्रुति"/>
              </a:rPr>
              <a:t>श्रुति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नीची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श्रेणी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जो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मानवों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द्वारा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उत्पन्न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थे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इनमें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6" tooltip="वेद"/>
              </a:rPr>
              <a:t>वेद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नहीं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आते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स्मृति</a:t>
            </a:r>
            <a:r>
              <a:rPr lang="en-US" sz="18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शाब्दिक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अर्थ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- "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याद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किया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हुआ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"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यद्यपि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स्मृति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वेदों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नीचे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दर्ज़ा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हासिल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लेकिन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वे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रामायण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महाभारत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गीता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पुराण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अधिकांश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हिन्दुओं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द्वारा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पढ़ी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जाती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क्योंकि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वेदों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समझना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बहुत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कठिन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स्मृतियों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आसान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कहानियाँ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और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नैतिक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उपदेश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हैं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इसकी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सीमा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में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विभिन्न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धार्मिक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ग्रन्थों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7" tooltip="श्रीमद्भगवद्गीता"/>
              </a:rPr>
              <a:t>गीता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, </a:t>
            </a:r>
            <a:r>
              <a:rPr lang="en-US" sz="1800" u="sng" dirty="0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8" tooltip="महाभारत"/>
              </a:rPr>
              <a:t>महाभारत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, </a:t>
            </a:r>
            <a:r>
              <a:rPr lang="en-US" sz="1800" u="sng" dirty="0" err="1">
                <a:solidFill>
                  <a:srgbClr val="3366CC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  <a:hlinkClick r:id="rId9" tooltip="विष्णुसहस्रनाम"/>
              </a:rPr>
              <a:t>विष्णुसहस्रनाम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भी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गणना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जाने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लगी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शंकराचार्य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ने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इन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सभी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ग्रन्थों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को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स्मृति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ही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माना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है</a:t>
            </a:r>
            <a:r>
              <a:rPr lang="en-US" sz="18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Mangal" panose="02040503050203030202" pitchFamily="18" charset="0"/>
                <a:ea typeface="Calibri" panose="020F0502020204030204" pitchFamily="34" charset="0"/>
              </a:rPr>
              <a:t>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964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1789</Words>
  <Application>Microsoft Office PowerPoint</Application>
  <PresentationFormat>Widescreen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Georgia</vt:lpstr>
      <vt:lpstr>inherit</vt:lpstr>
      <vt:lpstr>Mangal</vt:lpstr>
      <vt:lpstr>Symbol</vt:lpstr>
      <vt:lpstr>Times New Roman</vt:lpstr>
      <vt:lpstr>var(--ricos-font-family,unset)</vt:lpstr>
      <vt:lpstr>Office Theme</vt:lpstr>
      <vt:lpstr>             UNIT-2 L-1      वेदों का संक्षिप्त परिचय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UNIT-2 L-1      वेदों का संक्षिप्त परिचय  </dc:title>
  <dc:creator>Jitendra Singh</dc:creator>
  <cp:lastModifiedBy>Jitendra Singh</cp:lastModifiedBy>
  <cp:revision>1</cp:revision>
  <dcterms:created xsi:type="dcterms:W3CDTF">2024-04-08T05:08:41Z</dcterms:created>
  <dcterms:modified xsi:type="dcterms:W3CDTF">2024-04-08T05:39:53Z</dcterms:modified>
</cp:coreProperties>
</file>