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59" r:id="rId8"/>
    <p:sldId id="262" r:id="rId9"/>
    <p:sldId id="263" r:id="rId10"/>
    <p:sldId id="264" r:id="rId11"/>
    <p:sldId id="260" r:id="rId12"/>
    <p:sldId id="261" r:id="rId13"/>
    <p:sldId id="265" r:id="rId14"/>
    <p:sldId id="280" r:id="rId15"/>
    <p:sldId id="266" r:id="rId16"/>
    <p:sldId id="281" r:id="rId17"/>
    <p:sldId id="267" r:id="rId18"/>
    <p:sldId id="268" r:id="rId19"/>
    <p:sldId id="269" r:id="rId20"/>
    <p:sldId id="270" r:id="rId21"/>
    <p:sldId id="282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56576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Aditya Budhadhra, 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Professsor,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Civil Engineering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4. </a:t>
            </a:r>
            <a:r>
              <a:rPr lang="en-US" sz="3000" b="1" dirty="0" smtClean="0"/>
              <a:t>OUTWARD APPEARANCE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1763"/>
          </a:xfrm>
        </p:spPr>
        <p:txBody>
          <a:bodyPr>
            <a:normAutofit/>
          </a:bodyPr>
          <a:lstStyle/>
          <a:p>
            <a:r>
              <a:rPr lang="en-US" sz="3000" dirty="0"/>
              <a:t>Efforts are made to make a building look beautiful and lively. </a:t>
            </a:r>
            <a:endParaRPr lang="en-US" sz="3000" dirty="0" smtClean="0"/>
          </a:p>
          <a:p>
            <a:r>
              <a:rPr lang="en-US" sz="3000" dirty="0" smtClean="0"/>
              <a:t>It </a:t>
            </a:r>
            <a:r>
              <a:rPr lang="en-US" sz="3000" dirty="0"/>
              <a:t>is so designed that its suits to its surroundings</a:t>
            </a:r>
            <a:r>
              <a:rPr lang="en-US" sz="3000" dirty="0" smtClean="0"/>
              <a:t>.</a:t>
            </a:r>
          </a:p>
          <a:p>
            <a:pPr>
              <a:buNone/>
            </a:pPr>
            <a:endParaRPr lang="en-US" sz="3000" dirty="0" smtClean="0"/>
          </a:p>
          <a:p>
            <a:pPr lvl="0">
              <a:buNone/>
            </a:pPr>
            <a:r>
              <a:rPr lang="en-US" sz="3000" b="1" dirty="0" smtClean="0"/>
              <a:t>5. </a:t>
            </a:r>
            <a:r>
              <a:rPr lang="en-US" sz="3000" b="1" dirty="0" smtClean="0">
                <a:latin typeface="+mj-lt"/>
                <a:ea typeface="+mj-ea"/>
                <a:cs typeface="+mj-cs"/>
              </a:rPr>
              <a:t>ECONOMY</a:t>
            </a:r>
            <a:endParaRPr lang="en-US" sz="3000" b="1" dirty="0" smtClean="0">
              <a:latin typeface="+mj-lt"/>
              <a:ea typeface="+mj-ea"/>
              <a:cs typeface="+mj-cs"/>
            </a:endParaRPr>
          </a:p>
          <a:p>
            <a:pPr lvl="0"/>
            <a:r>
              <a:rPr lang="en-US" sz="3000" dirty="0"/>
              <a:t>A building is always planned and designed as an economical structure. </a:t>
            </a:r>
            <a:endParaRPr lang="en-US" sz="3000" dirty="0" smtClean="0"/>
          </a:p>
          <a:p>
            <a:pPr lvl="0"/>
            <a:r>
              <a:rPr lang="en-US" sz="3000" dirty="0" smtClean="0"/>
              <a:t>To </a:t>
            </a:r>
            <a:r>
              <a:rPr lang="en-US" sz="3000" dirty="0"/>
              <a:t>ascertain this, estimate of quantities are worked out and abstract of cost is prepared. 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b="1" dirty="0" smtClean="0"/>
              <a:t>Basic Elements of Planning Residential Buildings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71600"/>
            <a:ext cx="8153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1. </a:t>
            </a:r>
            <a:r>
              <a:rPr lang="en-US" sz="2800" dirty="0" smtClean="0"/>
              <a:t>Living area (</a:t>
            </a:r>
            <a:r>
              <a:rPr lang="en-US" sz="2800" dirty="0"/>
              <a:t>main places in a residential building where family members and friends meet, sit, relax and entertain</a:t>
            </a:r>
            <a:r>
              <a:rPr lang="en-US" sz="2800" dirty="0" smtClean="0"/>
              <a:t>).</a:t>
            </a:r>
          </a:p>
          <a:p>
            <a:pPr>
              <a:buNone/>
            </a:pPr>
            <a:r>
              <a:rPr lang="en-US" sz="2800" dirty="0" smtClean="0"/>
              <a:t>2. Sleeping area(</a:t>
            </a:r>
            <a:r>
              <a:rPr lang="en-US" sz="2800" dirty="0"/>
              <a:t>This area is provided for sleeping and relaxing</a:t>
            </a:r>
            <a:r>
              <a:rPr lang="en-US" sz="2800" dirty="0" smtClean="0"/>
              <a:t>).</a:t>
            </a:r>
          </a:p>
          <a:p>
            <a:pPr>
              <a:buNone/>
            </a:pPr>
            <a:r>
              <a:rPr lang="en-US" sz="2800" dirty="0" smtClean="0"/>
              <a:t>3. Service area(</a:t>
            </a:r>
            <a:r>
              <a:rPr lang="en-US" sz="2800" dirty="0"/>
              <a:t>This area is used for daily services like cooking, eating, cleaning, bathing etc</a:t>
            </a:r>
            <a:r>
              <a:rPr lang="en-US" sz="2800" dirty="0" smtClean="0"/>
              <a:t>).</a:t>
            </a:r>
          </a:p>
          <a:p>
            <a:pPr>
              <a:buNone/>
            </a:pPr>
            <a:r>
              <a:rPr lang="en-US" sz="2800" dirty="0" smtClean="0"/>
              <a:t>4. Other areas depending upon the profession of the inhabitants or circulation area(</a:t>
            </a:r>
            <a:r>
              <a:rPr lang="en-US" sz="2800" dirty="0"/>
              <a:t>Verandah, passages, galleries, corridors, porches, staircase </a:t>
            </a:r>
            <a:r>
              <a:rPr lang="en-US" sz="2800" dirty="0" smtClean="0"/>
              <a:t>lobby come </a:t>
            </a:r>
            <a:r>
              <a:rPr lang="en-US" sz="2800" dirty="0"/>
              <a:t>under these </a:t>
            </a:r>
            <a:r>
              <a:rPr lang="en-US" sz="2800" dirty="0" smtClean="0"/>
              <a:t>areas).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8382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PRINCIPLES OF PLANNING RESIDENTIAL BUILDINGS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1.</a:t>
            </a:r>
            <a:r>
              <a:rPr lang="en-US" dirty="0" smtClean="0"/>
              <a:t> </a:t>
            </a:r>
            <a:r>
              <a:rPr lang="en-US" b="1" u="sng" dirty="0" smtClean="0"/>
              <a:t>ASPECT</a:t>
            </a:r>
            <a:r>
              <a:rPr lang="en-US" dirty="0" smtClean="0"/>
              <a:t>: Placement of different rooms of house in accordance with our activities at different hours of day.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Rooms should get enough sunlight and air, which gives</a:t>
            </a:r>
          </a:p>
          <a:p>
            <a:pPr>
              <a:buNone/>
            </a:pPr>
            <a:r>
              <a:rPr lang="en-US" dirty="0" smtClean="0"/>
              <a:t>• Cheerful atmosphere</a:t>
            </a:r>
          </a:p>
          <a:p>
            <a:pPr>
              <a:buNone/>
            </a:pPr>
            <a:r>
              <a:rPr lang="en-US" dirty="0" smtClean="0"/>
              <a:t>• Comfort</a:t>
            </a:r>
          </a:p>
          <a:p>
            <a:pPr>
              <a:buNone/>
            </a:pPr>
            <a:r>
              <a:rPr lang="en-US" dirty="0" smtClean="0"/>
              <a:t>• Hygienic condition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 room which receives light &amp; air from particular direction is said to have 'aspect' of that direction.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667000"/>
                <a:gridCol w="3657600"/>
              </a:tblGrid>
              <a:tr h="434748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Room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Recommended aspect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Influencing factor</a:t>
                      </a:r>
                      <a:endParaRPr lang="en-US" sz="2100" dirty="0"/>
                    </a:p>
                  </a:txBody>
                  <a:tcPr/>
                </a:tc>
              </a:tr>
              <a:tr h="77288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Bed 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SW-W-NW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</a:t>
                      </a:r>
                      <a:r>
                        <a:rPr lang="en-US" sz="2100" baseline="0" dirty="0" smtClean="0"/>
                        <a:t> receive plentiful of breeze in summer</a:t>
                      </a:r>
                      <a:endParaRPr lang="en-US" sz="2100" dirty="0"/>
                    </a:p>
                  </a:txBody>
                  <a:tcPr/>
                </a:tc>
              </a:tr>
              <a:tr h="1449161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Kitchen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 and rarely NE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</a:t>
                      </a:r>
                      <a:r>
                        <a:rPr lang="en-US" sz="2100" baseline="0" dirty="0" smtClean="0"/>
                        <a:t> receive morning sun which is germicidal. It purifies air. It should be well illuminated and cool at afternoon. </a:t>
                      </a:r>
                      <a:endParaRPr lang="en-US" sz="2100" dirty="0"/>
                    </a:p>
                  </a:txBody>
                  <a:tcPr/>
                </a:tc>
              </a:tr>
              <a:tr h="77288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Dining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SE-S-SW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Proximity of Kitchen. It</a:t>
                      </a:r>
                      <a:r>
                        <a:rPr lang="en-US" sz="2100" baseline="0" dirty="0" smtClean="0"/>
                        <a:t> should be cool.</a:t>
                      </a:r>
                      <a:endParaRPr lang="en-US" sz="2100" dirty="0"/>
                    </a:p>
                  </a:txBody>
                  <a:tcPr/>
                </a:tc>
              </a:tr>
              <a:tr h="77288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Drawing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SE-S-SW-W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Adequate natural lighting during </a:t>
                      </a:r>
                      <a:r>
                        <a:rPr lang="en-US" sz="2100" dirty="0" smtClean="0"/>
                        <a:t>winter.</a:t>
                      </a:r>
                      <a:endParaRPr lang="en-US" sz="2100" dirty="0"/>
                    </a:p>
                  </a:txBody>
                  <a:tcPr/>
                </a:tc>
              </a:tr>
              <a:tr h="77288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Reading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N-NW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Light from north</a:t>
                      </a:r>
                      <a:r>
                        <a:rPr lang="en-US" sz="2100" baseline="0" dirty="0" smtClean="0"/>
                        <a:t> being diffused and evenly distributed and cool.</a:t>
                      </a:r>
                      <a:endParaRPr lang="en-US" sz="2100" dirty="0"/>
                    </a:p>
                  </a:txBody>
                  <a:tcPr/>
                </a:tc>
              </a:tr>
              <a:tr h="434748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Store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NW-N-NE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Dark and cool</a:t>
                      </a:r>
                      <a:endParaRPr lang="en-US" sz="2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b="1" dirty="0" smtClean="0"/>
              <a:t>2</a:t>
            </a:r>
            <a:r>
              <a:rPr lang="en-US" sz="3500" dirty="0" smtClean="0"/>
              <a:t>. </a:t>
            </a:r>
            <a:r>
              <a:rPr lang="en-US" sz="3500" b="1" u="sng" dirty="0" smtClean="0"/>
              <a:t>PROSPECT</a:t>
            </a:r>
            <a:r>
              <a:rPr lang="en-US" dirty="0" smtClean="0"/>
              <a:t>: It refers to view as seen of the outside from the windows and doors in external walls</a:t>
            </a:r>
          </a:p>
          <a:p>
            <a:pPr>
              <a:buNone/>
            </a:pPr>
            <a:r>
              <a:rPr lang="en-US" dirty="0" smtClean="0"/>
              <a:t>• It is determined by view as desired from certain rooms of house</a:t>
            </a:r>
          </a:p>
          <a:p>
            <a:pPr>
              <a:buNone/>
            </a:pPr>
            <a:r>
              <a:rPr lang="en-US" dirty="0" smtClean="0"/>
              <a:t>• View of the garden or a nearby hill</a:t>
            </a:r>
          </a:p>
          <a:p>
            <a:pPr>
              <a:buNone/>
            </a:pPr>
            <a:r>
              <a:rPr lang="en-US" dirty="0" smtClean="0"/>
              <a:t>At the same time, it is naturally intended to conceal some undesirable views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500" b="1" dirty="0" smtClean="0"/>
              <a:t>3</a:t>
            </a:r>
            <a:r>
              <a:rPr lang="en-US" sz="3500" dirty="0"/>
              <a:t>. </a:t>
            </a:r>
            <a:r>
              <a:rPr lang="en-US" sz="3500" b="1" u="sng" dirty="0"/>
              <a:t>PRIVACY</a:t>
            </a:r>
            <a:r>
              <a:rPr lang="en-US" sz="3500" dirty="0"/>
              <a:t>: </a:t>
            </a:r>
            <a:r>
              <a:rPr lang="en-US" sz="3500" dirty="0" smtClean="0"/>
              <a:t>P</a:t>
            </a:r>
            <a:r>
              <a:rPr lang="en-US" dirty="0" smtClean="0"/>
              <a:t>rivacy can be of</a:t>
            </a:r>
          </a:p>
          <a:p>
            <a:pPr>
              <a:buNone/>
            </a:pPr>
            <a:r>
              <a:rPr lang="en-US" dirty="0" smtClean="0"/>
              <a:t>• Sight (bath, w/c)</a:t>
            </a:r>
          </a:p>
          <a:p>
            <a:pPr>
              <a:buNone/>
            </a:pPr>
            <a:r>
              <a:rPr lang="en-US" dirty="0" smtClean="0"/>
              <a:t>• Sound (confidential discussion, study room)</a:t>
            </a:r>
          </a:p>
          <a:p>
            <a:pPr>
              <a:buNone/>
            </a:pPr>
            <a:r>
              <a:rPr lang="en-US" dirty="0" smtClean="0"/>
              <a:t>• Both sight and sound (bed room)</a:t>
            </a:r>
          </a:p>
          <a:p>
            <a:pPr>
              <a:buNone/>
            </a:pPr>
            <a:r>
              <a:rPr lang="en-US" dirty="0" smtClean="0"/>
              <a:t>It broadly classified in two categories i.e.</a:t>
            </a:r>
          </a:p>
          <a:p>
            <a:pPr>
              <a:buNone/>
            </a:pPr>
            <a:r>
              <a:rPr lang="en-US" dirty="0" smtClean="0"/>
              <a:t>• Internal privacy</a:t>
            </a:r>
          </a:p>
          <a:p>
            <a:pPr>
              <a:buNone/>
            </a:pPr>
            <a:r>
              <a:rPr lang="en-US" dirty="0" smtClean="0"/>
              <a:t>• External privacy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sp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3505199"/>
          </a:xfrm>
        </p:spPr>
      </p:pic>
      <p:pic>
        <p:nvPicPr>
          <p:cNvPr id="6" name="Picture 5" descr="priva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9144000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 smtClean="0"/>
              <a:t>Internal privacy</a:t>
            </a:r>
            <a:r>
              <a:rPr lang="en-US" dirty="0" smtClean="0"/>
              <a:t>: it is privacy within building, it can be achieved by</a:t>
            </a:r>
          </a:p>
          <a:p>
            <a:r>
              <a:rPr lang="en-US" dirty="0" smtClean="0"/>
              <a:t>Correct positioning of doors and openings of shutters</a:t>
            </a:r>
          </a:p>
          <a:p>
            <a:r>
              <a:rPr lang="en-US" dirty="0" smtClean="0"/>
              <a:t>Proper grouping of rooms</a:t>
            </a:r>
          </a:p>
          <a:p>
            <a:r>
              <a:rPr lang="en-US" dirty="0" smtClean="0"/>
              <a:t>Providing buffer area between bed room and other rooms</a:t>
            </a:r>
          </a:p>
          <a:p>
            <a:r>
              <a:rPr lang="en-US" dirty="0" smtClean="0"/>
              <a:t>Vertical segregation of rooms i.e., by providing drawing, dining, kitchen, toilet at GF and </a:t>
            </a:r>
            <a:r>
              <a:rPr lang="en-US" dirty="0" smtClean="0"/>
              <a:t>bedroom and </a:t>
            </a:r>
            <a:r>
              <a:rPr lang="en-US" dirty="0" smtClean="0"/>
              <a:t>toilet at FF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600" dirty="0" smtClean="0"/>
              <a:t>External privacy</a:t>
            </a:r>
            <a:r>
              <a:rPr lang="en-US" dirty="0" smtClean="0"/>
              <a:t>: it is privacy of whole building with reference to surroundings (buildings and road). It can be achieved by:</a:t>
            </a:r>
          </a:p>
          <a:p>
            <a:pPr>
              <a:buNone/>
            </a:pPr>
            <a:r>
              <a:rPr lang="en-US" dirty="0" smtClean="0"/>
              <a:t>• Compound wall to a height of 1.35 to 1.5 m.</a:t>
            </a:r>
          </a:p>
          <a:p>
            <a:pPr>
              <a:buNone/>
            </a:pPr>
            <a:r>
              <a:rPr lang="en-US" dirty="0" smtClean="0"/>
              <a:t>• Planting trees along compound wall (acts as sound &amp; sight barrier)</a:t>
            </a:r>
          </a:p>
          <a:p>
            <a:pPr>
              <a:buNone/>
            </a:pPr>
            <a:r>
              <a:rPr lang="en-US" dirty="0" smtClean="0"/>
              <a:t>• Providing screen walls, curtain walls etc.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/>
              <a:t>4. </a:t>
            </a:r>
            <a:r>
              <a:rPr lang="en-US" sz="3000" b="1" u="sng" dirty="0" smtClean="0"/>
              <a:t>FURNITURE REQUIREMENT</a:t>
            </a:r>
            <a:r>
              <a:rPr lang="en-US" sz="2400" dirty="0" smtClean="0"/>
              <a:t>: </a:t>
            </a:r>
            <a:r>
              <a:rPr lang="en-US" sz="2800" dirty="0" smtClean="0"/>
              <a:t>Planner should know how much space is needed by each function</a:t>
            </a:r>
          </a:p>
          <a:p>
            <a:pPr algn="just">
              <a:buNone/>
            </a:pPr>
            <a:r>
              <a:rPr lang="en-US" sz="2800" dirty="0" smtClean="0"/>
              <a:t>Room sizes can be completed on basis of </a:t>
            </a:r>
          </a:p>
          <a:p>
            <a:pPr algn="just"/>
            <a:r>
              <a:rPr lang="en-US" sz="2800" dirty="0" smtClean="0"/>
              <a:t>permanent furniture to be used</a:t>
            </a:r>
          </a:p>
          <a:p>
            <a:pPr algn="just"/>
            <a:r>
              <a:rPr lang="en-US" sz="2800" dirty="0" smtClean="0"/>
              <a:t>It's dimensions and arrangement </a:t>
            </a:r>
          </a:p>
          <a:p>
            <a:pPr algn="just"/>
            <a:r>
              <a:rPr lang="en-US" sz="2800" dirty="0" smtClean="0"/>
              <a:t>Clearance for circulation</a:t>
            </a:r>
          </a:p>
          <a:p>
            <a:pPr algn="just">
              <a:buNone/>
            </a:pPr>
            <a:endParaRPr lang="en-US" sz="2400" dirty="0"/>
          </a:p>
          <a:p>
            <a:pPr algn="just">
              <a:buNone/>
            </a:pPr>
            <a:r>
              <a:rPr lang="en-US" sz="3000" dirty="0" smtClean="0"/>
              <a:t>5. </a:t>
            </a:r>
            <a:r>
              <a:rPr lang="en-US" sz="3000" b="1" u="sng" dirty="0" smtClean="0"/>
              <a:t>ROOMINESS</a:t>
            </a:r>
            <a:r>
              <a:rPr lang="en-US" sz="2400" dirty="0" smtClean="0"/>
              <a:t>: </a:t>
            </a:r>
            <a:r>
              <a:rPr lang="en-US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smtClean="0"/>
              <a:t>is feeling created after a room </a:t>
            </a:r>
            <a:r>
              <a:rPr lang="en-US" sz="2800" dirty="0" smtClean="0"/>
              <a:t>is well- </a:t>
            </a:r>
            <a:r>
              <a:rPr lang="en-US" sz="2800" dirty="0" smtClean="0"/>
              <a:t>furnished with all permanent furniture as spacious and well- planned.</a:t>
            </a:r>
          </a:p>
          <a:p>
            <a:pPr algn="just">
              <a:buNone/>
            </a:pPr>
            <a:r>
              <a:rPr lang="en-US" sz="2800" dirty="0" smtClean="0"/>
              <a:t>Max use of a room with min possible dimensions</a:t>
            </a:r>
          </a:p>
          <a:p>
            <a:pPr algn="just">
              <a:buNone/>
            </a:pPr>
            <a:r>
              <a:rPr lang="en-US" sz="2800" dirty="0" smtClean="0"/>
              <a:t>Rectangular room gives better outlook compare to square room of same floor area.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Length/breadth ratio of 1.2 to 1.5 is desirable</a:t>
            </a:r>
          </a:p>
          <a:p>
            <a:r>
              <a:rPr lang="en-US" dirty="0" smtClean="0"/>
              <a:t>When it exceeds 2, it creates tunnel like feeling</a:t>
            </a:r>
          </a:p>
          <a:p>
            <a:r>
              <a:rPr lang="en-US" dirty="0" smtClean="0"/>
              <a:t>Similarly height also plays important role</a:t>
            </a:r>
          </a:p>
          <a:p>
            <a:r>
              <a:rPr lang="en-US" dirty="0" smtClean="0"/>
              <a:t>Light </a:t>
            </a:r>
            <a:r>
              <a:rPr lang="en-US" dirty="0" smtClean="0"/>
              <a:t>colors </a:t>
            </a:r>
            <a:r>
              <a:rPr lang="en-US" dirty="0" smtClean="0"/>
              <a:t>create effect of more space </a:t>
            </a:r>
          </a:p>
          <a:p>
            <a:r>
              <a:rPr lang="en-US" dirty="0" smtClean="0"/>
              <a:t>Light and dark </a:t>
            </a:r>
            <a:r>
              <a:rPr lang="en-US" dirty="0" smtClean="0"/>
              <a:t>color </a:t>
            </a:r>
            <a:r>
              <a:rPr lang="en-US" dirty="0" smtClean="0"/>
              <a:t>for different walls of same room will reduce effect of less width and more length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 smtClean="0"/>
              <a:t>TABLE OF CONTENTS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INTRODUCTION</a:t>
            </a:r>
          </a:p>
          <a:p>
            <a:r>
              <a:rPr lang="en-US" sz="3000" b="1" dirty="0" smtClean="0"/>
              <a:t>OBJECTIVES OF PLANNING</a:t>
            </a:r>
            <a:endParaRPr lang="en-US" sz="3000" b="1" dirty="0" smtClean="0"/>
          </a:p>
          <a:p>
            <a:r>
              <a:rPr lang="en-US" sz="3000" b="1" dirty="0" smtClean="0"/>
              <a:t>PRINCIPLES OF ARCHITECTURE</a:t>
            </a:r>
          </a:p>
          <a:p>
            <a:r>
              <a:rPr lang="en-US" sz="3000" b="1" dirty="0" smtClean="0"/>
              <a:t>BASIC ELEMENTS OF PLANNING RESIDENTIAL BUILDINGS</a:t>
            </a:r>
            <a:endParaRPr lang="en-US" sz="3000" dirty="0" smtClean="0"/>
          </a:p>
          <a:p>
            <a:r>
              <a:rPr lang="en-US" sz="3000" b="1" dirty="0" smtClean="0"/>
              <a:t>PRINCIPLES OF PLANNING OF RESIDENTIAL BUILDINGS</a:t>
            </a:r>
            <a:endParaRPr lang="en-US" sz="3000" dirty="0" smtClean="0"/>
          </a:p>
          <a:p>
            <a:r>
              <a:rPr lang="en-US" sz="3000" b="1" dirty="0" smtClean="0"/>
              <a:t>NATIONAL BUILDING CODE</a:t>
            </a:r>
            <a:endParaRPr lang="en-US" sz="3000" dirty="0" smtClean="0"/>
          </a:p>
          <a:p>
            <a:r>
              <a:rPr lang="en-US" sz="3000" b="1" dirty="0" smtClean="0"/>
              <a:t>BUILDING BYE LAWS</a:t>
            </a:r>
            <a:endParaRPr lang="en-US" sz="3000" dirty="0" smtClean="0"/>
          </a:p>
          <a:p>
            <a:r>
              <a:rPr lang="en-US" sz="3000" b="1" dirty="0" smtClean="0"/>
              <a:t>CONCLUSION</a:t>
            </a:r>
          </a:p>
          <a:p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/>
              <a:t>6. </a:t>
            </a:r>
            <a:r>
              <a:rPr lang="en-US" sz="3000" b="1" u="sng" dirty="0" smtClean="0"/>
              <a:t>GROUPING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smtClean="0"/>
              <a:t>is arrangement of different rooms with reference to their functions, it improves comfort, privacy and convenience and </a:t>
            </a:r>
            <a:r>
              <a:rPr lang="en-US" sz="2800" dirty="0" smtClean="0"/>
              <a:t>minimizes </a:t>
            </a:r>
            <a:r>
              <a:rPr lang="en-US" sz="2800" dirty="0" smtClean="0"/>
              <a:t>circulation</a:t>
            </a:r>
          </a:p>
          <a:p>
            <a:r>
              <a:rPr lang="en-US" sz="2800" dirty="0" smtClean="0"/>
              <a:t>Points to be considered</a:t>
            </a:r>
          </a:p>
          <a:p>
            <a:r>
              <a:rPr lang="en-US" sz="2800" dirty="0" smtClean="0"/>
              <a:t>Verandah adjacent to drawing room</a:t>
            </a:r>
          </a:p>
          <a:p>
            <a:r>
              <a:rPr lang="en-US" sz="2800" dirty="0" smtClean="0"/>
              <a:t>Dining room close to kitchen</a:t>
            </a:r>
          </a:p>
          <a:p>
            <a:r>
              <a:rPr lang="en-US" sz="2800" dirty="0" smtClean="0"/>
              <a:t>Bed room, toilet and dressing room grouped together </a:t>
            </a:r>
          </a:p>
          <a:p>
            <a:r>
              <a:rPr lang="en-US" sz="2800" dirty="0" smtClean="0"/>
              <a:t>Bath and w/c should be nearer to each other </a:t>
            </a:r>
          </a:p>
          <a:p>
            <a:r>
              <a:rPr lang="en-US" sz="2800" dirty="0" smtClean="0"/>
              <a:t>Staircase should be easily accessible from all rooms</a:t>
            </a:r>
          </a:p>
          <a:p>
            <a:r>
              <a:rPr lang="en-US" sz="2800" dirty="0" smtClean="0"/>
              <a:t>w/c should be away from dining, psychological feeling of being away from insanitary place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620000" cy="5029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7. </a:t>
            </a:r>
            <a:r>
              <a:rPr lang="en-US" b="1" u="sng" dirty="0" smtClean="0"/>
              <a:t>CIRCULATION</a:t>
            </a:r>
            <a:r>
              <a:rPr lang="en-US" dirty="0" smtClean="0"/>
              <a:t>: it is access into or out of </a:t>
            </a:r>
            <a:r>
              <a:rPr lang="en-US" dirty="0" smtClean="0"/>
              <a:t>a room</a:t>
            </a:r>
            <a:r>
              <a:rPr lang="en-US" dirty="0" smtClean="0"/>
              <a:t>, it is internal movement inside a building</a:t>
            </a:r>
          </a:p>
          <a:p>
            <a:r>
              <a:rPr lang="en-US" dirty="0" smtClean="0"/>
              <a:t>Circulation area shall be straight, short, bright, lighted both day and night, well ventilated and free from obstructions</a:t>
            </a:r>
          </a:p>
          <a:p>
            <a:r>
              <a:rPr lang="en-US" dirty="0" smtClean="0"/>
              <a:t>It should not affect privacy nor interfere with utility</a:t>
            </a:r>
          </a:p>
          <a:p>
            <a:pPr>
              <a:buNone/>
            </a:pPr>
            <a:r>
              <a:rPr lang="en-US" dirty="0" smtClean="0"/>
              <a:t>It is of two types</a:t>
            </a:r>
          </a:p>
          <a:p>
            <a:r>
              <a:rPr lang="en-US" dirty="0" smtClean="0"/>
              <a:t>Horizontal-circulation within same floor</a:t>
            </a:r>
          </a:p>
          <a:p>
            <a:r>
              <a:rPr lang="en-US" dirty="0" smtClean="0"/>
              <a:t>Vertical-circulation between different floors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8. </a:t>
            </a:r>
            <a:r>
              <a:rPr lang="en-US" b="1" u="sng" dirty="0" smtClean="0"/>
              <a:t>SANITATION</a:t>
            </a:r>
            <a:r>
              <a:rPr lang="en-US" dirty="0" smtClean="0"/>
              <a:t>: it is provision and upkeep of various components of house to keep inmates cheerful and free from disease</a:t>
            </a:r>
          </a:p>
          <a:p>
            <a:pPr>
              <a:buNone/>
            </a:pPr>
            <a:r>
              <a:rPr lang="en-US" dirty="0" smtClean="0"/>
              <a:t>Factors influencing sanitation are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Cleanliness</a:t>
            </a:r>
          </a:p>
          <a:p>
            <a:r>
              <a:rPr lang="en-US" dirty="0" smtClean="0"/>
              <a:t>Lighting: natural sunlight or artificial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9. </a:t>
            </a:r>
            <a:r>
              <a:rPr lang="en-US" b="1" u="sng" dirty="0" smtClean="0"/>
              <a:t>VENTILATION: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system of supplying or removing air by natural or mechanical means to or from any enclosed space to create and maintain comfortable condition </a:t>
            </a:r>
          </a:p>
          <a:p>
            <a:pPr>
              <a:buNone/>
            </a:pPr>
            <a:r>
              <a:rPr lang="en-US" dirty="0" smtClean="0"/>
              <a:t>Orientation of building and location of windows help in providing proper ventilation</a:t>
            </a:r>
          </a:p>
          <a:p>
            <a:pPr>
              <a:buNone/>
            </a:pPr>
            <a:r>
              <a:rPr lang="en-US" dirty="0" smtClean="0"/>
              <a:t>Basic requirements in ventilation</a:t>
            </a:r>
          </a:p>
          <a:p>
            <a:r>
              <a:rPr lang="en-US" dirty="0" smtClean="0"/>
              <a:t>Sensation of comfort</a:t>
            </a:r>
          </a:p>
          <a:p>
            <a:r>
              <a:rPr lang="en-US" dirty="0" smtClean="0"/>
              <a:t>Reduction in humidity</a:t>
            </a:r>
          </a:p>
          <a:p>
            <a:r>
              <a:rPr lang="en-US" dirty="0" smtClean="0"/>
              <a:t>Removal of heat</a:t>
            </a:r>
          </a:p>
          <a:p>
            <a:r>
              <a:rPr lang="en-US" dirty="0" smtClean="0"/>
              <a:t>Proper supply of oxygen</a:t>
            </a:r>
          </a:p>
          <a:p>
            <a:r>
              <a:rPr lang="en-US" dirty="0" smtClean="0"/>
              <a:t>Reduction of dust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two methods of ventilation</a:t>
            </a:r>
          </a:p>
          <a:p>
            <a:pPr>
              <a:buNone/>
            </a:pPr>
            <a:r>
              <a:rPr lang="en-US" dirty="0" smtClean="0"/>
              <a:t>Natural: suitable for houses and flats, achieved by designing windows and ventilators opposite to each </a:t>
            </a:r>
            <a:r>
              <a:rPr lang="en-US" dirty="0" smtClean="0"/>
              <a:t>other.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Artificial: necessary if room is to be occupied by more than 50 persons or where space per occupant is less than 3 m3, it is achieved by exhaust system of supply system.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10. </a:t>
            </a:r>
            <a:r>
              <a:rPr lang="en-US" b="1" u="sng" dirty="0" smtClean="0"/>
              <a:t>CLEANLINESS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Dust:</a:t>
            </a:r>
          </a:p>
          <a:p>
            <a:r>
              <a:rPr lang="en-US" dirty="0" err="1" smtClean="0"/>
              <a:t>Harbours</a:t>
            </a:r>
            <a:r>
              <a:rPr lang="en-US" dirty="0" smtClean="0"/>
              <a:t> bacteria</a:t>
            </a:r>
          </a:p>
          <a:p>
            <a:r>
              <a:rPr lang="en-US" dirty="0" smtClean="0"/>
              <a:t>Creates health problems</a:t>
            </a:r>
          </a:p>
          <a:p>
            <a:r>
              <a:rPr lang="en-US" dirty="0" smtClean="0"/>
              <a:t>Makes surfaces dull</a:t>
            </a:r>
          </a:p>
          <a:p>
            <a:r>
              <a:rPr lang="en-US" dirty="0" smtClean="0"/>
              <a:t>Floors shall be smooth, impervious, non- absorbing, uniformly sloping</a:t>
            </a:r>
          </a:p>
          <a:p>
            <a:pPr>
              <a:buNone/>
            </a:pPr>
            <a:r>
              <a:rPr lang="en-US" dirty="0" smtClean="0"/>
              <a:t>Dampness:</a:t>
            </a:r>
          </a:p>
          <a:p>
            <a:r>
              <a:rPr lang="en-US" dirty="0" smtClean="0"/>
              <a:t>Walls and floors shall be damp-proof</a:t>
            </a:r>
          </a:p>
          <a:p>
            <a:r>
              <a:rPr lang="en-US" dirty="0" smtClean="0"/>
              <a:t>Kitchen, bath and w/c shall be drained off quickly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/>
              <a:t>11.</a:t>
            </a:r>
            <a:r>
              <a:rPr lang="en-US" sz="3000" dirty="0" smtClean="0"/>
              <a:t> </a:t>
            </a:r>
            <a:r>
              <a:rPr lang="en-US" sz="3000" b="1" u="sng" dirty="0" smtClean="0"/>
              <a:t>FLEXIBILITY</a:t>
            </a:r>
            <a:r>
              <a:rPr lang="en-US" sz="3000" dirty="0" smtClean="0"/>
              <a:t>: </a:t>
            </a:r>
            <a:r>
              <a:rPr lang="en-US" dirty="0" smtClean="0"/>
              <a:t>a room which is planned for one function be used for other, if so required.</a:t>
            </a:r>
          </a:p>
          <a:p>
            <a:r>
              <a:rPr lang="en-US" dirty="0" smtClean="0"/>
              <a:t>It is ease with which a room designated for a particular activity can accommodate more load temporarily or may supplement activity of another room</a:t>
            </a:r>
          </a:p>
          <a:p>
            <a:r>
              <a:rPr lang="en-US" dirty="0" smtClean="0"/>
              <a:t>As drawing room used as guest bed room</a:t>
            </a:r>
          </a:p>
          <a:p>
            <a:r>
              <a:rPr lang="en-US" dirty="0" smtClean="0"/>
              <a:t>Kitchen as additional dining room etc.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/>
              <a:t>12.</a:t>
            </a:r>
            <a:r>
              <a:rPr lang="en-US" sz="3000" dirty="0" smtClean="0"/>
              <a:t> </a:t>
            </a:r>
            <a:r>
              <a:rPr lang="en-US" sz="3000" b="1" u="sng" dirty="0" smtClean="0"/>
              <a:t>ELEGANCE</a:t>
            </a:r>
            <a:r>
              <a:rPr lang="en-US" dirty="0" smtClean="0"/>
              <a:t>: </a:t>
            </a:r>
            <a:r>
              <a:rPr lang="en-US" dirty="0" smtClean="0"/>
              <a:t>is </a:t>
            </a:r>
            <a:r>
              <a:rPr lang="en-US" dirty="0" smtClean="0"/>
              <a:t>grand appearance of a building, mainly owing to the elevation which in turn depends on plan</a:t>
            </a:r>
          </a:p>
          <a:p>
            <a:pPr>
              <a:buNone/>
            </a:pPr>
            <a:r>
              <a:rPr lang="en-US" dirty="0" smtClean="0"/>
              <a:t>Depends on:</a:t>
            </a:r>
          </a:p>
          <a:p>
            <a:r>
              <a:rPr lang="en-US" dirty="0" smtClean="0"/>
              <a:t>Elevated site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err="1" smtClean="0"/>
              <a:t>Neighbourhood</a:t>
            </a:r>
            <a:endParaRPr lang="en-US" dirty="0" smtClean="0"/>
          </a:p>
          <a:p>
            <a:r>
              <a:rPr lang="en-US" dirty="0" smtClean="0"/>
              <a:t>Conformity with nature</a:t>
            </a:r>
          </a:p>
          <a:p>
            <a:r>
              <a:rPr lang="en-US" dirty="0" smtClean="0"/>
              <a:t>Adjoining building and relative placement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better elegance can be obtained by</a:t>
            </a:r>
          </a:p>
          <a:p>
            <a:r>
              <a:rPr lang="en-US" dirty="0" smtClean="0"/>
              <a:t>Superior building materials for facing -like paint, glass, timber, polished stones -granite, marble, mosaic etc.</a:t>
            </a:r>
          </a:p>
          <a:p>
            <a:r>
              <a:rPr lang="en-US" dirty="0" smtClean="0"/>
              <a:t>Providing projections -like sunshades, balconies, porch etc.</a:t>
            </a:r>
          </a:p>
          <a:p>
            <a:r>
              <a:rPr lang="en-US" dirty="0" smtClean="0"/>
              <a:t>Providing bay windows, corner windows etc.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13. </a:t>
            </a:r>
            <a:r>
              <a:rPr lang="en-US" b="1" u="sng" dirty="0" smtClean="0"/>
              <a:t>ECONOMY</a:t>
            </a:r>
            <a:r>
              <a:rPr lang="en-US" dirty="0" smtClean="0"/>
              <a:t>: building should have min floor area with max utility</a:t>
            </a:r>
          </a:p>
          <a:p>
            <a:r>
              <a:rPr lang="en-US" dirty="0" smtClean="0"/>
              <a:t>It should not achieved at the cost of strength</a:t>
            </a:r>
          </a:p>
          <a:p>
            <a:r>
              <a:rPr lang="en-US" dirty="0" smtClean="0"/>
              <a:t>Only with proper planning and utility of space being maximized (passage being minimized)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3000" b="1" dirty="0" smtClean="0"/>
              <a:t>INTRODUCTION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6280"/>
          </a:xfrm>
        </p:spPr>
        <p:txBody>
          <a:bodyPr>
            <a:noAutofit/>
          </a:bodyPr>
          <a:lstStyle/>
          <a:p>
            <a:r>
              <a:rPr lang="en-US" sz="3000" dirty="0" smtClean="0"/>
              <a:t>Ideas are brought into reality through drawing.</a:t>
            </a:r>
          </a:p>
          <a:p>
            <a:r>
              <a:rPr lang="en-US" sz="3000" dirty="0" smtClean="0"/>
              <a:t>A beautiful building, a set of apartments, hospitals, schools, cinema halls etc. are all the transformation of ideas into reality through the art of technical drawings.</a:t>
            </a:r>
          </a:p>
          <a:p>
            <a:r>
              <a:rPr lang="en-US" sz="3000" dirty="0" smtClean="0"/>
              <a:t>Different places of activities are systematically laid by drawing a line plan. </a:t>
            </a:r>
          </a:p>
          <a:p>
            <a:r>
              <a:rPr lang="en-US" sz="3000" dirty="0" smtClean="0"/>
              <a:t>It is then changed into a detailed working drawing, which explains its shape, sizes, material used and location. </a:t>
            </a:r>
            <a:endParaRPr lang="en-US"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Can be achieved by</a:t>
            </a:r>
          </a:p>
          <a:p>
            <a:r>
              <a:rPr lang="en-US" dirty="0" smtClean="0"/>
              <a:t>Simple elevation</a:t>
            </a:r>
          </a:p>
          <a:p>
            <a:r>
              <a:rPr lang="en-US" dirty="0" smtClean="0"/>
              <a:t>Dispensing of porches, balconies, lobbies</a:t>
            </a:r>
          </a:p>
          <a:p>
            <a:r>
              <a:rPr lang="en-US" dirty="0" smtClean="0"/>
              <a:t>Reducing storey height</a:t>
            </a:r>
          </a:p>
          <a:p>
            <a:r>
              <a:rPr lang="en-US" dirty="0" smtClean="0"/>
              <a:t>Reducing no of steps of stairs</a:t>
            </a:r>
          </a:p>
          <a:p>
            <a:r>
              <a:rPr lang="en-US" dirty="0" smtClean="0"/>
              <a:t>Standardization of sizes of various components and materials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 smtClean="0"/>
              <a:t>NATIONAL BUILDING CODE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set of guidelines and standards established by a country's government to regulate the design, construction, and </a:t>
            </a:r>
            <a:r>
              <a:rPr lang="en-US" sz="2800" dirty="0" smtClean="0"/>
              <a:t>occupancy </a:t>
            </a:r>
            <a:r>
              <a:rPr lang="en-US" sz="2800" dirty="0" smtClean="0"/>
              <a:t>of </a:t>
            </a:r>
            <a:r>
              <a:rPr lang="en-US" sz="2800" dirty="0" smtClean="0"/>
              <a:t>buildings.</a:t>
            </a:r>
          </a:p>
          <a:p>
            <a:r>
              <a:rPr lang="en-US" sz="2800" dirty="0" smtClean="0"/>
              <a:t>aims </a:t>
            </a:r>
            <a:r>
              <a:rPr lang="en-US" sz="2800" dirty="0" smtClean="0"/>
              <a:t>to ensure the safety, health, and welfare of building occupants and the public at </a:t>
            </a:r>
            <a:r>
              <a:rPr lang="en-US" sz="2800" dirty="0" smtClean="0"/>
              <a:t>large.</a:t>
            </a:r>
          </a:p>
          <a:p>
            <a:r>
              <a:rPr lang="en-US" sz="2800" dirty="0" smtClean="0"/>
              <a:t>compliance </a:t>
            </a:r>
            <a:r>
              <a:rPr lang="en-US" sz="2800" dirty="0" smtClean="0"/>
              <a:t>with the National Building Code is often mandatory for architects, engineers, builders, and other professionals involved in construction projects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covers aspects such as structural design, fire safety, plumbing, electrical systems, accessibility, and other building-related </a:t>
            </a:r>
            <a:r>
              <a:rPr lang="en-US" sz="2800" dirty="0" smtClean="0"/>
              <a:t>concerns</a:t>
            </a:r>
          </a:p>
          <a:p>
            <a:r>
              <a:rPr lang="en-US" sz="2800" dirty="0" smtClean="0"/>
              <a:t>While the NBC serves as a baseline, local authorities may have the discretion to amend or supplement it based on regional needs and conditions.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BUILDING BYE LAWS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 building regulations or ordinances, are rules and regulations enacted by municipal or local governments within a specific jurisdiction. </a:t>
            </a:r>
            <a:endParaRPr lang="en-US" sz="2800" dirty="0" smtClean="0"/>
          </a:p>
          <a:p>
            <a:r>
              <a:rPr lang="en-US" sz="2800" dirty="0" smtClean="0"/>
              <a:t>to address local conditions, cultural considerations, and community needs. </a:t>
            </a:r>
            <a:endParaRPr lang="en-US" sz="2800" dirty="0" smtClean="0"/>
          </a:p>
          <a:p>
            <a:r>
              <a:rPr lang="en-US" sz="2800" dirty="0" smtClean="0"/>
              <a:t>Building bylaws typically expand upon the requirements outlined in the NBC and may include additional provisions related to zoning, setbacks, building heights, land use, parking, environmental considerations, and aesthetic standards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Some common building bye laws </a:t>
            </a:r>
            <a:r>
              <a:rPr lang="en-US" sz="3000" dirty="0" err="1" smtClean="0"/>
              <a:t>incorported</a:t>
            </a:r>
            <a:r>
              <a:rPr lang="en-US" sz="3000" dirty="0" smtClean="0"/>
              <a:t> by local authorities are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Zoning </a:t>
            </a:r>
            <a:r>
              <a:rPr lang="en-US" sz="3000" dirty="0" smtClean="0"/>
              <a:t>Regulations</a:t>
            </a:r>
          </a:p>
          <a:p>
            <a:r>
              <a:rPr lang="en-US" sz="3000" dirty="0" smtClean="0"/>
              <a:t>Building Height and Setback </a:t>
            </a:r>
            <a:r>
              <a:rPr lang="en-US" sz="3000" dirty="0" smtClean="0"/>
              <a:t>Requirements</a:t>
            </a:r>
          </a:p>
          <a:p>
            <a:r>
              <a:rPr lang="en-US" sz="3000" dirty="0" smtClean="0"/>
              <a:t>Minimum Lot Size and </a:t>
            </a:r>
            <a:r>
              <a:rPr lang="en-US" sz="3000" dirty="0" smtClean="0"/>
              <a:t>Coverage</a:t>
            </a:r>
          </a:p>
          <a:p>
            <a:r>
              <a:rPr lang="en-US" sz="3000" dirty="0" smtClean="0"/>
              <a:t>Parking </a:t>
            </a:r>
            <a:r>
              <a:rPr lang="en-US" sz="3000" dirty="0" smtClean="0"/>
              <a:t>Standards</a:t>
            </a:r>
          </a:p>
          <a:p>
            <a:r>
              <a:rPr lang="en-US" sz="3000" dirty="0" smtClean="0"/>
              <a:t>Fencing and Screening </a:t>
            </a:r>
            <a:r>
              <a:rPr lang="en-US" sz="3000" dirty="0" smtClean="0"/>
              <a:t>Requirements</a:t>
            </a:r>
          </a:p>
          <a:p>
            <a:r>
              <a:rPr lang="en-US" sz="3000" dirty="0" smtClean="0"/>
              <a:t>Open Space and Landscape </a:t>
            </a:r>
            <a:r>
              <a:rPr lang="en-US" sz="3000" dirty="0" smtClean="0"/>
              <a:t>Standards</a:t>
            </a:r>
          </a:p>
          <a:p>
            <a:r>
              <a:rPr lang="en-US" sz="3000" dirty="0" smtClean="0"/>
              <a:t>Environmental and Sustainability </a:t>
            </a:r>
            <a:r>
              <a:rPr lang="en-US" sz="3000" dirty="0" smtClean="0"/>
              <a:t>Measures etc.</a:t>
            </a:r>
            <a:endParaRPr lang="en-US" sz="3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CONCLUSION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 can say proper home and town planning in essential due to following reasons</a:t>
            </a:r>
          </a:p>
          <a:p>
            <a:r>
              <a:rPr lang="en-US" dirty="0" smtClean="0"/>
              <a:t>Community Well-being</a:t>
            </a:r>
          </a:p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Economic Development</a:t>
            </a:r>
          </a:p>
          <a:p>
            <a:r>
              <a:rPr lang="en-US" dirty="0" smtClean="0"/>
              <a:t>Adaptability</a:t>
            </a:r>
          </a:p>
          <a:p>
            <a:r>
              <a:rPr lang="en-US" dirty="0" smtClean="0"/>
              <a:t>Vision for the Future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OBJECTIVES </a:t>
            </a:r>
            <a:r>
              <a:rPr lang="en-US" sz="4000" b="1" dirty="0" smtClean="0"/>
              <a:t>OF </a:t>
            </a:r>
            <a:r>
              <a:rPr lang="en-US" sz="4000" b="1" dirty="0" smtClean="0"/>
              <a:t>PLANNING</a:t>
            </a:r>
          </a:p>
          <a:p>
            <a:pPr>
              <a:buNone/>
            </a:pPr>
            <a:r>
              <a:rPr lang="en-US" sz="3400" dirty="0" smtClean="0"/>
              <a:t>The primary objectives of home and town planning include</a:t>
            </a:r>
            <a:r>
              <a:rPr lang="en-US" sz="3400" dirty="0" smtClean="0"/>
              <a:t>: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sz="3400" u="sng" dirty="0" smtClean="0"/>
              <a:t>Optimizing Land Use</a:t>
            </a:r>
            <a:r>
              <a:rPr lang="en-US" sz="3400" dirty="0" smtClean="0"/>
              <a:t>: Efficiently allocating land for residential, commercial, industrial, recreational, and green spaces to accommodate population growth while preserving natural resources.</a:t>
            </a:r>
          </a:p>
          <a:p>
            <a:r>
              <a:rPr lang="en-US" sz="3400" u="sng" dirty="0" smtClean="0"/>
              <a:t>Promoting Accessibility</a:t>
            </a:r>
            <a:r>
              <a:rPr lang="en-US" sz="3400" dirty="0" smtClean="0"/>
              <a:t>: Designing communities with accessible transportation networks, amenities, and services to enhance mobility and connectivity for all residents, including those with disabilities.</a:t>
            </a:r>
          </a:p>
          <a:p>
            <a:r>
              <a:rPr lang="en-US" sz="3400" u="sng" dirty="0" smtClean="0"/>
              <a:t>Ensuring Sustainability</a:t>
            </a:r>
            <a:r>
              <a:rPr lang="en-US" sz="3400" dirty="0" smtClean="0"/>
              <a:t>: Integrating sustainable practices such as energy-efficient building design, green infrastructure, waste management, and renewable energy sources to minimize environmental impact and mitigate climate change.</a:t>
            </a:r>
          </a:p>
          <a:p>
            <a:r>
              <a:rPr lang="en-US" sz="3400" u="sng" dirty="0" smtClean="0"/>
              <a:t>Enhancing Quality of Life</a:t>
            </a:r>
            <a:r>
              <a:rPr lang="en-US" sz="3400" dirty="0" smtClean="0"/>
              <a:t>: Creating vibrant and healthy neighborhoods with safe streets, green spaces, cultural amenities, and affordable housing options to improve residents' overall well-being and social cohesion.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CHANDIGARH TOWN PLAN</a:t>
            </a:r>
            <a:br>
              <a:rPr lang="en-US" sz="3200" b="1" dirty="0" smtClean="0"/>
            </a:br>
            <a:r>
              <a:rPr lang="en-US" sz="3200" b="1" dirty="0" smtClean="0"/>
              <a:t>ARCHITECH – LE-CORBUSIER</a:t>
            </a:r>
            <a:endParaRPr lang="en-US" sz="3200" b="1" dirty="0"/>
          </a:p>
        </p:txBody>
      </p:sp>
      <p:pic>
        <p:nvPicPr>
          <p:cNvPr id="6" name="Content Placeholder 5" descr="Screenshot_2024-04-19-10-00-17-69_f9ee0578fe1cc94de7482bd41accb3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8679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Chandigarh city’s efficient town planning has numerous </a:t>
            </a:r>
            <a:r>
              <a:rPr lang="en-US" sz="2800" dirty="0" smtClean="0"/>
              <a:t>advantages that have contributed to </a:t>
            </a:r>
            <a:r>
              <a:rPr lang="en-US" sz="2800" dirty="0" smtClean="0"/>
              <a:t>its reputation as one </a:t>
            </a:r>
            <a:r>
              <a:rPr lang="en-US" sz="2800" dirty="0" smtClean="0"/>
              <a:t>of the most well-planned cities </a:t>
            </a:r>
            <a:r>
              <a:rPr lang="en-US" sz="2800" dirty="0" smtClean="0"/>
              <a:t>in India…</a:t>
            </a:r>
          </a:p>
          <a:p>
            <a:r>
              <a:rPr lang="en-US" sz="2800" dirty="0" smtClean="0"/>
              <a:t>Efficient Layout</a:t>
            </a:r>
          </a:p>
          <a:p>
            <a:r>
              <a:rPr lang="en-US" sz="2800" dirty="0" smtClean="0"/>
              <a:t>Zoning for </a:t>
            </a:r>
            <a:r>
              <a:rPr lang="en-US" sz="2800" dirty="0" smtClean="0"/>
              <a:t>Functionality</a:t>
            </a:r>
          </a:p>
          <a:p>
            <a:r>
              <a:rPr lang="en-US" sz="2800" dirty="0" smtClean="0"/>
              <a:t>Green Spaces and Urban </a:t>
            </a:r>
            <a:r>
              <a:rPr lang="en-US" sz="2800" dirty="0" smtClean="0"/>
              <a:t>Design</a:t>
            </a:r>
          </a:p>
          <a:p>
            <a:r>
              <a:rPr lang="en-US" sz="2800" dirty="0" smtClean="0"/>
              <a:t>Modern </a:t>
            </a:r>
            <a:r>
              <a:rPr lang="en-US" sz="2800" dirty="0" smtClean="0"/>
              <a:t>Infrastructure</a:t>
            </a:r>
          </a:p>
          <a:p>
            <a:r>
              <a:rPr lang="en-US" sz="2800" dirty="0" smtClean="0"/>
              <a:t>Architectural </a:t>
            </a:r>
            <a:r>
              <a:rPr lang="en-US" sz="2800" dirty="0" smtClean="0"/>
              <a:t>Landmarks</a:t>
            </a:r>
          </a:p>
          <a:p>
            <a:r>
              <a:rPr lang="en-US" sz="2800" dirty="0" smtClean="0"/>
              <a:t>Social </a:t>
            </a:r>
            <a:r>
              <a:rPr lang="en-US" sz="2800" dirty="0" smtClean="0"/>
              <a:t>Inclusivity</a:t>
            </a:r>
          </a:p>
          <a:p>
            <a:r>
              <a:rPr lang="en-US" sz="2800" dirty="0" smtClean="0"/>
              <a:t>Sustainable </a:t>
            </a:r>
            <a:r>
              <a:rPr lang="en-US" sz="2800" dirty="0" smtClean="0"/>
              <a:t>Development</a:t>
            </a:r>
          </a:p>
          <a:p>
            <a:r>
              <a:rPr lang="en-US" sz="2800" dirty="0" smtClean="0"/>
              <a:t>Safety and Security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PRINCIPLES OF ARCHITECTURE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dirty="0" smtClean="0"/>
              <a:t>Five Basic Principles: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 Functional planning.</a:t>
            </a:r>
          </a:p>
          <a:p>
            <a:r>
              <a:rPr lang="en-US" sz="3000" dirty="0" smtClean="0"/>
              <a:t> Structural durability.</a:t>
            </a:r>
          </a:p>
          <a:p>
            <a:r>
              <a:rPr lang="en-US" sz="3000" dirty="0" smtClean="0"/>
              <a:t> Essential services.</a:t>
            </a:r>
          </a:p>
          <a:p>
            <a:r>
              <a:rPr lang="en-US" sz="3000" dirty="0" smtClean="0"/>
              <a:t> Outward appearance i.e. aesthetics</a:t>
            </a:r>
          </a:p>
          <a:p>
            <a:r>
              <a:rPr lang="en-US" sz="3000" dirty="0" smtClean="0"/>
              <a:t> Economy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 smtClean="0"/>
              <a:t>1</a:t>
            </a:r>
            <a:r>
              <a:rPr lang="en-US" dirty="0" smtClean="0"/>
              <a:t>. </a:t>
            </a:r>
            <a:r>
              <a:rPr lang="en-US" sz="3000" b="1" dirty="0" smtClean="0"/>
              <a:t>FUNCTIONAL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/>
              <a:t>The best utilization of spaces according to needs is aimed at while planning a building.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Thus it is important that the purpose for which a building is to determined first.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Normally buildings serve as residential, educational, factories, offices, station for railways, hospitals, markets, recreational activities, airports, ship yards etc.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Thus function forms the shape and planning of the building.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2. </a:t>
            </a:r>
            <a:r>
              <a:rPr lang="en-US" sz="3000" b="1" dirty="0" smtClean="0"/>
              <a:t>STRUCTURAL DURABILITY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300" dirty="0" smtClean="0"/>
              <a:t>A building is required to be durable and strong.</a:t>
            </a:r>
          </a:p>
          <a:p>
            <a:pPr>
              <a:buFont typeface="Wingdings" pitchFamily="2" charset="2"/>
              <a:buChar char="§"/>
            </a:pPr>
            <a:r>
              <a:rPr lang="en-US" sz="3300" dirty="0" smtClean="0"/>
              <a:t>It is the job of a structural design engineer to decide the type of construction to be adopted.</a:t>
            </a:r>
          </a:p>
          <a:p>
            <a:pPr>
              <a:buFont typeface="Wingdings" pitchFamily="2" charset="2"/>
              <a:buChar char="§"/>
            </a:pPr>
            <a:r>
              <a:rPr lang="en-US" sz="3300" dirty="0" smtClean="0"/>
              <a:t>A building can be made with load bearing walls, </a:t>
            </a:r>
            <a:r>
              <a:rPr lang="en-US" sz="3300" dirty="0" smtClean="0"/>
              <a:t>R.C.C , </a:t>
            </a:r>
            <a:r>
              <a:rPr lang="en-US" sz="3300" dirty="0" smtClean="0"/>
              <a:t>steel or wooden frames depending upon its structural durability.</a:t>
            </a:r>
          </a:p>
          <a:p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3. </a:t>
            </a:r>
            <a:r>
              <a:rPr lang="en-US" sz="3500" b="1" dirty="0" smtClean="0">
                <a:latin typeface="+mj-lt"/>
                <a:ea typeface="+mj-ea"/>
                <a:cs typeface="+mj-cs"/>
              </a:rPr>
              <a:t>ESSENTIAL SERVICES</a:t>
            </a:r>
            <a:endParaRPr lang="en-US" sz="35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300" dirty="0" smtClean="0"/>
              <a:t>Sanitary, water, electricity, heat and sound-insulation fittings form the essential services of a building.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300" dirty="0" smtClean="0"/>
              <a:t>Provision is thus made to accommodate these services without causing any loss to the utility of the building.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1841</Words>
  <Application>Microsoft Office PowerPoint</Application>
  <PresentationFormat>On-screen Show (4:3)</PresentationFormat>
  <Paragraphs>225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TABLE OF CONTENTS</vt:lpstr>
      <vt:lpstr>INTRODUCTION</vt:lpstr>
      <vt:lpstr>Slide 4</vt:lpstr>
      <vt:lpstr>CHANDIGARH TOWN PLAN ARCHITECH – LE-CORBUSIER</vt:lpstr>
      <vt:lpstr>Slide 6</vt:lpstr>
      <vt:lpstr>PRINCIPLES OF ARCHITECTURE</vt:lpstr>
      <vt:lpstr>1. FUNCTIONAL PLANNING</vt:lpstr>
      <vt:lpstr>2. STRUCTURAL DURABILITY</vt:lpstr>
      <vt:lpstr>4. OUTWARD APPEARANCE</vt:lpstr>
      <vt:lpstr>Basic Elements of Planning Residential Buildings </vt:lpstr>
      <vt:lpstr>PRINCIPLES OF PLANNING RESIDENTIAL BUILDINGS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NATIONAL BUILDING CODE</vt:lpstr>
      <vt:lpstr>BUILDING BYE LAWS</vt:lpstr>
      <vt:lpstr>Some common building bye laws incorported by local authorities are 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17</cp:revision>
  <dcterms:created xsi:type="dcterms:W3CDTF">2006-08-16T00:00:00Z</dcterms:created>
  <dcterms:modified xsi:type="dcterms:W3CDTF">2024-04-19T06:59:17Z</dcterms:modified>
</cp:coreProperties>
</file>