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01" r:id="rId2"/>
    <p:sldId id="281" r:id="rId3"/>
    <p:sldId id="282" r:id="rId4"/>
    <p:sldId id="283" r:id="rId5"/>
    <p:sldId id="284" r:id="rId6"/>
    <p:sldId id="285" r:id="rId7"/>
    <p:sldId id="383" r:id="rId8"/>
    <p:sldId id="286" r:id="rId9"/>
    <p:sldId id="287" r:id="rId10"/>
    <p:sldId id="288" r:id="rId11"/>
    <p:sldId id="399" r:id="rId12"/>
    <p:sldId id="289" r:id="rId13"/>
    <p:sldId id="290" r:id="rId14"/>
    <p:sldId id="291" r:id="rId15"/>
    <p:sldId id="384" r:id="rId16"/>
    <p:sldId id="292" r:id="rId17"/>
    <p:sldId id="385" r:id="rId18"/>
    <p:sldId id="293" r:id="rId19"/>
    <p:sldId id="294" r:id="rId20"/>
    <p:sldId id="295" r:id="rId21"/>
    <p:sldId id="386" r:id="rId22"/>
    <p:sldId id="296" r:id="rId23"/>
    <p:sldId id="297" r:id="rId24"/>
    <p:sldId id="387" r:id="rId25"/>
    <p:sldId id="298" r:id="rId26"/>
    <p:sldId id="299" r:id="rId27"/>
    <p:sldId id="300" r:id="rId28"/>
    <p:sldId id="388" r:id="rId29"/>
    <p:sldId id="301" r:id="rId30"/>
    <p:sldId id="400" r:id="rId31"/>
    <p:sldId id="302" r:id="rId32"/>
    <p:sldId id="304" r:id="rId33"/>
    <p:sldId id="305" r:id="rId34"/>
    <p:sldId id="256" r:id="rId35"/>
    <p:sldId id="257" r:id="rId36"/>
    <p:sldId id="258" r:id="rId37"/>
    <p:sldId id="259" r:id="rId38"/>
    <p:sldId id="260" r:id="rId39"/>
    <p:sldId id="261" r:id="rId40"/>
    <p:sldId id="262" r:id="rId41"/>
    <p:sldId id="389" r:id="rId42"/>
    <p:sldId id="263" r:id="rId43"/>
    <p:sldId id="390" r:id="rId44"/>
    <p:sldId id="264" r:id="rId45"/>
    <p:sldId id="391" r:id="rId46"/>
    <p:sldId id="265" r:id="rId47"/>
    <p:sldId id="266" r:id="rId48"/>
    <p:sldId id="276" r:id="rId49"/>
    <p:sldId id="267" r:id="rId50"/>
    <p:sldId id="392" r:id="rId51"/>
    <p:sldId id="268" r:id="rId52"/>
    <p:sldId id="269" r:id="rId53"/>
    <p:sldId id="279" r:id="rId54"/>
    <p:sldId id="280" r:id="rId55"/>
    <p:sldId id="270" r:id="rId56"/>
    <p:sldId id="278" r:id="rId57"/>
    <p:sldId id="271" r:id="rId58"/>
    <p:sldId id="273" r:id="rId59"/>
    <p:sldId id="272" r:id="rId60"/>
    <p:sldId id="274" r:id="rId61"/>
    <p:sldId id="393" r:id="rId62"/>
    <p:sldId id="275" r:id="rId63"/>
    <p:sldId id="306" r:id="rId64"/>
    <p:sldId id="307" r:id="rId65"/>
    <p:sldId id="316" r:id="rId66"/>
    <p:sldId id="319" r:id="rId67"/>
    <p:sldId id="320" r:id="rId68"/>
    <p:sldId id="321" r:id="rId69"/>
    <p:sldId id="322" r:id="rId70"/>
    <p:sldId id="323" r:id="rId71"/>
    <p:sldId id="324" r:id="rId72"/>
    <p:sldId id="325" r:id="rId73"/>
    <p:sldId id="326" r:id="rId74"/>
    <p:sldId id="327" r:id="rId75"/>
    <p:sldId id="328" r:id="rId76"/>
    <p:sldId id="398" r:id="rId77"/>
    <p:sldId id="329" r:id="rId78"/>
    <p:sldId id="330" r:id="rId79"/>
    <p:sldId id="382" r:id="rId80"/>
    <p:sldId id="331" r:id="rId81"/>
    <p:sldId id="333" r:id="rId82"/>
    <p:sldId id="317" r:id="rId83"/>
    <p:sldId id="308" r:id="rId84"/>
    <p:sldId id="309" r:id="rId85"/>
    <p:sldId id="310" r:id="rId86"/>
    <p:sldId id="311" r:id="rId87"/>
    <p:sldId id="312" r:id="rId88"/>
    <p:sldId id="313" r:id="rId89"/>
    <p:sldId id="314" r:id="rId90"/>
    <p:sldId id="315" r:id="rId91"/>
    <p:sldId id="394" r:id="rId92"/>
    <p:sldId id="334" r:id="rId93"/>
    <p:sldId id="318" r:id="rId94"/>
    <p:sldId id="335" r:id="rId95"/>
    <p:sldId id="336" r:id="rId96"/>
    <p:sldId id="381" r:id="rId97"/>
    <p:sldId id="338" r:id="rId98"/>
    <p:sldId id="339" r:id="rId99"/>
    <p:sldId id="340" r:id="rId100"/>
    <p:sldId id="341" r:id="rId101"/>
    <p:sldId id="342" r:id="rId102"/>
    <p:sldId id="343" r:id="rId103"/>
    <p:sldId id="344" r:id="rId104"/>
    <p:sldId id="345" r:id="rId105"/>
    <p:sldId id="347" r:id="rId106"/>
    <p:sldId id="348" r:id="rId107"/>
    <p:sldId id="380" r:id="rId108"/>
    <p:sldId id="379" r:id="rId109"/>
    <p:sldId id="395" r:id="rId110"/>
    <p:sldId id="361" r:id="rId111"/>
    <p:sldId id="362" r:id="rId112"/>
    <p:sldId id="363" r:id="rId113"/>
    <p:sldId id="364" r:id="rId114"/>
    <p:sldId id="378" r:id="rId115"/>
    <p:sldId id="365" r:id="rId116"/>
    <p:sldId id="366" r:id="rId117"/>
    <p:sldId id="367" r:id="rId118"/>
    <p:sldId id="358" r:id="rId119"/>
    <p:sldId id="360" r:id="rId120"/>
    <p:sldId id="346" r:id="rId121"/>
    <p:sldId id="350" r:id="rId122"/>
    <p:sldId id="351" r:id="rId123"/>
    <p:sldId id="352" r:id="rId124"/>
    <p:sldId id="353" r:id="rId125"/>
    <p:sldId id="354" r:id="rId126"/>
    <p:sldId id="355" r:id="rId127"/>
    <p:sldId id="356" r:id="rId128"/>
    <p:sldId id="397" r:id="rId129"/>
    <p:sldId id="357" r:id="rId130"/>
    <p:sldId id="368" r:id="rId131"/>
    <p:sldId id="369" r:id="rId132"/>
    <p:sldId id="370" r:id="rId133"/>
    <p:sldId id="371" r:id="rId134"/>
    <p:sldId id="372" r:id="rId135"/>
    <p:sldId id="373" r:id="rId136"/>
    <p:sldId id="374" r:id="rId137"/>
    <p:sldId id="375" r:id="rId138"/>
    <p:sldId id="376" r:id="rId139"/>
    <p:sldId id="377" r:id="rId140"/>
    <p:sldId id="396" r:id="rId1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48" d="100"/>
          <a:sy n="48" d="100"/>
        </p:scale>
        <p:origin x="-1146" y="-52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49CC8C3-F6EA-45D1-A755-57BD6A1790C8}" type="datetimeFigureOut">
              <a:rPr lang="en-US" smtClean="0"/>
              <a:pPr/>
              <a:t>3/30/2024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E9C2470-C84B-4CF5-89AE-44256720443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9CC8C3-F6EA-45D1-A755-57BD6A1790C8}" type="datetimeFigureOut">
              <a:rPr lang="en-US" smtClean="0"/>
              <a:pPr/>
              <a:t>3/30/2024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C2470-C84B-4CF5-89AE-4425672044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9CC8C3-F6EA-45D1-A755-57BD6A1790C8}" type="datetimeFigureOut">
              <a:rPr lang="en-US" smtClean="0"/>
              <a:pPr/>
              <a:t>3/30/2024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C2470-C84B-4CF5-89AE-4425672044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49CC8C3-F6EA-45D1-A755-57BD6A1790C8}" type="datetimeFigureOut">
              <a:rPr lang="en-US" smtClean="0"/>
              <a:pPr/>
              <a:t>3/30/2024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C2470-C84B-4CF5-89AE-44256720443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9CC8C3-F6EA-45D1-A755-57BD6A1790C8}" type="datetimeFigureOut">
              <a:rPr lang="en-US" smtClean="0"/>
              <a:pPr/>
              <a:t>3/30/2024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E9C2470-C84B-4CF5-89AE-44256720443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49CC8C3-F6EA-45D1-A755-57BD6A1790C8}" type="datetimeFigureOut">
              <a:rPr lang="en-US" smtClean="0"/>
              <a:pPr/>
              <a:t>3/30/2024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C2470-C84B-4CF5-89AE-44256720443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49CC8C3-F6EA-45D1-A755-57BD6A1790C8}" type="datetimeFigureOut">
              <a:rPr lang="en-US" smtClean="0"/>
              <a:pPr/>
              <a:t>3/30/2024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9C2470-C84B-4CF5-89AE-44256720443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9CC8C3-F6EA-45D1-A755-57BD6A1790C8}" type="datetimeFigureOut">
              <a:rPr lang="en-US" smtClean="0"/>
              <a:pPr/>
              <a:t>3/30/2024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9C2470-C84B-4CF5-89AE-4425672044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CC8C3-F6EA-45D1-A755-57BD6A1790C8}" type="datetimeFigureOut">
              <a:rPr lang="en-US" smtClean="0"/>
              <a:pPr/>
              <a:t>3/30/2024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9C2470-C84B-4CF5-89AE-4425672044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9CC8C3-F6EA-45D1-A755-57BD6A1790C8}" type="datetimeFigureOut">
              <a:rPr lang="en-US" smtClean="0"/>
              <a:pPr/>
              <a:t>3/30/2024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C2470-C84B-4CF5-89AE-44256720443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9CC8C3-F6EA-45D1-A755-57BD6A1790C8}" type="datetimeFigureOut">
              <a:rPr lang="en-US" smtClean="0"/>
              <a:pPr/>
              <a:t>3/30/2024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E9C2470-C84B-4CF5-89AE-44256720443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49CC8C3-F6EA-45D1-A755-57BD6A1790C8}" type="datetimeFigureOut">
              <a:rPr lang="en-US" smtClean="0"/>
              <a:pPr/>
              <a:t>3/30/2024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E9C2470-C84B-4CF5-89AE-4425672044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www.chardhamtour.in/blog/bhim-pul/"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Ganges"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en.wikipedia.org/wiki/Gang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en.wikipedia.org/wiki/Gang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en.wikipedia.org/wiki/Gange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nant\Desktop\bipin sir\images (1).jpg"/>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a:bodyPr>
          <a:lstStyle/>
          <a:p>
            <a:pPr algn="ctr"/>
            <a:r>
              <a:rPr lang="en-US" sz="3200" b="1" dirty="0" smtClean="0">
                <a:solidFill>
                  <a:srgbClr val="FF0000"/>
                </a:solidFill>
                <a:latin typeface="Times New Roman" pitchFamily="18" charset="0"/>
                <a:cs typeface="Times New Roman" pitchFamily="18" charset="0"/>
              </a:rPr>
              <a:t>Hydrology </a:t>
            </a: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1219200" y="990600"/>
            <a:ext cx="3657600" cy="5410200"/>
          </a:xfrm>
        </p:spPr>
        <p:txBody>
          <a:bodyPr>
            <a:normAutofit fontScale="25000" lnSpcReduction="20000"/>
          </a:bodyPr>
          <a:lstStyle/>
          <a:p>
            <a:pPr algn="just"/>
            <a:r>
              <a:rPr lang="en-US" sz="7200" dirty="0" smtClean="0">
                <a:latin typeface="Times New Roman" pitchFamily="18" charset="0"/>
                <a:cs typeface="Times New Roman" pitchFamily="18" charset="0"/>
              </a:rPr>
              <a:t>The name </a:t>
            </a:r>
            <a:r>
              <a:rPr lang="en-US" sz="7200" i="1" dirty="0" smtClean="0">
                <a:latin typeface="Times New Roman" pitchFamily="18" charset="0"/>
                <a:cs typeface="Times New Roman" pitchFamily="18" charset="0"/>
              </a:rPr>
              <a:t>Ganges</a:t>
            </a:r>
            <a:r>
              <a:rPr lang="en-US" sz="7200" dirty="0" smtClean="0">
                <a:latin typeface="Times New Roman" pitchFamily="18" charset="0"/>
                <a:cs typeface="Times New Roman" pitchFamily="18" charset="0"/>
              </a:rPr>
              <a:t> is used for the river between the confluence of the Bhagirathi and </a:t>
            </a:r>
            <a:r>
              <a:rPr lang="en-US" sz="7200" dirty="0" err="1" smtClean="0">
                <a:latin typeface="Times New Roman" pitchFamily="18" charset="0"/>
                <a:cs typeface="Times New Roman" pitchFamily="18" charset="0"/>
              </a:rPr>
              <a:t>Alaknanda</a:t>
            </a:r>
            <a:r>
              <a:rPr lang="en-US" sz="7200" dirty="0" smtClean="0">
                <a:latin typeface="Times New Roman" pitchFamily="18" charset="0"/>
                <a:cs typeface="Times New Roman" pitchFamily="18" charset="0"/>
              </a:rPr>
              <a:t> rivers, in the Himalayas, and the first bifurcation of the river, near the </a:t>
            </a:r>
            <a:r>
              <a:rPr lang="en-US" sz="7200" dirty="0" err="1" smtClean="0">
                <a:latin typeface="Times New Roman" pitchFamily="18" charset="0"/>
                <a:cs typeface="Times New Roman" pitchFamily="18" charset="0"/>
              </a:rPr>
              <a:t>Farakka</a:t>
            </a:r>
            <a:r>
              <a:rPr lang="en-US" sz="7200" dirty="0" smtClean="0">
                <a:latin typeface="Times New Roman" pitchFamily="18" charset="0"/>
                <a:cs typeface="Times New Roman" pitchFamily="18" charset="0"/>
              </a:rPr>
              <a:t> Barrage and the India-Bangladesh Border. The length of the Ganges is frequently said to be slightly over 2,600 km (1,600 mi) long, about 2,601 km (1,616 mi), 2,525 km (1,569 mi)</a:t>
            </a:r>
            <a:r>
              <a:rPr lang="en-US" sz="7200" baseline="30000" dirty="0" smtClean="0">
                <a:latin typeface="Times New Roman" pitchFamily="18" charset="0"/>
                <a:cs typeface="Times New Roman" pitchFamily="18" charset="0"/>
              </a:rPr>
              <a:t>[</a:t>
            </a:r>
            <a:r>
              <a:rPr lang="en-US" sz="7200" dirty="0" smtClean="0">
                <a:latin typeface="Times New Roman" pitchFamily="18" charset="0"/>
                <a:cs typeface="Times New Roman" pitchFamily="18" charset="0"/>
              </a:rPr>
              <a:t> or 2,650 km (1,650 mi). In these cases the river's source is usually assumed to be the source of the Bhagirathi River, </a:t>
            </a:r>
            <a:r>
              <a:rPr lang="en-US" sz="7200" dirty="0" err="1" smtClean="0">
                <a:latin typeface="Times New Roman" pitchFamily="18" charset="0"/>
                <a:cs typeface="Times New Roman" pitchFamily="18" charset="0"/>
              </a:rPr>
              <a:t>Gangotri</a:t>
            </a:r>
            <a:r>
              <a:rPr lang="en-US" sz="7200" dirty="0" smtClean="0">
                <a:latin typeface="Times New Roman" pitchFamily="18" charset="0"/>
                <a:cs typeface="Times New Roman" pitchFamily="18" charset="0"/>
              </a:rPr>
              <a:t> Glacier at </a:t>
            </a:r>
            <a:r>
              <a:rPr lang="en-US" sz="7200" dirty="0" err="1" smtClean="0">
                <a:latin typeface="Times New Roman" pitchFamily="18" charset="0"/>
                <a:cs typeface="Times New Roman" pitchFamily="18" charset="0"/>
              </a:rPr>
              <a:t>Gomukh</a:t>
            </a:r>
            <a:r>
              <a:rPr lang="en-US" sz="7200" dirty="0" smtClean="0">
                <a:latin typeface="Times New Roman" pitchFamily="18" charset="0"/>
                <a:cs typeface="Times New Roman" pitchFamily="18" charset="0"/>
              </a:rPr>
              <a:t> and its mouth being the mouth of the </a:t>
            </a:r>
            <a:r>
              <a:rPr lang="en-US" sz="7200" dirty="0" err="1" smtClean="0">
                <a:latin typeface="Times New Roman" pitchFamily="18" charset="0"/>
                <a:cs typeface="Times New Roman" pitchFamily="18" charset="0"/>
              </a:rPr>
              <a:t>Meghna</a:t>
            </a:r>
            <a:r>
              <a:rPr lang="en-US" sz="7200" dirty="0" smtClean="0">
                <a:latin typeface="Times New Roman" pitchFamily="18" charset="0"/>
                <a:cs typeface="Times New Roman" pitchFamily="18" charset="0"/>
              </a:rPr>
              <a:t> River on the Bay of </a:t>
            </a:r>
            <a:r>
              <a:rPr lang="en-US" sz="7200" dirty="0" err="1" smtClean="0">
                <a:latin typeface="Times New Roman" pitchFamily="18" charset="0"/>
                <a:cs typeface="Times New Roman" pitchFamily="18" charset="0"/>
              </a:rPr>
              <a:t>Bengal.Sometimes</a:t>
            </a:r>
            <a:r>
              <a:rPr lang="en-US" sz="7200" dirty="0" smtClean="0">
                <a:latin typeface="Times New Roman" pitchFamily="18" charset="0"/>
                <a:cs typeface="Times New Roman" pitchFamily="18" charset="0"/>
              </a:rPr>
              <a:t> the source of the Ganges is considered to be at </a:t>
            </a:r>
            <a:r>
              <a:rPr lang="en-US" sz="7200" dirty="0" err="1" smtClean="0">
                <a:latin typeface="Times New Roman" pitchFamily="18" charset="0"/>
                <a:cs typeface="Times New Roman" pitchFamily="18" charset="0"/>
              </a:rPr>
              <a:t>Haridwar</a:t>
            </a:r>
            <a:r>
              <a:rPr lang="en-US" sz="7200" dirty="0" smtClean="0">
                <a:latin typeface="Times New Roman" pitchFamily="18" charset="0"/>
                <a:cs typeface="Times New Roman" pitchFamily="18" charset="0"/>
              </a:rPr>
              <a:t>, where its Himalayan headwater streams debouch onto the </a:t>
            </a:r>
            <a:r>
              <a:rPr lang="en-US" sz="7200" dirty="0" err="1" smtClean="0">
                <a:latin typeface="Times New Roman" pitchFamily="18" charset="0"/>
                <a:cs typeface="Times New Roman" pitchFamily="18" charset="0"/>
              </a:rPr>
              <a:t>Gangetic</a:t>
            </a:r>
            <a:r>
              <a:rPr lang="en-US" sz="7200" dirty="0" smtClean="0">
                <a:latin typeface="Times New Roman" pitchFamily="18" charset="0"/>
                <a:cs typeface="Times New Roman" pitchFamily="18" charset="0"/>
              </a:rPr>
              <a:t> Plain.</a:t>
            </a:r>
            <a:r>
              <a:rPr lang="en-US" sz="7200" baseline="30000" dirty="0" smtClean="0">
                <a:latin typeface="Times New Roman" pitchFamily="18" charset="0"/>
                <a:cs typeface="Times New Roman" pitchFamily="18" charset="0"/>
              </a:rPr>
              <a:t>[</a:t>
            </a:r>
            <a:endParaRPr lang="en-US" sz="7200" dirty="0" smtClean="0">
              <a:latin typeface="Times New Roman" pitchFamily="18" charset="0"/>
              <a:cs typeface="Times New Roman" pitchFamily="18" charset="0"/>
            </a:endParaRPr>
          </a:p>
          <a:p>
            <a:endParaRPr lang="en-US" dirty="0"/>
          </a:p>
        </p:txBody>
      </p:sp>
      <p:pic>
        <p:nvPicPr>
          <p:cNvPr id="3074" name="Picture 2" descr="C:\Users\anant\Desktop\bipin sir\Hydrology.jpg"/>
          <p:cNvPicPr>
            <a:picLocks noChangeAspect="1" noChangeArrowheads="1"/>
          </p:cNvPicPr>
          <p:nvPr/>
        </p:nvPicPr>
        <p:blipFill>
          <a:blip r:embed="rId2"/>
          <a:srcRect/>
          <a:stretch>
            <a:fillRect/>
          </a:stretch>
        </p:blipFill>
        <p:spPr bwMode="auto">
          <a:xfrm>
            <a:off x="5181600" y="1066800"/>
            <a:ext cx="3352800" cy="4953000"/>
          </a:xfrm>
          <a:prstGeom prst="rect">
            <a:avLst/>
          </a:prstGeom>
          <a:noFill/>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SARASWATI IN VEDAS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914400"/>
            <a:ext cx="7772400" cy="5105400"/>
          </a:xfrm>
        </p:spPr>
        <p:txBody>
          <a:bodyPr>
            <a:normAutofit fontScale="92500" lnSpcReduction="10000"/>
          </a:bodyPr>
          <a:lstStyle/>
          <a:p>
            <a:pPr algn="just"/>
            <a:r>
              <a:rPr lang="en-US" dirty="0" smtClean="0">
                <a:latin typeface="Times New Roman" pitchFamily="18" charset="0"/>
                <a:cs typeface="Times New Roman" pitchFamily="18" charset="0"/>
              </a:rPr>
              <a:t>The most important hymns related to </a:t>
            </a:r>
            <a:r>
              <a:rPr lang="en-US" dirty="0" err="1" smtClean="0">
                <a:latin typeface="Times New Roman" pitchFamily="18" charset="0"/>
                <a:cs typeface="Times New Roman" pitchFamily="18" charset="0"/>
              </a:rPr>
              <a:t>Sarawati</a:t>
            </a:r>
            <a:r>
              <a:rPr lang="en-US" dirty="0" smtClean="0">
                <a:latin typeface="Times New Roman" pitchFamily="18" charset="0"/>
                <a:cs typeface="Times New Roman" pitchFamily="18" charset="0"/>
              </a:rPr>
              <a:t> goddess are RV 6.61, RV 7.95 and RV 7.96. As a river goddess, she is described as a mighty flood, and is clearly not an earthly river. In 10.30.12, her origin as a river goddess may explain her invocation as a protective deity in a hymn to the celestial waters. In 10.135.5, as </a:t>
            </a:r>
            <a:r>
              <a:rPr lang="en-US" dirty="0" err="1" smtClean="0">
                <a:latin typeface="Times New Roman" pitchFamily="18" charset="0"/>
                <a:cs typeface="Times New Roman" pitchFamily="18" charset="0"/>
              </a:rPr>
              <a:t>Indra</a:t>
            </a:r>
            <a:r>
              <a:rPr lang="en-US" dirty="0" smtClean="0">
                <a:latin typeface="Times New Roman" pitchFamily="18" charset="0"/>
                <a:cs typeface="Times New Roman" pitchFamily="18" charset="0"/>
              </a:rPr>
              <a:t> drinks </a:t>
            </a:r>
            <a:r>
              <a:rPr lang="en-US" dirty="0" err="1" smtClean="0">
                <a:latin typeface="Times New Roman" pitchFamily="18" charset="0"/>
                <a:cs typeface="Times New Roman" pitchFamily="18" charset="0"/>
              </a:rPr>
              <a:t>Som</a:t>
            </a:r>
            <a:r>
              <a:rPr lang="en-US" dirty="0" smtClean="0">
                <a:latin typeface="Times New Roman" pitchFamily="18" charset="0"/>
                <a:cs typeface="Times New Roman" pitchFamily="18" charset="0"/>
              </a:rPr>
              <a:t> he is described as refreshed by </a:t>
            </a:r>
            <a:r>
              <a:rPr lang="en-US" dirty="0" err="1" smtClean="0">
                <a:latin typeface="Times New Roman" pitchFamily="18" charset="0"/>
                <a:cs typeface="Times New Roman" pitchFamily="18" charset="0"/>
              </a:rPr>
              <a:t>Sarawati</a:t>
            </a:r>
            <a:r>
              <a:rPr lang="en-US" dirty="0" smtClean="0">
                <a:latin typeface="Times New Roman" pitchFamily="18" charset="0"/>
                <a:cs typeface="Times New Roman" pitchFamily="18" charset="0"/>
              </a:rPr>
              <a:t>. The invocations in 10.17 address </a:t>
            </a:r>
            <a:r>
              <a:rPr lang="en-US" dirty="0" err="1" smtClean="0">
                <a:latin typeface="Times New Roman" pitchFamily="18" charset="0"/>
                <a:cs typeface="Times New Roman" pitchFamily="18" charset="0"/>
              </a:rPr>
              <a:t>Sarawati</a:t>
            </a:r>
            <a:r>
              <a:rPr lang="en-US" dirty="0" smtClean="0">
                <a:latin typeface="Times New Roman" pitchFamily="18" charset="0"/>
                <a:cs typeface="Times New Roman" pitchFamily="18" charset="0"/>
              </a:rPr>
              <a:t> as a goddess of the forefathers as well as of the present generation. In 1.13, 1.89, 10.85, 10.66 and 10.141, she is listed with other gods and goddesses, not with rivers. In 10.65, she is invoked together with ‘holy-thoughts’ (</a:t>
            </a:r>
            <a:r>
              <a:rPr lang="en-US" dirty="0" err="1" smtClean="0">
                <a:latin typeface="Times New Roman" pitchFamily="18" charset="0"/>
                <a:cs typeface="Times New Roman" pitchFamily="18" charset="0"/>
              </a:rPr>
              <a:t>dhi</a:t>
            </a:r>
            <a:r>
              <a:rPr lang="en-US" dirty="0" smtClean="0">
                <a:latin typeface="Times New Roman" pitchFamily="18" charset="0"/>
                <a:cs typeface="Times New Roman" pitchFamily="18" charset="0"/>
              </a:rPr>
              <a:t>) and ‘munificence’ (</a:t>
            </a:r>
            <a:r>
              <a:rPr lang="en-US" dirty="0" err="1" smtClean="0">
                <a:latin typeface="Times New Roman" pitchFamily="18" charset="0"/>
                <a:cs typeface="Times New Roman" pitchFamily="18" charset="0"/>
              </a:rPr>
              <a:t>puraṃdhi</a:t>
            </a:r>
            <a:r>
              <a:rPr lang="en-US" dirty="0" smtClean="0">
                <a:latin typeface="Times New Roman" pitchFamily="18" charset="0"/>
                <a:cs typeface="Times New Roman" pitchFamily="18" charset="0"/>
              </a:rPr>
              <a:t>), consistent with her role as a goddess of both knowledge and fertility.</a:t>
            </a:r>
            <a:endParaRPr lang="en-US" dirty="0">
              <a:latin typeface="Times New Roman" pitchFamily="18" charset="0"/>
              <a:cs typeface="Times New Roman"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09600"/>
            <a:ext cx="7772400" cy="5410200"/>
          </a:xfrm>
        </p:spPr>
        <p:txBody>
          <a:bodyPr>
            <a:normAutofit/>
          </a:bodyPr>
          <a:lstStyle/>
          <a:p>
            <a:pPr algn="just">
              <a:buNone/>
            </a:pPr>
            <a:r>
              <a:rPr lang="en-US" b="1" dirty="0" smtClean="0">
                <a:latin typeface="Times New Roman" pitchFamily="18" charset="0"/>
                <a:cs typeface="Times New Roman" pitchFamily="18" charset="0"/>
              </a:rPr>
              <a:t>Significance and Importance in Hinduism</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After the Vedic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dried, new myths about the rivers arose.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is described to flow in the underworld and rise to the surface at some places. For centuries, the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River existed in a ‘subtle or mythic’ form, since it corresponds with none of the major rivers of present-day South Asia. The confluence (</a:t>
            </a:r>
            <a:r>
              <a:rPr lang="en-US" dirty="0" err="1" smtClean="0">
                <a:latin typeface="Times New Roman" pitchFamily="18" charset="0"/>
                <a:cs typeface="Times New Roman" pitchFamily="18" charset="0"/>
              </a:rPr>
              <a:t>Sangam</a:t>
            </a:r>
            <a:r>
              <a:rPr lang="en-US" dirty="0" smtClean="0">
                <a:latin typeface="Times New Roman" pitchFamily="18" charset="0"/>
                <a:cs typeface="Times New Roman" pitchFamily="18" charset="0"/>
              </a:rPr>
              <a:t>) or joining of the Ganges and Yamuna rivers at </a:t>
            </a:r>
            <a:r>
              <a:rPr lang="en-US" dirty="0" err="1" smtClean="0">
                <a:latin typeface="Times New Roman" pitchFamily="18" charset="0"/>
                <a:cs typeface="Times New Roman" pitchFamily="18" charset="0"/>
              </a:rPr>
              <a:t>Triveni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Sangam</a:t>
            </a:r>
            <a:r>
              <a:rPr lang="en-US" dirty="0" smtClean="0">
                <a:latin typeface="Times New Roman" pitchFamily="18" charset="0"/>
                <a:cs typeface="Times New Roman" pitchFamily="18" charset="0"/>
              </a:rPr>
              <a:t>, Allahabad, is believed to also converge with the unseen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River, which is believed to flow underground. This is despite Allahabad being at a considerable distance from the possible historic routes of an actual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River.</a:t>
            </a:r>
          </a:p>
          <a:p>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r>
              <a:rPr lang="en-US" dirty="0" smtClean="0">
                <a:solidFill>
                  <a:srgbClr val="FF0000"/>
                </a:solidFill>
              </a:rPr>
              <a:t>CONTINUE….</a:t>
            </a:r>
            <a:endParaRPr lang="en-US" dirty="0">
              <a:solidFill>
                <a:srgbClr val="FF0000"/>
              </a:solidFill>
            </a:endParaRPr>
          </a:p>
        </p:txBody>
      </p:sp>
      <p:sp>
        <p:nvSpPr>
          <p:cNvPr id="3" name="Content Placeholder 2"/>
          <p:cNvSpPr>
            <a:spLocks noGrp="1"/>
          </p:cNvSpPr>
          <p:nvPr>
            <p:ph sz="quarter" idx="1"/>
          </p:nvPr>
        </p:nvSpPr>
        <p:spPr>
          <a:xfrm>
            <a:off x="914400" y="990600"/>
            <a:ext cx="7772400" cy="5029200"/>
          </a:xfrm>
        </p:spPr>
        <p:txBody>
          <a:bodyPr/>
          <a:lstStyle/>
          <a:p>
            <a:pPr algn="just"/>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River was revered and considered important for Hindus because it is said that it was on this river’s banks, along with its tributary </a:t>
            </a:r>
            <a:r>
              <a:rPr lang="en-US" dirty="0" err="1" smtClean="0">
                <a:latin typeface="Times New Roman" pitchFamily="18" charset="0"/>
                <a:cs typeface="Times New Roman" pitchFamily="18" charset="0"/>
              </a:rPr>
              <a:t>Drishadwati</a:t>
            </a:r>
            <a:r>
              <a:rPr lang="en-US" dirty="0" smtClean="0">
                <a:latin typeface="Times New Roman" pitchFamily="18" charset="0"/>
                <a:cs typeface="Times New Roman" pitchFamily="18" charset="0"/>
              </a:rPr>
              <a:t>, in the Vedic state of </a:t>
            </a:r>
            <a:r>
              <a:rPr lang="en-US" dirty="0" err="1" smtClean="0">
                <a:latin typeface="Times New Roman" pitchFamily="18" charset="0"/>
                <a:cs typeface="Times New Roman" pitchFamily="18" charset="0"/>
              </a:rPr>
              <a:t>Brahmavarta</a:t>
            </a:r>
            <a:r>
              <a:rPr lang="en-US" dirty="0" smtClean="0">
                <a:latin typeface="Times New Roman" pitchFamily="18" charset="0"/>
                <a:cs typeface="Times New Roman" pitchFamily="18" charset="0"/>
              </a:rPr>
              <a:t>, that Vedic Sanskrit had its genesis, and important Vedic scriptures like initial part of </a:t>
            </a:r>
            <a:r>
              <a:rPr lang="en-US" dirty="0" err="1" smtClean="0">
                <a:latin typeface="Times New Roman" pitchFamily="18" charset="0"/>
                <a:cs typeface="Times New Roman" pitchFamily="18" charset="0"/>
              </a:rPr>
              <a:t>Rigveda</a:t>
            </a:r>
            <a:r>
              <a:rPr lang="en-US" dirty="0" smtClean="0">
                <a:latin typeface="Times New Roman" pitchFamily="18" charset="0"/>
                <a:cs typeface="Times New Roman" pitchFamily="18" charset="0"/>
              </a:rPr>
              <a:t> and several Upanishads were supposed to have been composed by Vedic seers. In the Manu </a:t>
            </a:r>
            <a:r>
              <a:rPr lang="en-US" dirty="0" err="1" smtClean="0">
                <a:latin typeface="Times New Roman" pitchFamily="18" charset="0"/>
                <a:cs typeface="Times New Roman" pitchFamily="18" charset="0"/>
              </a:rPr>
              <a:t>smriti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Brahmavarta</a:t>
            </a:r>
            <a:r>
              <a:rPr lang="en-US" dirty="0" smtClean="0">
                <a:latin typeface="Times New Roman" pitchFamily="18" charset="0"/>
                <a:cs typeface="Times New Roman" pitchFamily="18" charset="0"/>
              </a:rPr>
              <a:t> is portrayed as the ‘pure’ centre of Vedic culture. The earliest Aryan homeland in India-Pakistan (</a:t>
            </a:r>
            <a:r>
              <a:rPr lang="en-US" dirty="0" err="1" smtClean="0">
                <a:latin typeface="Times New Roman" pitchFamily="18" charset="0"/>
                <a:cs typeface="Times New Roman" pitchFamily="18" charset="0"/>
              </a:rPr>
              <a:t>Aryavarta</a:t>
            </a:r>
            <a:r>
              <a:rPr lang="en-US" dirty="0" smtClean="0">
                <a:latin typeface="Times New Roman" pitchFamily="18" charset="0"/>
                <a:cs typeface="Times New Roman" pitchFamily="18" charset="0"/>
              </a:rPr>
              <a:t> or </a:t>
            </a:r>
            <a:r>
              <a:rPr lang="en-US" dirty="0" err="1" smtClean="0">
                <a:latin typeface="Times New Roman" pitchFamily="18" charset="0"/>
                <a:cs typeface="Times New Roman" pitchFamily="18" charset="0"/>
              </a:rPr>
              <a:t>Brahmavarta</a:t>
            </a:r>
            <a:r>
              <a:rPr lang="en-US" dirty="0" smtClean="0">
                <a:latin typeface="Times New Roman" pitchFamily="18" charset="0"/>
                <a:cs typeface="Times New Roman" pitchFamily="18" charset="0"/>
              </a:rPr>
              <a:t>) was in the Punjab and in the valleys of the </a:t>
            </a:r>
            <a:r>
              <a:rPr lang="en-US" dirty="0" err="1" smtClean="0">
                <a:latin typeface="Times New Roman" pitchFamily="18" charset="0"/>
                <a:cs typeface="Times New Roman" pitchFamily="18" charset="0"/>
              </a:rPr>
              <a:t>Sarawati</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Drishadwati</a:t>
            </a:r>
            <a:r>
              <a:rPr lang="en-US" dirty="0" smtClean="0">
                <a:latin typeface="Times New Roman" pitchFamily="18" charset="0"/>
                <a:cs typeface="Times New Roman" pitchFamily="18" charset="0"/>
              </a:rPr>
              <a:t> rivers in the time of the </a:t>
            </a:r>
            <a:r>
              <a:rPr lang="en-US" dirty="0" err="1" smtClean="0">
                <a:latin typeface="Times New Roman" pitchFamily="18" charset="0"/>
                <a:cs typeface="Times New Roman" pitchFamily="18" charset="0"/>
              </a:rPr>
              <a:t>Rigveda</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81000"/>
            <a:ext cx="7772400" cy="5638800"/>
          </a:xfrm>
        </p:spPr>
        <p:txBody>
          <a:bodyPr>
            <a:normAutofit/>
          </a:bodyPr>
          <a:lstStyle/>
          <a:p>
            <a:pPr algn="just"/>
            <a:r>
              <a:rPr lang="en-US" b="1" dirty="0" smtClean="0">
                <a:latin typeface="Times New Roman" pitchFamily="18" charset="0"/>
                <a:cs typeface="Times New Roman" pitchFamily="18" charset="0"/>
              </a:rPr>
              <a:t>Transformation of </a:t>
            </a:r>
            <a:r>
              <a:rPr lang="en-US" b="1" dirty="0" err="1" smtClean="0">
                <a:latin typeface="Times New Roman" pitchFamily="18" charset="0"/>
                <a:cs typeface="Times New Roman" pitchFamily="18" charset="0"/>
              </a:rPr>
              <a:t>Saraswati</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Though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initially emerged as a river goddess in the Vedic scriptures, in later Hinduism of the </a:t>
            </a:r>
            <a:r>
              <a:rPr lang="en-US" dirty="0" err="1" smtClean="0">
                <a:latin typeface="Times New Roman" pitchFamily="18" charset="0"/>
                <a:cs typeface="Times New Roman" pitchFamily="18" charset="0"/>
              </a:rPr>
              <a:t>Puranas</a:t>
            </a:r>
            <a:r>
              <a:rPr lang="en-US" dirty="0" smtClean="0">
                <a:latin typeface="Times New Roman" pitchFamily="18" charset="0"/>
                <a:cs typeface="Times New Roman" pitchFamily="18" charset="0"/>
              </a:rPr>
              <a:t>, she emerged as an independent goddess of knowledge, learning, wisdom, music and the arts. The evolution of the river goddess into the goddess of knowledge started with later </a:t>
            </a:r>
            <a:r>
              <a:rPr lang="en-US" dirty="0" err="1" smtClean="0">
                <a:latin typeface="Times New Roman" pitchFamily="18" charset="0"/>
                <a:cs typeface="Times New Roman" pitchFamily="18" charset="0"/>
              </a:rPr>
              <a:t>Brahmanas</a:t>
            </a:r>
            <a:r>
              <a:rPr lang="en-US" dirty="0" smtClean="0">
                <a:latin typeface="Times New Roman" pitchFamily="18" charset="0"/>
                <a:cs typeface="Times New Roman" pitchFamily="18" charset="0"/>
              </a:rPr>
              <a:t>, which identified her as ‘</a:t>
            </a:r>
            <a:r>
              <a:rPr lang="en-US" dirty="0" err="1" smtClean="0">
                <a:latin typeface="Times New Roman" pitchFamily="18" charset="0"/>
                <a:cs typeface="Times New Roman" pitchFamily="18" charset="0"/>
              </a:rPr>
              <a:t>Vagdevi</a:t>
            </a:r>
            <a:r>
              <a:rPr lang="en-US" dirty="0" smtClean="0">
                <a:latin typeface="Times New Roman" pitchFamily="18" charset="0"/>
                <a:cs typeface="Times New Roman" pitchFamily="18" charset="0"/>
              </a:rPr>
              <a:t>’, the goddess of speech, perhaps due to the centrality of speech in the Vedic cult and the development of the cult on the banks of the river. It is also possible to postulate two originally independent goddesses that were fused into one in later Vedic times.</a:t>
            </a:r>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81000"/>
            <a:ext cx="7772400" cy="5638800"/>
          </a:xfrm>
        </p:spPr>
        <p:txBody>
          <a:bodyPr>
            <a:normAutofit fontScale="85000" lnSpcReduction="10000"/>
          </a:bodyPr>
          <a:lstStyle/>
          <a:p>
            <a:pPr algn="just"/>
            <a:r>
              <a:rPr lang="en-US" b="1" dirty="0" smtClean="0">
                <a:latin typeface="Times New Roman" pitchFamily="18" charset="0"/>
                <a:cs typeface="Times New Roman" pitchFamily="18" charset="0"/>
              </a:rPr>
              <a:t>The ‘Lost’ River</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Late Vedic texts such as the </a:t>
            </a:r>
            <a:r>
              <a:rPr lang="en-US" dirty="0" err="1" smtClean="0">
                <a:latin typeface="Times New Roman" pitchFamily="18" charset="0"/>
                <a:cs typeface="Times New Roman" pitchFamily="18" charset="0"/>
              </a:rPr>
              <a:t>Tandya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Brahmana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Jaiminiya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Brahmana</a:t>
            </a:r>
            <a:r>
              <a:rPr lang="en-US" dirty="0" smtClean="0">
                <a:latin typeface="Times New Roman" pitchFamily="18" charset="0"/>
                <a:cs typeface="Times New Roman" pitchFamily="18" charset="0"/>
              </a:rPr>
              <a:t>, as well as the Mahabharata, refer to the </a:t>
            </a:r>
            <a:r>
              <a:rPr lang="en-US" dirty="0" err="1" smtClean="0">
                <a:latin typeface="Times New Roman" pitchFamily="18" charset="0"/>
                <a:cs typeface="Times New Roman" pitchFamily="18" charset="0"/>
              </a:rPr>
              <a:t>Sarawati</a:t>
            </a:r>
            <a:r>
              <a:rPr lang="en-US" dirty="0" smtClean="0">
                <a:latin typeface="Times New Roman" pitchFamily="18" charset="0"/>
                <a:cs typeface="Times New Roman" pitchFamily="18" charset="0"/>
              </a:rPr>
              <a:t> drying up in a desert. While ‘</a:t>
            </a:r>
            <a:r>
              <a:rPr lang="en-US" dirty="0" err="1" smtClean="0">
                <a:latin typeface="Times New Roman" pitchFamily="18" charset="0"/>
                <a:cs typeface="Times New Roman" pitchFamily="18" charset="0"/>
              </a:rPr>
              <a:t>Nadi-stuti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Sukta</a:t>
            </a:r>
            <a:r>
              <a:rPr lang="en-US" dirty="0" smtClean="0">
                <a:latin typeface="Times New Roman" pitchFamily="18" charset="0"/>
                <a:cs typeface="Times New Roman" pitchFamily="18" charset="0"/>
              </a:rPr>
              <a:t>’, which is Book 6 of the RV, exhorted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River as the ‘perfect mother, unsurpassed river, supreme goddess’, the focus seems to shift to the river Indus by the Book 10, the last part of the RV. Indus was known as </a:t>
            </a:r>
            <a:r>
              <a:rPr lang="en-US" dirty="0" err="1" smtClean="0">
                <a:latin typeface="Times New Roman" pitchFamily="18" charset="0"/>
                <a:cs typeface="Times New Roman" pitchFamily="18" charset="0"/>
              </a:rPr>
              <a:t>Sindhu</a:t>
            </a:r>
            <a:r>
              <a:rPr lang="en-US" dirty="0" smtClean="0">
                <a:latin typeface="Times New Roman" pitchFamily="18" charset="0"/>
                <a:cs typeface="Times New Roman" pitchFamily="18" charset="0"/>
              </a:rPr>
              <a:t> to Indian ancestors. In the later </a:t>
            </a:r>
            <a:r>
              <a:rPr lang="en-US" dirty="0" err="1" smtClean="0">
                <a:latin typeface="Times New Roman" pitchFamily="18" charset="0"/>
                <a:cs typeface="Times New Roman" pitchFamily="18" charset="0"/>
              </a:rPr>
              <a:t>Panchvimsha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Brahmana</a:t>
            </a:r>
            <a:r>
              <a:rPr lang="en-US" dirty="0" smtClean="0">
                <a:latin typeface="Times New Roman" pitchFamily="18" charset="0"/>
                <a:cs typeface="Times New Roman" pitchFamily="18" charset="0"/>
              </a:rPr>
              <a:t> which was part of the </a:t>
            </a:r>
            <a:r>
              <a:rPr lang="en-US" dirty="0" err="1" smtClean="0">
                <a:latin typeface="Times New Roman" pitchFamily="18" charset="0"/>
                <a:cs typeface="Times New Roman" pitchFamily="18" charset="0"/>
              </a:rPr>
              <a:t>Sama</a:t>
            </a:r>
            <a:r>
              <a:rPr lang="en-US" dirty="0" smtClean="0">
                <a:latin typeface="Times New Roman" pitchFamily="18" charset="0"/>
                <a:cs typeface="Times New Roman" pitchFamily="18" charset="0"/>
              </a:rPr>
              <a:t> Veda written c. 800 BC, the river stopped being referred to as ‘</a:t>
            </a:r>
            <a:r>
              <a:rPr lang="en-US" dirty="0" err="1" smtClean="0">
                <a:latin typeface="Times New Roman" pitchFamily="18" charset="0"/>
                <a:cs typeface="Times New Roman" pitchFamily="18" charset="0"/>
              </a:rPr>
              <a:t>Nadimata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and instead being called ‘</a:t>
            </a:r>
            <a:r>
              <a:rPr lang="en-US" dirty="0" err="1" smtClean="0">
                <a:latin typeface="Times New Roman" pitchFamily="18" charset="0"/>
                <a:cs typeface="Times New Roman" pitchFamily="18" charset="0"/>
              </a:rPr>
              <a:t>Vinasana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 an entity that can ‘no longer able to hold up the heavens and consequently has gone underground”.</a:t>
            </a:r>
          </a:p>
          <a:p>
            <a:pPr algn="just"/>
            <a:r>
              <a:rPr lang="en-US" dirty="0" smtClean="0">
                <a:latin typeface="Times New Roman" pitchFamily="18" charset="0"/>
                <a:cs typeface="Times New Roman" pitchFamily="18" charset="0"/>
              </a:rPr>
              <a:t>To know more about Hinduism, its Vedic belief system, </a:t>
            </a:r>
            <a:r>
              <a:rPr lang="en-US" dirty="0" err="1" smtClean="0">
                <a:latin typeface="Times New Roman" pitchFamily="18" charset="0"/>
                <a:cs typeface="Times New Roman" pitchFamily="18" charset="0"/>
              </a:rPr>
              <a:t>vedic</a:t>
            </a:r>
            <a:r>
              <a:rPr lang="en-US" dirty="0" smtClean="0">
                <a:latin typeface="Times New Roman" pitchFamily="18" charset="0"/>
                <a:cs typeface="Times New Roman" pitchFamily="18" charset="0"/>
              </a:rPr>
              <a:t> lifestyle practices, etc. or to replenish your requirements of </a:t>
            </a:r>
            <a:r>
              <a:rPr lang="en-US" dirty="0" err="1" smtClean="0">
                <a:latin typeface="Times New Roman" pitchFamily="18" charset="0"/>
                <a:cs typeface="Times New Roman" pitchFamily="18" charset="0"/>
              </a:rPr>
              <a:t>vedic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pooja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samagri</a:t>
            </a:r>
            <a:r>
              <a:rPr lang="en-US" dirty="0" smtClean="0">
                <a:latin typeface="Times New Roman" pitchFamily="18" charset="0"/>
                <a:cs typeface="Times New Roman" pitchFamily="18" charset="0"/>
              </a:rPr>
              <a:t>, or to learn </a:t>
            </a:r>
            <a:r>
              <a:rPr lang="en-US" dirty="0" err="1" smtClean="0">
                <a:latin typeface="Times New Roman" pitchFamily="18" charset="0"/>
                <a:cs typeface="Times New Roman" pitchFamily="18" charset="0"/>
              </a:rPr>
              <a:t>vedic</a:t>
            </a:r>
            <a:r>
              <a:rPr lang="en-US" dirty="0" smtClean="0">
                <a:latin typeface="Times New Roman" pitchFamily="18" charset="0"/>
                <a:cs typeface="Times New Roman" pitchFamily="18" charset="0"/>
              </a:rPr>
              <a:t> practice systems like yoga, </a:t>
            </a:r>
            <a:r>
              <a:rPr lang="en-US" dirty="0" err="1" smtClean="0">
                <a:latin typeface="Times New Roman" pitchFamily="18" charset="0"/>
                <a:cs typeface="Times New Roman" pitchFamily="18" charset="0"/>
              </a:rPr>
              <a:t>pranayam</a:t>
            </a:r>
            <a:r>
              <a:rPr lang="en-US" dirty="0" smtClean="0">
                <a:latin typeface="Times New Roman" pitchFamily="18" charset="0"/>
                <a:cs typeface="Times New Roman" pitchFamily="18" charset="0"/>
              </a:rPr>
              <a:t>, etc. please explore all other content on </a:t>
            </a:r>
            <a:r>
              <a:rPr lang="en-US" dirty="0" err="1" smtClean="0">
                <a:latin typeface="Times New Roman" pitchFamily="18" charset="0"/>
                <a:cs typeface="Times New Roman" pitchFamily="18" charset="0"/>
              </a:rPr>
              <a:t>Sameedh</a:t>
            </a:r>
            <a:r>
              <a:rPr lang="en-US" dirty="0" smtClean="0">
                <a:latin typeface="Times New Roman" pitchFamily="18" charset="0"/>
                <a:cs typeface="Times New Roman" pitchFamily="18" charset="0"/>
              </a:rPr>
              <a:t>.</a:t>
            </a:r>
          </a:p>
          <a:p>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57200"/>
            <a:ext cx="7772400" cy="5562600"/>
          </a:xfrm>
        </p:spPr>
        <p:txBody>
          <a:bodyPr>
            <a:normAutofit lnSpcReduction="10000"/>
          </a:bodyPr>
          <a:lstStyle/>
          <a:p>
            <a:pPr algn="just"/>
            <a:r>
              <a:rPr lang="en-US" dirty="0" smtClean="0">
                <a:latin typeface="Times New Roman" pitchFamily="18" charset="0"/>
                <a:cs typeface="Times New Roman" pitchFamily="18" charset="0"/>
              </a:rPr>
              <a:t>The river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is one of the tributaries for </a:t>
            </a:r>
            <a:r>
              <a:rPr lang="en-US" dirty="0" err="1" smtClean="0">
                <a:latin typeface="Times New Roman" pitchFamily="18" charset="0"/>
                <a:cs typeface="Times New Roman" pitchFamily="18" charset="0"/>
              </a:rPr>
              <a:t>Alaknanda</a:t>
            </a:r>
            <a:r>
              <a:rPr lang="en-US" dirty="0" smtClean="0">
                <a:latin typeface="Times New Roman" pitchFamily="18" charset="0"/>
                <a:cs typeface="Times New Roman" pitchFamily="18" charset="0"/>
              </a:rPr>
              <a:t> river whose source can be traced back to the grand </a:t>
            </a:r>
            <a:r>
              <a:rPr lang="en-US" dirty="0" err="1" smtClean="0">
                <a:latin typeface="Times New Roman" pitchFamily="18" charset="0"/>
                <a:cs typeface="Times New Roman" pitchFamily="18" charset="0"/>
              </a:rPr>
              <a:t>Satopanth</a:t>
            </a:r>
            <a:r>
              <a:rPr lang="en-US" dirty="0" smtClean="0">
                <a:latin typeface="Times New Roman" pitchFamily="18" charset="0"/>
                <a:cs typeface="Times New Roman" pitchFamily="18" charset="0"/>
              </a:rPr>
              <a:t> glacier and Bhagirathi </a:t>
            </a:r>
            <a:r>
              <a:rPr lang="en-US" dirty="0" err="1" smtClean="0">
                <a:latin typeface="Times New Roman" pitchFamily="18" charset="0"/>
                <a:cs typeface="Times New Roman" pitchFamily="18" charset="0"/>
              </a:rPr>
              <a:t>Kharak</a:t>
            </a:r>
            <a:r>
              <a:rPr lang="en-US" dirty="0" smtClean="0">
                <a:latin typeface="Times New Roman" pitchFamily="18" charset="0"/>
                <a:cs typeface="Times New Roman" pitchFamily="18" charset="0"/>
              </a:rPr>
              <a:t> glacier. Flowing through tight </a:t>
            </a:r>
            <a:r>
              <a:rPr lang="en-US" dirty="0" err="1" smtClean="0">
                <a:latin typeface="Times New Roman" pitchFamily="18" charset="0"/>
                <a:cs typeface="Times New Roman" pitchFamily="18" charset="0"/>
              </a:rPr>
              <a:t>spaes</a:t>
            </a:r>
            <a:r>
              <a:rPr lang="en-US" dirty="0" smtClean="0">
                <a:latin typeface="Times New Roman" pitchFamily="18" charset="0"/>
                <a:cs typeface="Times New Roman" pitchFamily="18" charset="0"/>
              </a:rPr>
              <a:t> in between the mountains this river meets </a:t>
            </a:r>
            <a:r>
              <a:rPr lang="en-US" dirty="0" err="1" smtClean="0">
                <a:latin typeface="Times New Roman" pitchFamily="18" charset="0"/>
                <a:cs typeface="Times New Roman" pitchFamily="18" charset="0"/>
              </a:rPr>
              <a:t>Alaknanda</a:t>
            </a:r>
            <a:r>
              <a:rPr lang="en-US" dirty="0" smtClean="0">
                <a:latin typeface="Times New Roman" pitchFamily="18" charset="0"/>
                <a:cs typeface="Times New Roman" pitchFamily="18" charset="0"/>
              </a:rPr>
              <a:t> at </a:t>
            </a:r>
            <a:r>
              <a:rPr lang="en-US" dirty="0" err="1" smtClean="0">
                <a:latin typeface="Times New Roman" pitchFamily="18" charset="0"/>
                <a:cs typeface="Times New Roman" pitchFamily="18" charset="0"/>
              </a:rPr>
              <a:t>Keshav</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Prayag</a:t>
            </a:r>
            <a:r>
              <a:rPr lang="en-US" dirty="0" smtClean="0">
                <a:latin typeface="Times New Roman" pitchFamily="18" charset="0"/>
                <a:cs typeface="Times New Roman" pitchFamily="18" charset="0"/>
              </a:rPr>
              <a:t> which is located close to the last village of India on the China border. Once the confluence takes place with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river, </a:t>
            </a:r>
            <a:r>
              <a:rPr lang="en-US" dirty="0" err="1" smtClean="0">
                <a:latin typeface="Times New Roman" pitchFamily="18" charset="0"/>
                <a:cs typeface="Times New Roman" pitchFamily="18" charset="0"/>
              </a:rPr>
              <a:t>Alaknanda</a:t>
            </a:r>
            <a:r>
              <a:rPr lang="en-US" dirty="0" smtClean="0">
                <a:latin typeface="Times New Roman" pitchFamily="18" charset="0"/>
                <a:cs typeface="Times New Roman" pitchFamily="18" charset="0"/>
              </a:rPr>
              <a:t> merges with </a:t>
            </a:r>
            <a:r>
              <a:rPr lang="en-US" b="1" u="sng" dirty="0" err="1" smtClean="0">
                <a:latin typeface="Times New Roman" pitchFamily="18" charset="0"/>
                <a:cs typeface="Times New Roman" pitchFamily="18" charset="0"/>
              </a:rPr>
              <a:t>Ganga</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a:t>
            </a:r>
            <a:r>
              <a:rPr lang="en-US" b="1"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Devpravag</a:t>
            </a:r>
            <a:r>
              <a:rPr lang="en-US" dirty="0" smtClean="0">
                <a:latin typeface="Times New Roman" pitchFamily="18" charset="0"/>
                <a:cs typeface="Times New Roman" pitchFamily="18" charset="0"/>
              </a:rPr>
              <a:t> which is then named Bhagirathi. One of the </a:t>
            </a:r>
            <a:r>
              <a:rPr lang="en-US" b="1" dirty="0" smtClean="0">
                <a:latin typeface="Times New Roman" pitchFamily="18" charset="0"/>
                <a:cs typeface="Times New Roman" pitchFamily="18" charset="0"/>
              </a:rPr>
              <a:t>most popular tourist spots</a:t>
            </a:r>
            <a:r>
              <a:rPr lang="en-US" dirty="0" smtClean="0">
                <a:latin typeface="Times New Roman" pitchFamily="18" charset="0"/>
                <a:cs typeface="Times New Roman" pitchFamily="18" charset="0"/>
              </a:rPr>
              <a:t> is a natural stone bridge built across the river called </a:t>
            </a:r>
            <a:r>
              <a:rPr lang="en-US" b="1" u="sng" dirty="0" err="1" smtClean="0">
                <a:latin typeface="Times New Roman" pitchFamily="18" charset="0"/>
                <a:cs typeface="Times New Roman" pitchFamily="18" charset="0"/>
              </a:rPr>
              <a:t>Bhim</a:t>
            </a:r>
            <a:r>
              <a:rPr lang="en-US" b="1" dirty="0" smtClean="0">
                <a:latin typeface="Times New Roman" pitchFamily="18" charset="0"/>
                <a:cs typeface="Times New Roman" pitchFamily="18" charset="0"/>
                <a:hlinkClick r:id="rId2"/>
              </a:rPr>
              <a:t> </a:t>
            </a:r>
            <a:r>
              <a:rPr lang="en-US" b="1" u="sng" dirty="0" err="1" smtClean="0">
                <a:latin typeface="Times New Roman" pitchFamily="18" charset="0"/>
                <a:cs typeface="Times New Roman" pitchFamily="18" charset="0"/>
              </a:rPr>
              <a:t>Pul</a:t>
            </a:r>
            <a:r>
              <a:rPr lang="en-US" dirty="0" smtClean="0">
                <a:latin typeface="Times New Roman" pitchFamily="18" charset="0"/>
                <a:cs typeface="Times New Roman" pitchFamily="18" charset="0"/>
              </a:rPr>
              <a:t> in </a:t>
            </a:r>
            <a:r>
              <a:rPr lang="en-US" dirty="0" err="1" smtClean="0">
                <a:latin typeface="Times New Roman" pitchFamily="18" charset="0"/>
                <a:cs typeface="Times New Roman" pitchFamily="18" charset="0"/>
              </a:rPr>
              <a:t>Mana</a:t>
            </a:r>
            <a:r>
              <a:rPr lang="en-US" dirty="0" smtClean="0">
                <a:latin typeface="Times New Roman" pitchFamily="18" charset="0"/>
                <a:cs typeface="Times New Roman" pitchFamily="18" charset="0"/>
              </a:rPr>
              <a:t> which can easily be visited during  </a:t>
            </a:r>
            <a:r>
              <a:rPr lang="en-US" b="1" u="sng" dirty="0" err="1" smtClean="0">
                <a:latin typeface="Times New Roman" pitchFamily="18" charset="0"/>
                <a:cs typeface="Times New Roman" pitchFamily="18" charset="0"/>
              </a:rPr>
              <a:t>Badrinath</a:t>
            </a:r>
            <a:r>
              <a:rPr lang="en-US" b="1" u="sng" dirty="0" smtClean="0">
                <a:latin typeface="Times New Roman" pitchFamily="18" charset="0"/>
                <a:cs typeface="Times New Roman" pitchFamily="18" charset="0"/>
              </a:rPr>
              <a:t> visit </a:t>
            </a:r>
            <a:r>
              <a:rPr lang="en-US" dirty="0" smtClean="0">
                <a:latin typeface="Times New Roman" pitchFamily="18" charset="0"/>
                <a:cs typeface="Times New Roman" pitchFamily="18" charset="0"/>
              </a:rPr>
              <a:t> since it is situated at a mere distance of 3 </a:t>
            </a:r>
            <a:r>
              <a:rPr lang="en-US" dirty="0" err="1" smtClean="0">
                <a:latin typeface="Times New Roman" pitchFamily="18" charset="0"/>
                <a:cs typeface="Times New Roman" pitchFamily="18" charset="0"/>
              </a:rPr>
              <a:t>kms</a:t>
            </a:r>
            <a:r>
              <a:rPr lang="en-US" dirty="0" smtClean="0">
                <a:latin typeface="Times New Roman" pitchFamily="18" charset="0"/>
                <a:cs typeface="Times New Roman" pitchFamily="18" charset="0"/>
              </a:rPr>
              <a:t> from </a:t>
            </a:r>
            <a:r>
              <a:rPr lang="en-US" dirty="0" err="1" smtClean="0">
                <a:latin typeface="Times New Roman" pitchFamily="18" charset="0"/>
                <a:cs typeface="Times New Roman" pitchFamily="18" charset="0"/>
              </a:rPr>
              <a:t>Badri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Vishal</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57200"/>
            <a:ext cx="7772400" cy="5562600"/>
          </a:xfrm>
        </p:spPr>
        <p:txBody>
          <a:bodyPr>
            <a:normAutofit fontScale="92500" lnSpcReduction="10000"/>
          </a:bodyPr>
          <a:lstStyle/>
          <a:p>
            <a:pPr algn="just"/>
            <a:r>
              <a:rPr lang="en-US" b="1" dirty="0" smtClean="0">
                <a:latin typeface="Times New Roman" pitchFamily="18" charset="0"/>
                <a:cs typeface="Times New Roman" pitchFamily="18" charset="0"/>
              </a:rPr>
              <a:t>About `Lost River </a:t>
            </a:r>
            <a:r>
              <a:rPr lang="en-US" b="1" dirty="0" err="1" smtClean="0">
                <a:latin typeface="Times New Roman" pitchFamily="18" charset="0"/>
                <a:cs typeface="Times New Roman" pitchFamily="18" charset="0"/>
              </a:rPr>
              <a:t>Saraswati</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 The `Lost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River' in NW India is the holiest and mightiest river of the Vedic Period (8000-5000 BP). The discovery of the sites of </a:t>
            </a:r>
            <a:r>
              <a:rPr lang="en-US" dirty="0" err="1" smtClean="0">
                <a:latin typeface="Times New Roman" pitchFamily="18" charset="0"/>
                <a:cs typeface="Times New Roman" pitchFamily="18" charset="0"/>
              </a:rPr>
              <a:t>Harappan</a:t>
            </a:r>
            <a:r>
              <a:rPr lang="en-US" dirty="0" smtClean="0">
                <a:latin typeface="Times New Roman" pitchFamily="18" charset="0"/>
                <a:cs typeface="Times New Roman" pitchFamily="18" charset="0"/>
              </a:rPr>
              <a:t> civilization along the banks of the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River indicates towards its mighty and magnanimity. Vedic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River originated in the Himalayas and flowed between Indus River in the west and Ganges River in the east through Punjab, Haryana, western Rajasthan and Gujarat. It is finally drained into Gulf of </a:t>
            </a:r>
            <a:r>
              <a:rPr lang="en-US" dirty="0" err="1" smtClean="0">
                <a:latin typeface="Times New Roman" pitchFamily="18" charset="0"/>
                <a:cs typeface="Times New Roman" pitchFamily="18" charset="0"/>
              </a:rPr>
              <a:t>Kachchh</a:t>
            </a:r>
            <a:r>
              <a:rPr lang="en-US" dirty="0" smtClean="0">
                <a:latin typeface="Times New Roman" pitchFamily="18" charset="0"/>
                <a:cs typeface="Times New Roman" pitchFamily="18" charset="0"/>
              </a:rPr>
              <a:t> in Arabian Sea. The Vedic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River disappeared around 5000 BP due to climatic and tectonic changes. It is believed that River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is still flowing below the </a:t>
            </a:r>
            <a:r>
              <a:rPr lang="en-US" dirty="0" err="1" smtClean="0">
                <a:latin typeface="Times New Roman" pitchFamily="18" charset="0"/>
                <a:cs typeface="Times New Roman" pitchFamily="18" charset="0"/>
              </a:rPr>
              <a:t>Thar</a:t>
            </a:r>
            <a:r>
              <a:rPr lang="en-US" dirty="0" smtClean="0">
                <a:latin typeface="Times New Roman" pitchFamily="18" charset="0"/>
                <a:cs typeface="Times New Roman" pitchFamily="18" charset="0"/>
              </a:rPr>
              <a:t> desert and its Himalayan connectivity is alive. The relict of this lost river is preserved as </a:t>
            </a:r>
            <a:r>
              <a:rPr lang="en-US" dirty="0" err="1" smtClean="0">
                <a:latin typeface="Times New Roman" pitchFamily="18" charset="0"/>
                <a:cs typeface="Times New Roman" pitchFamily="18" charset="0"/>
              </a:rPr>
              <a:t>palaeochannels</a:t>
            </a:r>
            <a:r>
              <a:rPr lang="en-US" dirty="0" smtClean="0">
                <a:latin typeface="Times New Roman" pitchFamily="18" charset="0"/>
                <a:cs typeface="Times New Roman" pitchFamily="18" charset="0"/>
              </a:rPr>
              <a:t> under the cover of </a:t>
            </a:r>
            <a:r>
              <a:rPr lang="en-US" dirty="0" err="1" smtClean="0">
                <a:latin typeface="Times New Roman" pitchFamily="18" charset="0"/>
                <a:cs typeface="Times New Roman" pitchFamily="18" charset="0"/>
              </a:rPr>
              <a:t>aeolian</a:t>
            </a:r>
            <a:r>
              <a:rPr lang="en-US" dirty="0" smtClean="0">
                <a:latin typeface="Times New Roman" pitchFamily="18" charset="0"/>
                <a:cs typeface="Times New Roman" pitchFamily="18" charset="0"/>
              </a:rPr>
              <a:t> sand / alluvium.</a:t>
            </a:r>
          </a:p>
          <a:p>
            <a:endParaRPr lang="en-US" dirty="0" smtClean="0"/>
          </a:p>
          <a:p>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57200"/>
            <a:ext cx="7772400" cy="5562600"/>
          </a:xfrm>
        </p:spPr>
        <p:txBody>
          <a:bodyPr>
            <a:noAutofit/>
          </a:bodyPr>
          <a:lstStyle/>
          <a:p>
            <a:pPr algn="just"/>
            <a:r>
              <a:rPr lang="en-US" sz="1600" b="1" dirty="0" err="1" smtClean="0">
                <a:latin typeface="Times New Roman" pitchFamily="18" charset="0"/>
                <a:cs typeface="Times New Roman" pitchFamily="18" charset="0"/>
              </a:rPr>
              <a:t>Saraswati</a:t>
            </a:r>
            <a:r>
              <a:rPr lang="en-US" sz="1600" b="1" dirty="0" smtClean="0">
                <a:latin typeface="Times New Roman" pitchFamily="18" charset="0"/>
                <a:cs typeface="Times New Roman" pitchFamily="18" charset="0"/>
              </a:rPr>
              <a:t> River in Ancient Literatures</a:t>
            </a:r>
            <a:r>
              <a:rPr lang="en-US" sz="1600" dirty="0" smtClean="0">
                <a:latin typeface="Times New Roman" pitchFamily="18" charset="0"/>
                <a:cs typeface="Times New Roman" pitchFamily="18" charset="0"/>
              </a:rPr>
              <a:t> - The name `</a:t>
            </a:r>
            <a:r>
              <a:rPr lang="en-US" sz="1600" dirty="0" err="1" smtClean="0">
                <a:latin typeface="Times New Roman" pitchFamily="18" charset="0"/>
                <a:cs typeface="Times New Roman" pitchFamily="18" charset="0"/>
              </a:rPr>
              <a:t>Saraswati</a:t>
            </a:r>
            <a:r>
              <a:rPr lang="en-US" sz="1600" dirty="0" smtClean="0">
                <a:latin typeface="Times New Roman" pitchFamily="18" charset="0"/>
                <a:cs typeface="Times New Roman" pitchFamily="18" charset="0"/>
              </a:rPr>
              <a:t>' has been used in most of the ancient literatures like Vedas, </a:t>
            </a:r>
            <a:r>
              <a:rPr lang="en-US" sz="1600" dirty="0" err="1" smtClean="0">
                <a:latin typeface="Times New Roman" pitchFamily="18" charset="0"/>
                <a:cs typeface="Times New Roman" pitchFamily="18" charset="0"/>
              </a:rPr>
              <a:t>Manusmriti</a:t>
            </a:r>
            <a:r>
              <a:rPr lang="en-US" sz="1600" dirty="0" smtClean="0">
                <a:latin typeface="Times New Roman" pitchFamily="18" charset="0"/>
                <a:cs typeface="Times New Roman" pitchFamily="18" charset="0"/>
              </a:rPr>
              <a:t>, Mahabharata and </a:t>
            </a:r>
            <a:r>
              <a:rPr lang="en-US" sz="1600" dirty="0" err="1" smtClean="0">
                <a:latin typeface="Times New Roman" pitchFamily="18" charset="0"/>
                <a:cs typeface="Times New Roman" pitchFamily="18" charset="0"/>
              </a:rPr>
              <a:t>Puranas</a:t>
            </a:r>
            <a:r>
              <a:rPr lang="en-US" sz="1600" dirty="0" smtClean="0">
                <a:latin typeface="Times New Roman" pitchFamily="18" charset="0"/>
                <a:cs typeface="Times New Roman" pitchFamily="18" charset="0"/>
              </a:rPr>
              <a:t>:</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1. Vedas - There are frequent references of River </a:t>
            </a:r>
            <a:r>
              <a:rPr lang="en-US" sz="1600" dirty="0" err="1" smtClean="0">
                <a:latin typeface="Times New Roman" pitchFamily="18" charset="0"/>
                <a:cs typeface="Times New Roman" pitchFamily="18" charset="0"/>
              </a:rPr>
              <a:t>Saraswati</a:t>
            </a:r>
            <a:r>
              <a:rPr lang="en-US" sz="1600" dirty="0" smtClean="0">
                <a:latin typeface="Times New Roman" pitchFamily="18" charset="0"/>
                <a:cs typeface="Times New Roman" pitchFamily="18" charset="0"/>
              </a:rPr>
              <a:t> in Vedic literature (80 times more than that of River Ganges). No other river has received so much importance and respect as </a:t>
            </a:r>
            <a:r>
              <a:rPr lang="en-US" sz="1600" dirty="0" err="1" smtClean="0">
                <a:latin typeface="Times New Roman" pitchFamily="18" charset="0"/>
                <a:cs typeface="Times New Roman" pitchFamily="18" charset="0"/>
              </a:rPr>
              <a:t>Saraswati</a:t>
            </a:r>
            <a:r>
              <a:rPr lang="en-US" sz="1600" dirty="0" smtClean="0">
                <a:latin typeface="Times New Roman" pitchFamily="18" charset="0"/>
                <a:cs typeface="Times New Roman" pitchFamily="18" charset="0"/>
              </a:rPr>
              <a:t>. The Vedic hymns are composed by different </a:t>
            </a:r>
            <a:r>
              <a:rPr lang="en-US" sz="1600" dirty="0" err="1" smtClean="0">
                <a:latin typeface="Times New Roman" pitchFamily="18" charset="0"/>
                <a:cs typeface="Times New Roman" pitchFamily="18" charset="0"/>
              </a:rPr>
              <a:t>Rishis</a:t>
            </a:r>
            <a:r>
              <a:rPr lang="en-US" sz="1600" dirty="0" smtClean="0">
                <a:latin typeface="Times New Roman" pitchFamily="18" charset="0"/>
                <a:cs typeface="Times New Roman" pitchFamily="18" charset="0"/>
              </a:rPr>
              <a:t> (scholars) in the glory of River </a:t>
            </a:r>
            <a:r>
              <a:rPr lang="en-US" sz="1600" dirty="0" err="1" smtClean="0">
                <a:latin typeface="Times New Roman" pitchFamily="18" charset="0"/>
                <a:cs typeface="Times New Roman" pitchFamily="18" charset="0"/>
              </a:rPr>
              <a:t>Saraswati</a:t>
            </a:r>
            <a:r>
              <a:rPr lang="en-US" sz="1600" dirty="0" smtClean="0">
                <a:latin typeface="Times New Roman" pitchFamily="18" charset="0"/>
                <a:cs typeface="Times New Roman" pitchFamily="18" charset="0"/>
              </a:rPr>
              <a:t>. (a) </a:t>
            </a:r>
            <a:r>
              <a:rPr lang="en-US" sz="1600" dirty="0" err="1" smtClean="0">
                <a:latin typeface="Times New Roman" pitchFamily="18" charset="0"/>
                <a:cs typeface="Times New Roman" pitchFamily="18" charset="0"/>
              </a:rPr>
              <a:t>Rigveda</a:t>
            </a:r>
            <a:r>
              <a:rPr lang="en-US" sz="1600" dirty="0" smtClean="0">
                <a:latin typeface="Times New Roman" pitchFamily="18" charset="0"/>
                <a:cs typeface="Times New Roman" pitchFamily="18" charset="0"/>
              </a:rPr>
              <a:t> - Vedic </a:t>
            </a:r>
            <a:r>
              <a:rPr lang="en-US" sz="1600" dirty="0" err="1" smtClean="0">
                <a:latin typeface="Times New Roman" pitchFamily="18" charset="0"/>
                <a:cs typeface="Times New Roman" pitchFamily="18" charset="0"/>
              </a:rPr>
              <a:t>Saraswati</a:t>
            </a:r>
            <a:r>
              <a:rPr lang="en-US" sz="1600" dirty="0" smtClean="0">
                <a:latin typeface="Times New Roman" pitchFamily="18" charset="0"/>
                <a:cs typeface="Times New Roman" pitchFamily="18" charset="0"/>
              </a:rPr>
              <a:t> is described as `Best of Mothers, Best of Rivers, Best of Goddesses`. (b) </a:t>
            </a:r>
            <a:r>
              <a:rPr lang="en-US" sz="1600" dirty="0" err="1" smtClean="0">
                <a:latin typeface="Times New Roman" pitchFamily="18" charset="0"/>
                <a:cs typeface="Times New Roman" pitchFamily="18" charset="0"/>
              </a:rPr>
              <a:t>Yajurveda</a:t>
            </a:r>
            <a:r>
              <a:rPr lang="en-US" sz="1600" dirty="0" smtClean="0">
                <a:latin typeface="Times New Roman" pitchFamily="18" charset="0"/>
                <a:cs typeface="Times New Roman" pitchFamily="18" charset="0"/>
              </a:rPr>
              <a:t> - </a:t>
            </a:r>
            <a:r>
              <a:rPr lang="en-US" sz="1600" dirty="0" err="1" smtClean="0">
                <a:latin typeface="Times New Roman" pitchFamily="18" charset="0"/>
                <a:cs typeface="Times New Roman" pitchFamily="18" charset="0"/>
              </a:rPr>
              <a:t>Saraswati</a:t>
            </a:r>
            <a:r>
              <a:rPr lang="en-US" sz="1600" dirty="0" smtClean="0">
                <a:latin typeface="Times New Roman" pitchFamily="18" charset="0"/>
                <a:cs typeface="Times New Roman" pitchFamily="18" charset="0"/>
              </a:rPr>
              <a:t> has five important tributaries viz. </a:t>
            </a:r>
            <a:r>
              <a:rPr lang="en-US" sz="1600" dirty="0" err="1" smtClean="0">
                <a:latin typeface="Times New Roman" pitchFamily="18" charset="0"/>
                <a:cs typeface="Times New Roman" pitchFamily="18" charset="0"/>
              </a:rPr>
              <a:t>Drishadvati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Satudri</a:t>
            </a:r>
            <a:r>
              <a:rPr lang="en-US" sz="1600" dirty="0" smtClean="0">
                <a:latin typeface="Times New Roman" pitchFamily="18" charset="0"/>
                <a:cs typeface="Times New Roman" pitchFamily="18" charset="0"/>
              </a:rPr>
              <a:t> (Sutlej), </a:t>
            </a:r>
            <a:r>
              <a:rPr lang="en-US" sz="1600" dirty="0" err="1" smtClean="0">
                <a:latin typeface="Times New Roman" pitchFamily="18" charset="0"/>
                <a:cs typeface="Times New Roman" pitchFamily="18" charset="0"/>
              </a:rPr>
              <a:t>Chandrabagha</a:t>
            </a:r>
            <a:r>
              <a:rPr lang="en-US" sz="1600" dirty="0" smtClean="0">
                <a:latin typeface="Times New Roman" pitchFamily="18" charset="0"/>
                <a:cs typeface="Times New Roman" pitchFamily="18" charset="0"/>
              </a:rPr>
              <a:t> (Chenab), </a:t>
            </a:r>
            <a:r>
              <a:rPr lang="en-US" sz="1600" dirty="0" err="1" smtClean="0">
                <a:latin typeface="Times New Roman" pitchFamily="18" charset="0"/>
                <a:cs typeface="Times New Roman" pitchFamily="18" charset="0"/>
              </a:rPr>
              <a:t>Vipasa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Vyas</a:t>
            </a:r>
            <a:r>
              <a:rPr lang="en-US" sz="1600" dirty="0" smtClean="0">
                <a:latin typeface="Times New Roman" pitchFamily="18" charset="0"/>
                <a:cs typeface="Times New Roman" pitchFamily="18" charset="0"/>
              </a:rPr>
              <a:t>) and </a:t>
            </a:r>
            <a:r>
              <a:rPr lang="en-US" sz="1600" dirty="0" err="1" smtClean="0">
                <a:latin typeface="Times New Roman" pitchFamily="18" charset="0"/>
                <a:cs typeface="Times New Roman" pitchFamily="18" charset="0"/>
              </a:rPr>
              <a:t>Iravati</a:t>
            </a:r>
            <a:r>
              <a:rPr lang="en-US" sz="1600" dirty="0" smtClean="0">
                <a:latin typeface="Times New Roman" pitchFamily="18" charset="0"/>
                <a:cs typeface="Times New Roman" pitchFamily="18" charset="0"/>
              </a:rPr>
              <a:t> (Ravi). All these rivers merge to </a:t>
            </a:r>
            <a:r>
              <a:rPr lang="en-US" sz="1600" dirty="0" err="1" smtClean="0">
                <a:latin typeface="Times New Roman" pitchFamily="18" charset="0"/>
                <a:cs typeface="Times New Roman" pitchFamily="18" charset="0"/>
              </a:rPr>
              <a:t>Saraswati</a:t>
            </a:r>
            <a:r>
              <a:rPr lang="en-US" sz="1600" dirty="0" smtClean="0">
                <a:latin typeface="Times New Roman" pitchFamily="18" charset="0"/>
                <a:cs typeface="Times New Roman" pitchFamily="18" charset="0"/>
              </a:rPr>
              <a:t> to meet </a:t>
            </a:r>
            <a:r>
              <a:rPr lang="en-US" sz="1600" dirty="0" err="1" smtClean="0">
                <a:latin typeface="Times New Roman" pitchFamily="18" charset="0"/>
                <a:cs typeface="Times New Roman" pitchFamily="18" charset="0"/>
              </a:rPr>
              <a:t>Sindhu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Sagar</a:t>
            </a:r>
            <a:r>
              <a:rPr lang="en-US" sz="1600" dirty="0" smtClean="0">
                <a:latin typeface="Times New Roman" pitchFamily="18" charset="0"/>
                <a:cs typeface="Times New Roman" pitchFamily="18" charset="0"/>
              </a:rPr>
              <a:t> (the Arabian Sea). (c) </a:t>
            </a:r>
            <a:r>
              <a:rPr lang="en-US" sz="1600" dirty="0" err="1" smtClean="0">
                <a:latin typeface="Times New Roman" pitchFamily="18" charset="0"/>
                <a:cs typeface="Times New Roman" pitchFamily="18" charset="0"/>
              </a:rPr>
              <a:t>Atharvaveda</a:t>
            </a:r>
            <a:r>
              <a:rPr lang="en-US" sz="1600" dirty="0" smtClean="0">
                <a:latin typeface="Times New Roman" pitchFamily="18" charset="0"/>
                <a:cs typeface="Times New Roman" pitchFamily="18" charset="0"/>
              </a:rPr>
              <a:t> - God bestowed the people on the bank of the </a:t>
            </a:r>
            <a:r>
              <a:rPr lang="en-US" sz="1600" dirty="0" err="1" smtClean="0">
                <a:latin typeface="Times New Roman" pitchFamily="18" charset="0"/>
                <a:cs typeface="Times New Roman" pitchFamily="18" charset="0"/>
              </a:rPr>
              <a:t>Saraswati</a:t>
            </a:r>
            <a:r>
              <a:rPr lang="en-US" sz="1600" dirty="0" smtClean="0">
                <a:latin typeface="Times New Roman" pitchFamily="18" charset="0"/>
                <a:cs typeface="Times New Roman" pitchFamily="18" charset="0"/>
              </a:rPr>
              <a:t>, with sweet juicy barley, where generous </a:t>
            </a:r>
            <a:r>
              <a:rPr lang="en-US" sz="1600" dirty="0" err="1" smtClean="0">
                <a:latin typeface="Times New Roman" pitchFamily="18" charset="0"/>
                <a:cs typeface="Times New Roman" pitchFamily="18" charset="0"/>
              </a:rPr>
              <a:t>Maruts</a:t>
            </a:r>
            <a:r>
              <a:rPr lang="en-US" sz="1600" dirty="0" smtClean="0">
                <a:latin typeface="Times New Roman" pitchFamily="18" charset="0"/>
                <a:cs typeface="Times New Roman" pitchFamily="18" charset="0"/>
              </a:rPr>
              <a:t> became farmers &amp; </a:t>
            </a:r>
            <a:r>
              <a:rPr lang="en-US" sz="1600" dirty="0" err="1" smtClean="0">
                <a:latin typeface="Times New Roman" pitchFamily="18" charset="0"/>
                <a:cs typeface="Times New Roman" pitchFamily="18" charset="0"/>
              </a:rPr>
              <a:t>Indra</a:t>
            </a:r>
            <a:r>
              <a:rPr lang="en-US" sz="1600" dirty="0" smtClean="0">
                <a:latin typeface="Times New Roman" pitchFamily="18" charset="0"/>
                <a:cs typeface="Times New Roman" pitchFamily="18" charset="0"/>
              </a:rPr>
              <a:t> as the Lord of agriculture. This Mantra suggests that farming of cereals was practiced on the fertile soil of </a:t>
            </a:r>
            <a:r>
              <a:rPr lang="en-US" sz="1600" dirty="0" err="1" smtClean="0">
                <a:latin typeface="Times New Roman" pitchFamily="18" charset="0"/>
                <a:cs typeface="Times New Roman" pitchFamily="18" charset="0"/>
              </a:rPr>
              <a:t>Saraswati</a:t>
            </a:r>
            <a:r>
              <a:rPr lang="en-US" sz="1600" dirty="0" smtClean="0">
                <a:latin typeface="Times New Roman" pitchFamily="18" charset="0"/>
                <a:cs typeface="Times New Roman" pitchFamily="18" charset="0"/>
              </a:rPr>
              <a:t> during Vedic times.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2. </a:t>
            </a:r>
            <a:r>
              <a:rPr lang="en-US" sz="1600" dirty="0" err="1" smtClean="0">
                <a:latin typeface="Times New Roman" pitchFamily="18" charset="0"/>
                <a:cs typeface="Times New Roman" pitchFamily="18" charset="0"/>
              </a:rPr>
              <a:t>Manusmriti</a:t>
            </a:r>
            <a:r>
              <a:rPr lang="en-US" sz="1600" dirty="0" smtClean="0">
                <a:latin typeface="Times New Roman" pitchFamily="18" charset="0"/>
                <a:cs typeface="Times New Roman" pitchFamily="18" charset="0"/>
              </a:rPr>
              <a:t> - The land between the </a:t>
            </a:r>
            <a:r>
              <a:rPr lang="en-US" sz="1600" dirty="0" err="1" smtClean="0">
                <a:latin typeface="Times New Roman" pitchFamily="18" charset="0"/>
                <a:cs typeface="Times New Roman" pitchFamily="18" charset="0"/>
              </a:rPr>
              <a:t>Saraswati</a:t>
            </a:r>
            <a:r>
              <a:rPr lang="en-US" sz="1600" dirty="0" smtClean="0">
                <a:latin typeface="Times New Roman" pitchFamily="18" charset="0"/>
                <a:cs typeface="Times New Roman" pitchFamily="18" charset="0"/>
              </a:rPr>
              <a:t> and </a:t>
            </a:r>
            <a:r>
              <a:rPr lang="en-US" sz="1600" dirty="0" err="1" smtClean="0">
                <a:latin typeface="Times New Roman" pitchFamily="18" charset="0"/>
                <a:cs typeface="Times New Roman" pitchFamily="18" charset="0"/>
              </a:rPr>
              <a:t>Drishadvati</a:t>
            </a:r>
            <a:r>
              <a:rPr lang="en-US" sz="1600" dirty="0" smtClean="0">
                <a:latin typeface="Times New Roman" pitchFamily="18" charset="0"/>
                <a:cs typeface="Times New Roman" pitchFamily="18" charset="0"/>
              </a:rPr>
              <a:t> is created by God; this </a:t>
            </a:r>
            <a:r>
              <a:rPr lang="en-US" sz="1600" dirty="0" err="1" smtClean="0">
                <a:latin typeface="Times New Roman" pitchFamily="18" charset="0"/>
                <a:cs typeface="Times New Roman" pitchFamily="18" charset="0"/>
              </a:rPr>
              <a:t>lan</a:t>
            </a:r>
            <a:r>
              <a:rPr lang="en-US" sz="1600" dirty="0" smtClean="0">
                <a:latin typeface="Times New Roman" pitchFamily="18" charset="0"/>
                <a:cs typeface="Times New Roman" pitchFamily="18" charset="0"/>
              </a:rPr>
              <a:t> is defined as </a:t>
            </a:r>
            <a:r>
              <a:rPr lang="en-US" sz="1600" dirty="0" err="1" smtClean="0">
                <a:latin typeface="Times New Roman" pitchFamily="18" charset="0"/>
                <a:cs typeface="Times New Roman" pitchFamily="18" charset="0"/>
              </a:rPr>
              <a:t>Brahmavarta</a:t>
            </a:r>
            <a:r>
              <a:rPr lang="en-US" sz="1600" dirty="0" smtClean="0">
                <a:latin typeface="Times New Roman" pitchFamily="18" charset="0"/>
                <a:cs typeface="Times New Roman" pitchFamily="18" charset="0"/>
              </a:rPr>
              <a:t>.</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3. Mahabharata - Mahabharata gives clear geographical accounts of a number of pilgrimage sites spread along the course of the </a:t>
            </a:r>
            <a:r>
              <a:rPr lang="en-US" sz="1600" dirty="0" err="1" smtClean="0">
                <a:latin typeface="Times New Roman" pitchFamily="18" charset="0"/>
                <a:cs typeface="Times New Roman" pitchFamily="18" charset="0"/>
              </a:rPr>
              <a:t>Saraswati</a:t>
            </a:r>
            <a:r>
              <a:rPr lang="en-US" sz="1600" dirty="0" smtClean="0">
                <a:latin typeface="Times New Roman" pitchFamily="18" charset="0"/>
                <a:cs typeface="Times New Roman" pitchFamily="18" charset="0"/>
              </a:rPr>
              <a:t> River. Lord </a:t>
            </a:r>
            <a:r>
              <a:rPr lang="en-US" sz="1600" dirty="0" err="1" smtClean="0">
                <a:latin typeface="Times New Roman" pitchFamily="18" charset="0"/>
                <a:cs typeface="Times New Roman" pitchFamily="18" charset="0"/>
              </a:rPr>
              <a:t>Balaram</a:t>
            </a:r>
            <a:r>
              <a:rPr lang="en-US" sz="1600" dirty="0" smtClean="0">
                <a:latin typeface="Times New Roman" pitchFamily="18" charset="0"/>
                <a:cs typeface="Times New Roman" pitchFamily="18" charset="0"/>
              </a:rPr>
              <a:t> after visiting a number of holy places reaches to </a:t>
            </a:r>
            <a:r>
              <a:rPr lang="en-US" sz="1600" dirty="0" err="1" smtClean="0">
                <a:latin typeface="Times New Roman" pitchFamily="18" charset="0"/>
                <a:cs typeface="Times New Roman" pitchFamily="18" charset="0"/>
              </a:rPr>
              <a:t>Vinasana</a:t>
            </a:r>
            <a:r>
              <a:rPr lang="en-US" sz="1600" dirty="0" smtClean="0">
                <a:latin typeface="Times New Roman" pitchFamily="18" charset="0"/>
                <a:cs typeface="Times New Roman" pitchFamily="18" charset="0"/>
              </a:rPr>
              <a:t>, the place where the </a:t>
            </a:r>
            <a:r>
              <a:rPr lang="en-US" sz="1600" dirty="0" err="1" smtClean="0">
                <a:latin typeface="Times New Roman" pitchFamily="18" charset="0"/>
                <a:cs typeface="Times New Roman" pitchFamily="18" charset="0"/>
              </a:rPr>
              <a:t>Saraswati</a:t>
            </a:r>
            <a:r>
              <a:rPr lang="en-US" sz="1600" dirty="0" smtClean="0">
                <a:latin typeface="Times New Roman" pitchFamily="18" charset="0"/>
                <a:cs typeface="Times New Roman" pitchFamily="18" charset="0"/>
              </a:rPr>
              <a:t> disappeared. During Mahabharata period, the discharge of water in </a:t>
            </a:r>
            <a:r>
              <a:rPr lang="en-US" sz="1600" dirty="0" err="1" smtClean="0">
                <a:latin typeface="Times New Roman" pitchFamily="18" charset="0"/>
                <a:cs typeface="Times New Roman" pitchFamily="18" charset="0"/>
              </a:rPr>
              <a:t>Saraswati</a:t>
            </a:r>
            <a:r>
              <a:rPr lang="en-US" sz="1600" dirty="0" smtClean="0">
                <a:latin typeface="Times New Roman" pitchFamily="18" charset="0"/>
                <a:cs typeface="Times New Roman" pitchFamily="18" charset="0"/>
              </a:rPr>
              <a:t> became extremely low. As a result, the river vanished in the desert sand at certain place along its regular course i.e. at </a:t>
            </a:r>
            <a:r>
              <a:rPr lang="en-US" sz="1600" dirty="0" err="1" smtClean="0">
                <a:latin typeface="Times New Roman" pitchFamily="18" charset="0"/>
                <a:cs typeface="Times New Roman" pitchFamily="18" charset="0"/>
              </a:rPr>
              <a:t>Vinasana</a:t>
            </a:r>
            <a:r>
              <a:rPr lang="en-US" sz="1600" dirty="0" smtClean="0">
                <a:latin typeface="Times New Roman" pitchFamily="18" charset="0"/>
                <a:cs typeface="Times New Roman" pitchFamily="18" charset="0"/>
              </a:rPr>
              <a:t>. Hence, the river channel appeared dry.</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4. </a:t>
            </a:r>
            <a:r>
              <a:rPr lang="en-US" sz="1600" dirty="0" err="1" smtClean="0">
                <a:latin typeface="Times New Roman" pitchFamily="18" charset="0"/>
                <a:cs typeface="Times New Roman" pitchFamily="18" charset="0"/>
              </a:rPr>
              <a:t>Purana</a:t>
            </a:r>
            <a:r>
              <a:rPr lang="en-US" sz="1600" dirty="0" smtClean="0">
                <a:latin typeface="Times New Roman" pitchFamily="18" charset="0"/>
                <a:cs typeface="Times New Roman" pitchFamily="18" charset="0"/>
              </a:rPr>
              <a:t> - </a:t>
            </a:r>
            <a:r>
              <a:rPr lang="en-US" sz="1600" dirty="0" err="1" smtClean="0">
                <a:latin typeface="Times New Roman" pitchFamily="18" charset="0"/>
                <a:cs typeface="Times New Roman" pitchFamily="18" charset="0"/>
              </a:rPr>
              <a:t>Rishi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Markandeya</a:t>
            </a:r>
            <a:r>
              <a:rPr lang="en-US" sz="1600" dirty="0" smtClean="0">
                <a:latin typeface="Times New Roman" pitchFamily="18" charset="0"/>
                <a:cs typeface="Times New Roman" pitchFamily="18" charset="0"/>
              </a:rPr>
              <a:t>, close to the place where he meditated and offered sacrifices saw </a:t>
            </a:r>
            <a:r>
              <a:rPr lang="en-US" sz="1600" dirty="0" err="1" smtClean="0">
                <a:latin typeface="Times New Roman" pitchFamily="18" charset="0"/>
                <a:cs typeface="Times New Roman" pitchFamily="18" charset="0"/>
              </a:rPr>
              <a:t>Saraswati</a:t>
            </a:r>
            <a:r>
              <a:rPr lang="en-US" sz="1600" dirty="0" smtClean="0">
                <a:latin typeface="Times New Roman" pitchFamily="18" charset="0"/>
                <a:cs typeface="Times New Roman" pitchFamily="18" charset="0"/>
              </a:rPr>
              <a:t> rising from the </a:t>
            </a:r>
            <a:r>
              <a:rPr lang="en-US" sz="1600" dirty="0" err="1" smtClean="0">
                <a:latin typeface="Times New Roman" pitchFamily="18" charset="0"/>
                <a:cs typeface="Times New Roman" pitchFamily="18" charset="0"/>
              </a:rPr>
              <a:t>Plaksha</a:t>
            </a:r>
            <a:r>
              <a:rPr lang="en-US" sz="1600" dirty="0" smtClean="0">
                <a:latin typeface="Times New Roman" pitchFamily="18" charset="0"/>
                <a:cs typeface="Times New Roman" pitchFamily="18" charset="0"/>
              </a:rPr>
              <a:t> tree (</a:t>
            </a:r>
            <a:r>
              <a:rPr lang="en-US" sz="1600" dirty="0" err="1" smtClean="0">
                <a:latin typeface="Times New Roman" pitchFamily="18" charset="0"/>
                <a:cs typeface="Times New Roman" pitchFamily="18" charset="0"/>
              </a:rPr>
              <a:t>Pipal</a:t>
            </a:r>
            <a:r>
              <a:rPr lang="en-US" sz="1600" dirty="0" smtClean="0">
                <a:latin typeface="Times New Roman" pitchFamily="18" charset="0"/>
                <a:cs typeface="Times New Roman" pitchFamily="18" charset="0"/>
              </a:rPr>
              <a:t> tree). The sage prayed and worshiped the rising river.</a:t>
            </a:r>
            <a:endParaRPr lang="en-US" sz="16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57200"/>
            <a:ext cx="7772400" cy="5562600"/>
          </a:xfrm>
        </p:spPr>
        <p:txBody>
          <a:bodyPr>
            <a:normAutofit fontScale="85000" lnSpcReduction="10000"/>
          </a:bodyPr>
          <a:lstStyle/>
          <a:p>
            <a:pPr algn="just"/>
            <a:r>
              <a:rPr lang="en-US" b="1" dirty="0" smtClean="0">
                <a:latin typeface="Times New Roman" pitchFamily="18" charset="0"/>
                <a:cs typeface="Times New Roman" pitchFamily="18" charset="0"/>
              </a:rPr>
              <a:t>Discovering `Lost River </a:t>
            </a:r>
            <a:r>
              <a:rPr lang="en-US" b="1" dirty="0" err="1" smtClean="0">
                <a:latin typeface="Times New Roman" pitchFamily="18" charset="0"/>
                <a:cs typeface="Times New Roman" pitchFamily="18" charset="0"/>
              </a:rPr>
              <a:t>Saraswati</a:t>
            </a:r>
            <a:r>
              <a:rPr lang="en-US" b="1" dirty="0" smtClean="0">
                <a:latin typeface="Times New Roman" pitchFamily="18" charset="0"/>
                <a:cs typeface="Times New Roman" pitchFamily="18" charset="0"/>
              </a:rPr>
              <a:t>' through Remote Sensing Techniques</a:t>
            </a:r>
            <a:r>
              <a:rPr lang="en-US" dirty="0" smtClean="0">
                <a:latin typeface="Times New Roman" pitchFamily="18" charset="0"/>
                <a:cs typeface="Times New Roman" pitchFamily="18" charset="0"/>
              </a:rPr>
              <a:t> - Discovering the exact course of Vedic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River and its perennial source is a challenging task among the researchers due to lack of proper scientific database. The mystery is </a:t>
            </a:r>
            <a:r>
              <a:rPr lang="en-US" dirty="0" err="1" smtClean="0">
                <a:latin typeface="Times New Roman" pitchFamily="18" charset="0"/>
                <a:cs typeface="Times New Roman" pitchFamily="18" charset="0"/>
              </a:rPr>
              <a:t>unravelled</a:t>
            </a:r>
            <a:r>
              <a:rPr lang="en-US" dirty="0" smtClean="0">
                <a:latin typeface="Times New Roman" pitchFamily="18" charset="0"/>
                <a:cs typeface="Times New Roman" pitchFamily="18" charset="0"/>
              </a:rPr>
              <a:t> through modern tools like Remote Sensing and GIS by using multi-spectral and multi-resolution satellite images of optical and microwave data. ISRO </a:t>
            </a:r>
            <a:r>
              <a:rPr lang="en-US" dirty="0" err="1" smtClean="0">
                <a:latin typeface="Times New Roman" pitchFamily="18" charset="0"/>
                <a:cs typeface="Times New Roman" pitchFamily="18" charset="0"/>
              </a:rPr>
              <a:t>centres</a:t>
            </a:r>
            <a:r>
              <a:rPr lang="en-US" dirty="0" smtClean="0">
                <a:latin typeface="Times New Roman" pitchFamily="18" charset="0"/>
                <a:cs typeface="Times New Roman" pitchFamily="18" charset="0"/>
              </a:rPr>
              <a:t> could able to delineate most of the </a:t>
            </a:r>
            <a:r>
              <a:rPr lang="en-US" dirty="0" err="1" smtClean="0">
                <a:latin typeface="Times New Roman" pitchFamily="18" charset="0"/>
                <a:cs typeface="Times New Roman" pitchFamily="18" charset="0"/>
              </a:rPr>
              <a:t>palaeochannels</a:t>
            </a:r>
            <a:r>
              <a:rPr lang="en-US" dirty="0" smtClean="0">
                <a:latin typeface="Times New Roman" pitchFamily="18" charset="0"/>
                <a:cs typeface="Times New Roman" pitchFamily="18" charset="0"/>
              </a:rPr>
              <a:t> of Vedic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River and its linkage with the present day Himalayan Rivers.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Linkages of Vedic </a:t>
            </a:r>
            <a:r>
              <a:rPr lang="en-US" b="1" dirty="0" err="1" smtClean="0">
                <a:latin typeface="Times New Roman" pitchFamily="18" charset="0"/>
                <a:cs typeface="Times New Roman" pitchFamily="18" charset="0"/>
              </a:rPr>
              <a:t>Saraswati</a:t>
            </a:r>
            <a:r>
              <a:rPr lang="en-US" b="1" dirty="0" smtClean="0">
                <a:latin typeface="Times New Roman" pitchFamily="18" charset="0"/>
                <a:cs typeface="Times New Roman" pitchFamily="18" charset="0"/>
              </a:rPr>
              <a:t> with Himalayan Rivers</a:t>
            </a:r>
            <a:r>
              <a:rPr lang="en-US" dirty="0" smtClean="0">
                <a:latin typeface="Times New Roman" pitchFamily="18" charset="0"/>
                <a:cs typeface="Times New Roman" pitchFamily="18" charset="0"/>
              </a:rPr>
              <a:t>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 Linkage of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Nadi</a:t>
            </a:r>
            <a:r>
              <a:rPr lang="en-US" dirty="0" smtClean="0">
                <a:latin typeface="Times New Roman" pitchFamily="18" charset="0"/>
                <a:cs typeface="Times New Roman" pitchFamily="18" charset="0"/>
              </a:rPr>
              <a:t> with </a:t>
            </a:r>
            <a:r>
              <a:rPr lang="en-US" dirty="0" err="1" smtClean="0">
                <a:latin typeface="Times New Roman" pitchFamily="18" charset="0"/>
                <a:cs typeface="Times New Roman" pitchFamily="18" charset="0"/>
              </a:rPr>
              <a:t>Somb</a:t>
            </a:r>
            <a:r>
              <a:rPr lang="en-US" dirty="0" smtClean="0">
                <a:latin typeface="Times New Roman" pitchFamily="18" charset="0"/>
                <a:cs typeface="Times New Roman" pitchFamily="18" charset="0"/>
              </a:rPr>
              <a:t> River at </a:t>
            </a:r>
            <a:r>
              <a:rPr lang="en-US" dirty="0" err="1" smtClean="0">
                <a:latin typeface="Times New Roman" pitchFamily="18" charset="0"/>
                <a:cs typeface="Times New Roman" pitchFamily="18" charset="0"/>
              </a:rPr>
              <a:t>Adi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Badri</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(b) Linkage of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Nadi</a:t>
            </a:r>
            <a:r>
              <a:rPr lang="en-US" dirty="0" smtClean="0">
                <a:latin typeface="Times New Roman" pitchFamily="18" charset="0"/>
                <a:cs typeface="Times New Roman" pitchFamily="18" charset="0"/>
              </a:rPr>
              <a:t> with Yamuna River</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(c) Linkage of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Nadi</a:t>
            </a:r>
            <a:r>
              <a:rPr lang="en-US" dirty="0" smtClean="0">
                <a:latin typeface="Times New Roman" pitchFamily="18" charset="0"/>
                <a:cs typeface="Times New Roman" pitchFamily="18" charset="0"/>
              </a:rPr>
              <a:t> with Vedic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 Linkage of Sutlej </a:t>
            </a:r>
            <a:r>
              <a:rPr lang="en-US" dirty="0" err="1" smtClean="0">
                <a:latin typeface="Times New Roman" pitchFamily="18" charset="0"/>
                <a:cs typeface="Times New Roman" pitchFamily="18" charset="0"/>
              </a:rPr>
              <a:t>Palaeochannel</a:t>
            </a:r>
            <a:r>
              <a:rPr lang="en-US" dirty="0" smtClean="0">
                <a:latin typeface="Times New Roman" pitchFamily="18" charset="0"/>
                <a:cs typeface="Times New Roman" pitchFamily="18" charset="0"/>
              </a:rPr>
              <a:t> with Vedic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(e) Linkage of Vedic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from </a:t>
            </a:r>
            <a:r>
              <a:rPr lang="en-US" dirty="0" err="1" smtClean="0">
                <a:latin typeface="Times New Roman" pitchFamily="18" charset="0"/>
                <a:cs typeface="Times New Roman" pitchFamily="18" charset="0"/>
              </a:rPr>
              <a:t>Mannsarovar</a:t>
            </a:r>
            <a:r>
              <a:rPr lang="en-US" dirty="0" smtClean="0">
                <a:latin typeface="Times New Roman" pitchFamily="18" charset="0"/>
                <a:cs typeface="Times New Roman" pitchFamily="18" charset="0"/>
              </a:rPr>
              <a:t> to </a:t>
            </a:r>
            <a:r>
              <a:rPr lang="en-US" dirty="0" err="1" smtClean="0">
                <a:latin typeface="Times New Roman" pitchFamily="18" charset="0"/>
                <a:cs typeface="Times New Roman" pitchFamily="18" charset="0"/>
              </a:rPr>
              <a:t>Dwaraka</a:t>
            </a:r>
            <a:endParaRPr lang="en-US" dirty="0">
              <a:latin typeface="Times New Roman" pitchFamily="18" charset="0"/>
              <a:cs typeface="Times New Roman"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505931"/>
            <a:ext cx="8229600" cy="1084870"/>
          </a:xfrm>
        </p:spPr>
        <p:txBody>
          <a:bodyPr>
            <a:normAutofit fontScale="90000"/>
          </a:bodyPr>
          <a:lstStyle/>
          <a:p>
            <a:r>
              <a:rPr sz="6600" b="1" smtClean="0">
                <a:solidFill>
                  <a:schemeClr val="bg1"/>
                </a:solidFill>
                <a:latin typeface="Times New Roman" pitchFamily="18" charset="0"/>
                <a:cs typeface="Times New Roman" pitchFamily="18" charset="0"/>
              </a:rPr>
              <a:t>NARMADA </a:t>
            </a:r>
            <a:endParaRPr lang="en-GB" sz="6600" dirty="0">
              <a:solidFill>
                <a:schemeClr val="bg1"/>
              </a:solidFill>
            </a:endParaRPr>
          </a:p>
        </p:txBody>
      </p:sp>
      <p:pic>
        <p:nvPicPr>
          <p:cNvPr id="7170" name="Picture 2" descr="C:\Users\anant\Desktop\bipin sir\NARMADA 1.jpg"/>
          <p:cNvPicPr>
            <a:picLocks noChangeAspect="1" noChangeArrowheads="1"/>
          </p:cNvPicPr>
          <p:nvPr/>
        </p:nvPicPr>
        <p:blipFill>
          <a:blip r:embed="rId2"/>
          <a:srcRect/>
          <a:stretch>
            <a:fillRect/>
          </a:stretch>
        </p:blipFill>
        <p:spPr bwMode="auto">
          <a:xfrm>
            <a:off x="0" y="3048000"/>
            <a:ext cx="9144000" cy="3810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81000"/>
            <a:ext cx="7772400" cy="5638800"/>
          </a:xfrm>
        </p:spPr>
        <p:txBody>
          <a:bodyPr>
            <a:normAutofit fontScale="70000" lnSpcReduction="20000"/>
          </a:bodyPr>
          <a:lstStyle/>
          <a:p>
            <a:pPr algn="just"/>
            <a:r>
              <a:rPr lang="en-US" sz="2800" dirty="0" smtClean="0">
                <a:latin typeface="Times New Roman" pitchFamily="18" charset="0"/>
                <a:cs typeface="Times New Roman" pitchFamily="18" charset="0"/>
              </a:rPr>
              <a:t>In some cases, the length of the Ganges is given by its Hooghly River </a:t>
            </a:r>
            <a:r>
              <a:rPr lang="en-US" sz="2800" dirty="0" err="1" smtClean="0">
                <a:latin typeface="Times New Roman" pitchFamily="18" charset="0"/>
                <a:cs typeface="Times New Roman" pitchFamily="18" charset="0"/>
              </a:rPr>
              <a:t>distributary</a:t>
            </a:r>
            <a:r>
              <a:rPr lang="en-US" sz="2800" dirty="0" smtClean="0">
                <a:latin typeface="Times New Roman" pitchFamily="18" charset="0"/>
                <a:cs typeface="Times New Roman" pitchFamily="18" charset="0"/>
              </a:rPr>
              <a:t>, which is longer than its main outlet via the </a:t>
            </a:r>
            <a:r>
              <a:rPr lang="en-US" sz="2800" dirty="0" err="1" smtClean="0">
                <a:latin typeface="Times New Roman" pitchFamily="18" charset="0"/>
                <a:cs typeface="Times New Roman" pitchFamily="18" charset="0"/>
              </a:rPr>
              <a:t>Meghna</a:t>
            </a:r>
            <a:r>
              <a:rPr lang="en-US" sz="2800" dirty="0" smtClean="0">
                <a:latin typeface="Times New Roman" pitchFamily="18" charset="0"/>
                <a:cs typeface="Times New Roman" pitchFamily="18" charset="0"/>
              </a:rPr>
              <a:t> River, resulting in a total length of about 2,704 km (1,680 mi), if taken from the source of the </a:t>
            </a:r>
            <a:r>
              <a:rPr lang="en-US" sz="2800" dirty="0" err="1" smtClean="0">
                <a:latin typeface="Times New Roman" pitchFamily="18" charset="0"/>
                <a:cs typeface="Times New Roman" pitchFamily="18" charset="0"/>
              </a:rPr>
              <a:t>Bhagirathi,or</a:t>
            </a:r>
            <a:r>
              <a:rPr lang="en-US" sz="2800" dirty="0" smtClean="0">
                <a:latin typeface="Times New Roman" pitchFamily="18" charset="0"/>
                <a:cs typeface="Times New Roman" pitchFamily="18" charset="0"/>
              </a:rPr>
              <a:t> 2,321.50 km (1,442.51 mi), if from </a:t>
            </a:r>
            <a:r>
              <a:rPr lang="en-US" sz="2800" dirty="0" err="1" smtClean="0">
                <a:latin typeface="Times New Roman" pitchFamily="18" charset="0"/>
                <a:cs typeface="Times New Roman" pitchFamily="18" charset="0"/>
              </a:rPr>
              <a:t>Haridwar</a:t>
            </a:r>
            <a:r>
              <a:rPr lang="en-US" sz="2800" dirty="0" smtClean="0">
                <a:latin typeface="Times New Roman" pitchFamily="18" charset="0"/>
                <a:cs typeface="Times New Roman" pitchFamily="18" charset="0"/>
              </a:rPr>
              <a:t> to the Hooghly's mouth. In other cases the length is said to be about 2,304 km (1,432 mi), from the source of the Bhagirathi to the Bangladesh border, where its name changes to </a:t>
            </a:r>
            <a:r>
              <a:rPr lang="en-US" sz="2800" i="1" dirty="0" err="1" smtClean="0">
                <a:latin typeface="Times New Roman" pitchFamily="18" charset="0"/>
                <a:cs typeface="Times New Roman" pitchFamily="18" charset="0"/>
              </a:rPr>
              <a:t>Padma</a:t>
            </a:r>
            <a:r>
              <a:rPr lang="en-US" sz="2800" dirty="0" smtClean="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For similar reasons, sources differ over the size of the river's drainage basin. The basin covers parts of four countries, India, Nepal, China, and Bangladesh; eleven Indian states, Himachal Pradesh, </a:t>
            </a:r>
            <a:r>
              <a:rPr lang="en-US" sz="2800" dirty="0" err="1" smtClean="0">
                <a:latin typeface="Times New Roman" pitchFamily="18" charset="0"/>
                <a:cs typeface="Times New Roman" pitchFamily="18" charset="0"/>
              </a:rPr>
              <a:t>Uttarakhand</a:t>
            </a:r>
            <a:r>
              <a:rPr lang="en-US" sz="2800" dirty="0" smtClean="0">
                <a:latin typeface="Times New Roman" pitchFamily="18" charset="0"/>
                <a:cs typeface="Times New Roman" pitchFamily="18" charset="0"/>
              </a:rPr>
              <a:t>, Uttar Pradesh, Madhya Pradesh, Chhattisgarh, Bihar, Jharkhand, Punjab, Haryana, Rajasthan, West Bengal, and the Union Territory of Delhi. The Ganges basin, including the delta but not the Brahmaputra or </a:t>
            </a:r>
            <a:r>
              <a:rPr lang="en-US" sz="2800" dirty="0" err="1" smtClean="0">
                <a:latin typeface="Times New Roman" pitchFamily="18" charset="0"/>
                <a:cs typeface="Times New Roman" pitchFamily="18" charset="0"/>
              </a:rPr>
              <a:t>Meghna</a:t>
            </a:r>
            <a:r>
              <a:rPr lang="en-US" sz="2800" dirty="0" smtClean="0">
                <a:latin typeface="Times New Roman" pitchFamily="18" charset="0"/>
                <a:cs typeface="Times New Roman" pitchFamily="18" charset="0"/>
              </a:rPr>
              <a:t> basins, is about 1,080,000 km</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(420,000 sq mi), of which 861,000 km</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(332,000 sq mi) is in India (about 80%), 140,000 km</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(54,000 sq mi) in Nepal (13%), 46,000 km</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(18,000 sq mi) in Bangladesh (4%), and 33,000 km</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(13,000 sq mi) in China (3%).Sometimes the Ganges and Brahmaputra–</a:t>
            </a:r>
            <a:r>
              <a:rPr lang="en-US" sz="2800" dirty="0" err="1" smtClean="0">
                <a:latin typeface="Times New Roman" pitchFamily="18" charset="0"/>
                <a:cs typeface="Times New Roman" pitchFamily="18" charset="0"/>
              </a:rPr>
              <a:t>Meghna</a:t>
            </a:r>
            <a:r>
              <a:rPr lang="en-US" sz="2800" dirty="0" smtClean="0">
                <a:latin typeface="Times New Roman" pitchFamily="18" charset="0"/>
                <a:cs typeface="Times New Roman" pitchFamily="18" charset="0"/>
              </a:rPr>
              <a:t> drainage basins are combined for a total of about 1,600,000 km</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(620,000 sq mi) or 1,621,000 km</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(626,000 sq mi).</a:t>
            </a:r>
            <a:r>
              <a:rPr lang="en-US" sz="2800" baseline="300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The combined Ganges-Brahmaputra-</a:t>
            </a:r>
            <a:r>
              <a:rPr lang="en-US" sz="2800" dirty="0" err="1" smtClean="0">
                <a:latin typeface="Times New Roman" pitchFamily="18" charset="0"/>
                <a:cs typeface="Times New Roman" pitchFamily="18" charset="0"/>
              </a:rPr>
              <a:t>Meghna</a:t>
            </a:r>
            <a:r>
              <a:rPr lang="en-US" sz="2800" dirty="0" smtClean="0">
                <a:latin typeface="Times New Roman" pitchFamily="18" charset="0"/>
                <a:cs typeface="Times New Roman" pitchFamily="18" charset="0"/>
              </a:rPr>
              <a:t> basin (abbreviated GBM or GMB) drainage basin is spread across Bangladesh, Bhutan, India, Nepal, and China.</a:t>
            </a:r>
          </a:p>
          <a:p>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NARMADA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914400"/>
            <a:ext cx="7772400" cy="5105400"/>
          </a:xfrm>
        </p:spPr>
        <p:txBody>
          <a:bodyPr>
            <a:normAutofit fontScale="85000" lnSpcReduction="20000"/>
          </a:bodyPr>
          <a:lstStyle/>
          <a:p>
            <a:pPr algn="ctr" fontAlgn="base">
              <a:buNone/>
            </a:pPr>
            <a:r>
              <a:rPr lang="en-US" b="1" dirty="0" smtClean="0">
                <a:latin typeface="Times New Roman" pitchFamily="18" charset="0"/>
              </a:rPr>
              <a:t>    </a:t>
            </a:r>
            <a:r>
              <a:rPr lang="hi-IN" b="1" dirty="0" smtClean="0">
                <a:latin typeface="Times New Roman" pitchFamily="18" charset="0"/>
              </a:rPr>
              <a:t>गतं तदैव मे भवं त्वदम्बुवीक्षितं यदा मृकण्डसूनुशौनकासुरारिसेवि सर्वदा । पुनर्भवाब्धिजन्मजं भवाब्धिदुःखवर्मदे त्वदीयपादपङ्कजं नमामि देवि नर्मदे</a:t>
            </a:r>
            <a:endParaRPr lang="hi-IN" dirty="0" smtClean="0">
              <a:latin typeface="Times New Roman" pitchFamily="18" charset="0"/>
            </a:endParaRPr>
          </a:p>
          <a:p>
            <a:pPr algn="just" fontAlgn="base"/>
            <a:r>
              <a:rPr lang="en-US" dirty="0" smtClean="0">
                <a:latin typeface="Times New Roman" pitchFamily="18" charset="0"/>
                <a:cs typeface="Times New Roman" pitchFamily="18" charset="0"/>
              </a:rPr>
              <a:t>Meaning: Salutations to Devi Narmada O Devi, after I have seen Your Divine Water, my attachment to the Worldly Life has indeed vanished, ... Your Water, which is revered by the son of </a:t>
            </a:r>
            <a:r>
              <a:rPr lang="en-US" dirty="0" err="1" smtClean="0">
                <a:latin typeface="Times New Roman" pitchFamily="18" charset="0"/>
                <a:cs typeface="Times New Roman" pitchFamily="18" charset="0"/>
              </a:rPr>
              <a:t>Rishi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Mrikandu</a:t>
            </a:r>
            <a:r>
              <a:rPr lang="en-US" dirty="0" smtClean="0">
                <a:latin typeface="Times New Roman" pitchFamily="18" charset="0"/>
                <a:cs typeface="Times New Roman" pitchFamily="18" charset="0"/>
              </a:rPr>
              <a:t> (The son of </a:t>
            </a:r>
            <a:r>
              <a:rPr lang="en-US" dirty="0" err="1" smtClean="0">
                <a:latin typeface="Times New Roman" pitchFamily="18" charset="0"/>
                <a:cs typeface="Times New Roman" pitchFamily="18" charset="0"/>
              </a:rPr>
              <a:t>Rishi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Mrikandu</a:t>
            </a:r>
            <a:r>
              <a:rPr lang="en-US" dirty="0" smtClean="0">
                <a:latin typeface="Times New Roman" pitchFamily="18" charset="0"/>
                <a:cs typeface="Times New Roman" pitchFamily="18" charset="0"/>
              </a:rPr>
              <a:t> was </a:t>
            </a:r>
            <a:r>
              <a:rPr lang="en-US" dirty="0" err="1" smtClean="0">
                <a:latin typeface="Times New Roman" pitchFamily="18" charset="0"/>
                <a:cs typeface="Times New Roman" pitchFamily="18" charset="0"/>
              </a:rPr>
              <a:t>Rishi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Markandeya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Rishi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Shaunaka</a:t>
            </a:r>
            <a:r>
              <a:rPr lang="en-US" dirty="0" smtClean="0">
                <a:latin typeface="Times New Roman" pitchFamily="18" charset="0"/>
                <a:cs typeface="Times New Roman" pitchFamily="18" charset="0"/>
              </a:rPr>
              <a:t>, and the enemies of the </a:t>
            </a:r>
            <a:r>
              <a:rPr lang="en-US" dirty="0" err="1" smtClean="0">
                <a:latin typeface="Times New Roman" pitchFamily="18" charset="0"/>
                <a:cs typeface="Times New Roman" pitchFamily="18" charset="0"/>
              </a:rPr>
              <a:t>Asuras</a:t>
            </a:r>
            <a:r>
              <a:rPr lang="en-US" dirty="0" smtClean="0">
                <a:latin typeface="Times New Roman" pitchFamily="18" charset="0"/>
                <a:cs typeface="Times New Roman" pitchFamily="18" charset="0"/>
              </a:rPr>
              <a:t> (i.e. </a:t>
            </a:r>
            <a:r>
              <a:rPr lang="en-US" dirty="0" err="1" smtClean="0">
                <a:latin typeface="Times New Roman" pitchFamily="18" charset="0"/>
                <a:cs typeface="Times New Roman" pitchFamily="18" charset="0"/>
              </a:rPr>
              <a:t>Devas</a:t>
            </a:r>
            <a:r>
              <a:rPr lang="en-US" dirty="0" smtClean="0">
                <a:latin typeface="Times New Roman" pitchFamily="18" charset="0"/>
                <a:cs typeface="Times New Roman" pitchFamily="18" charset="0"/>
              </a:rPr>
              <a:t>), Your Water which is a Protective Shield against the Sorrows of the Ocean of Worldly Existence, caused by repeated Births in this Ocean of </a:t>
            </a:r>
            <a:r>
              <a:rPr lang="en-US" dirty="0" err="1" smtClean="0">
                <a:latin typeface="Times New Roman" pitchFamily="18" charset="0"/>
                <a:cs typeface="Times New Roman" pitchFamily="18" charset="0"/>
              </a:rPr>
              <a:t>Samsara</a:t>
            </a:r>
            <a:r>
              <a:rPr lang="en-US" dirty="0" smtClean="0">
                <a:latin typeface="Times New Roman" pitchFamily="18" charset="0"/>
                <a:cs typeface="Times New Roman" pitchFamily="18" charset="0"/>
              </a:rPr>
              <a:t> (Worldly Existence), O Devi Narmada, I Bow down to Your Lotus Feet, Please give me Your Refuge.</a:t>
            </a:r>
          </a:p>
          <a:p>
            <a:pPr algn="just" fontAlgn="base"/>
            <a:r>
              <a:rPr lang="en-US" dirty="0" smtClean="0">
                <a:latin typeface="Times New Roman" pitchFamily="18" charset="0"/>
                <a:cs typeface="Times New Roman" pitchFamily="18" charset="0"/>
              </a:rPr>
              <a:t>The word </a:t>
            </a:r>
            <a:r>
              <a:rPr lang="en-US" b="1" dirty="0" smtClean="0">
                <a:latin typeface="Times New Roman" pitchFamily="18" charset="0"/>
                <a:cs typeface="Times New Roman" pitchFamily="18" charset="0"/>
              </a:rPr>
              <a:t>Narmada (</a:t>
            </a:r>
            <a:r>
              <a:rPr lang="hi-IN" b="1" dirty="0" smtClean="0">
                <a:latin typeface="Times New Roman" pitchFamily="18" charset="0"/>
              </a:rPr>
              <a:t>नर्मदा)</a:t>
            </a:r>
            <a:r>
              <a:rPr lang="hi-IN" dirty="0" smtClean="0">
                <a:latin typeface="Times New Roman" pitchFamily="18" charset="0"/>
              </a:rPr>
              <a:t> </a:t>
            </a:r>
            <a:r>
              <a:rPr lang="en-US" dirty="0" smtClean="0">
                <a:latin typeface="Times New Roman" pitchFamily="18" charset="0"/>
                <a:cs typeface="Times New Roman" pitchFamily="18" charset="0"/>
              </a:rPr>
              <a:t>means ‘Magnificent Mother’. The holy river Narmada is the form or </a:t>
            </a:r>
            <a:r>
              <a:rPr lang="en-US" dirty="0" err="1" smtClean="0">
                <a:latin typeface="Times New Roman" pitchFamily="18" charset="0"/>
                <a:cs typeface="Times New Roman" pitchFamily="18" charset="0"/>
              </a:rPr>
              <a:t>Rupa</a:t>
            </a:r>
            <a:r>
              <a:rPr lang="en-US" dirty="0" smtClean="0">
                <a:latin typeface="Times New Roman" pitchFamily="18" charset="0"/>
                <a:cs typeface="Times New Roman" pitchFamily="18" charset="0"/>
              </a:rPr>
              <a:t> (</a:t>
            </a:r>
            <a:r>
              <a:rPr lang="hi-IN" dirty="0" smtClean="0">
                <a:latin typeface="Times New Roman" pitchFamily="18" charset="0"/>
              </a:rPr>
              <a:t>रूप) </a:t>
            </a:r>
            <a:r>
              <a:rPr lang="en-US" dirty="0" smtClean="0">
                <a:latin typeface="Times New Roman" pitchFamily="18" charset="0"/>
                <a:cs typeface="Times New Roman" pitchFamily="18" charset="0"/>
              </a:rPr>
              <a:t>of Goddess </a:t>
            </a:r>
            <a:r>
              <a:rPr lang="en-US" dirty="0" err="1" smtClean="0">
                <a:latin typeface="Times New Roman" pitchFamily="18" charset="0"/>
                <a:cs typeface="Times New Roman" pitchFamily="18" charset="0"/>
              </a:rPr>
              <a:t>Narmada,who</a:t>
            </a:r>
            <a:r>
              <a:rPr lang="en-US" dirty="0" smtClean="0">
                <a:latin typeface="Times New Roman" pitchFamily="18" charset="0"/>
                <a:cs typeface="Times New Roman" pitchFamily="18" charset="0"/>
              </a:rPr>
              <a:t> like </a:t>
            </a:r>
            <a:r>
              <a:rPr lang="en-US" dirty="0" err="1" smtClean="0">
                <a:latin typeface="Times New Roman" pitchFamily="18" charset="0"/>
                <a:cs typeface="Times New Roman" pitchFamily="18" charset="0"/>
              </a:rPr>
              <a:t>Ganga</a:t>
            </a:r>
            <a:r>
              <a:rPr lang="en-US" dirty="0" smtClean="0">
                <a:latin typeface="Times New Roman" pitchFamily="18" charset="0"/>
                <a:cs typeface="Times New Roman" pitchFamily="18" charset="0"/>
              </a:rPr>
              <a:t> (</a:t>
            </a:r>
            <a:r>
              <a:rPr lang="hi-IN" dirty="0" smtClean="0">
                <a:latin typeface="Times New Roman" pitchFamily="18" charset="0"/>
              </a:rPr>
              <a:t>गंगा) </a:t>
            </a:r>
            <a:r>
              <a:rPr lang="en-US" dirty="0" smtClean="0">
                <a:latin typeface="Times New Roman" pitchFamily="18" charset="0"/>
                <a:cs typeface="Times New Roman" pitchFamily="18" charset="0"/>
              </a:rPr>
              <a:t>removes the sins of those who bath in her waters.</a:t>
            </a:r>
          </a:p>
          <a:p>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57200"/>
            <a:ext cx="7772400" cy="5562600"/>
          </a:xfrm>
        </p:spPr>
        <p:txBody>
          <a:bodyPr>
            <a:normAutofit/>
          </a:bodyPr>
          <a:lstStyle/>
          <a:p>
            <a:pPr algn="just"/>
            <a:endParaRPr lang="en-US" sz="2400" b="1"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NARMADA RIVER:</a:t>
            </a:r>
            <a:r>
              <a:rPr lang="en-US" sz="2400" dirty="0" smtClean="0">
                <a:latin typeface="Times New Roman" pitchFamily="18" charset="0"/>
                <a:cs typeface="Times New Roman" pitchFamily="18" charset="0"/>
              </a:rPr>
              <a:t> River Narmada is one of the most sacred of the seven holy rivers of India. The river originate in a small reservoir named as </a:t>
            </a:r>
            <a:r>
              <a:rPr lang="en-US" sz="2400" b="1" dirty="0" smtClean="0">
                <a:latin typeface="Times New Roman" pitchFamily="18" charset="0"/>
                <a:cs typeface="Times New Roman" pitchFamily="18" charset="0"/>
              </a:rPr>
              <a:t>Narmada </a:t>
            </a:r>
            <a:r>
              <a:rPr lang="en-US" sz="2400" b="1" dirty="0" err="1" smtClean="0">
                <a:latin typeface="Times New Roman" pitchFamily="18" charset="0"/>
                <a:cs typeface="Times New Roman" pitchFamily="18" charset="0"/>
              </a:rPr>
              <a:t>Kund</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नर्मदा</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कुंड</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on the </a:t>
            </a:r>
            <a:r>
              <a:rPr lang="en-US" sz="2400" b="1" dirty="0" err="1" smtClean="0">
                <a:latin typeface="Times New Roman" pitchFamily="18" charset="0"/>
                <a:cs typeface="Times New Roman" pitchFamily="18" charset="0"/>
              </a:rPr>
              <a:t>Amarkantak</a:t>
            </a:r>
            <a:r>
              <a:rPr lang="en-US" sz="2400" b="1" dirty="0" smtClean="0">
                <a:latin typeface="Times New Roman" pitchFamily="18" charset="0"/>
                <a:cs typeface="Times New Roman" pitchFamily="18" charset="0"/>
              </a:rPr>
              <a:t> Hills (</a:t>
            </a:r>
            <a:r>
              <a:rPr lang="en-US" sz="2400" b="1" dirty="0" err="1" smtClean="0">
                <a:latin typeface="Times New Roman" pitchFamily="18" charset="0"/>
                <a:cs typeface="Times New Roman" pitchFamily="18" charset="0"/>
              </a:rPr>
              <a:t>अमरकंटक</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Also known as </a:t>
            </a:r>
            <a:r>
              <a:rPr lang="en-US" sz="2400" b="1" dirty="0" err="1" smtClean="0">
                <a:latin typeface="Times New Roman" pitchFamily="18" charset="0"/>
                <a:cs typeface="Times New Roman" pitchFamily="18" charset="0"/>
              </a:rPr>
              <a:t>Rewa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रेवा</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.There is less mention of the Narmada in Vedic literature but addressed in the </a:t>
            </a:r>
            <a:r>
              <a:rPr lang="en-US" sz="2400" b="1" dirty="0" err="1" smtClean="0">
                <a:latin typeface="Times New Roman" pitchFamily="18" charset="0"/>
                <a:cs typeface="Times New Roman" pitchFamily="18" charset="0"/>
              </a:rPr>
              <a:t>Puranas</a:t>
            </a:r>
            <a:r>
              <a:rPr lang="en-US" sz="2400" b="1" dirty="0" smtClean="0">
                <a:latin typeface="Times New Roman" pitchFamily="18" charset="0"/>
                <a:cs typeface="Times New Roman" pitchFamily="18" charset="0"/>
              </a:rPr>
              <a:t>, Ramayana, </a:t>
            </a:r>
            <a:r>
              <a:rPr lang="en-US" sz="2400" b="1" dirty="0" err="1" smtClean="0">
                <a:latin typeface="Times New Roman" pitchFamily="18" charset="0"/>
                <a:cs typeface="Times New Roman" pitchFamily="18" charset="0"/>
              </a:rPr>
              <a:t>Mahabaratha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Vashistha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Samhita</a:t>
            </a:r>
            <a:r>
              <a:rPr lang="en-US" sz="2400" b="1" dirty="0" smtClean="0">
                <a:latin typeface="Times New Roman" pitchFamily="18" charset="0"/>
                <a:cs typeface="Times New Roman" pitchFamily="18" charset="0"/>
              </a:rPr>
              <a:t> and </a:t>
            </a:r>
            <a:r>
              <a:rPr lang="en-US" sz="2400" b="1" dirty="0" err="1" smtClean="0">
                <a:latin typeface="Times New Roman" pitchFamily="18" charset="0"/>
                <a:cs typeface="Times New Roman" pitchFamily="18" charset="0"/>
              </a:rPr>
              <a:t>Shatapatha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Brahmana</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It is said that the </a:t>
            </a:r>
            <a:r>
              <a:rPr lang="en-US" sz="2400" dirty="0" err="1" smtClean="0">
                <a:latin typeface="Times New Roman" pitchFamily="18" charset="0"/>
                <a:cs typeface="Times New Roman" pitchFamily="18" charset="0"/>
              </a:rPr>
              <a:t>Puranic</a:t>
            </a:r>
            <a:r>
              <a:rPr lang="en-US" sz="2400" dirty="0" smtClean="0">
                <a:latin typeface="Times New Roman" pitchFamily="18" charset="0"/>
                <a:cs typeface="Times New Roman" pitchFamily="18" charset="0"/>
              </a:rPr>
              <a:t> name of </a:t>
            </a:r>
            <a:r>
              <a:rPr lang="en-US" sz="2400" dirty="0" err="1" smtClean="0">
                <a:latin typeface="Times New Roman" pitchFamily="18" charset="0"/>
                <a:cs typeface="Times New Roman" pitchFamily="18" charset="0"/>
              </a:rPr>
              <a:t>Amarkantak</a:t>
            </a:r>
            <a:r>
              <a:rPr lang="en-US" sz="2400" dirty="0" smtClean="0">
                <a:latin typeface="Times New Roman" pitchFamily="18" charset="0"/>
                <a:cs typeface="Times New Roman" pitchFamily="18" charset="0"/>
              </a:rPr>
              <a:t> was </a:t>
            </a:r>
            <a:r>
              <a:rPr lang="en-US" sz="2400" b="1" dirty="0" err="1" smtClean="0">
                <a:latin typeface="Times New Roman" pitchFamily="18" charset="0"/>
                <a:cs typeface="Times New Roman" pitchFamily="18" charset="0"/>
              </a:rPr>
              <a:t>Riksh</a:t>
            </a:r>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Parvat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ऋक्ष</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पर्वत</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About some thousand years ago a </a:t>
            </a:r>
            <a:r>
              <a:rPr lang="en-US" sz="2400" dirty="0" err="1" smtClean="0">
                <a:latin typeface="Times New Roman" pitchFamily="18" charset="0"/>
                <a:cs typeface="Times New Roman" pitchFamily="18" charset="0"/>
              </a:rPr>
              <a:t>Suryavanshi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samrat</a:t>
            </a:r>
            <a:r>
              <a:rPr lang="en-US" sz="2400" dirty="0" smtClean="0">
                <a:latin typeface="Times New Roman" pitchFamily="18" charset="0"/>
                <a:cs typeface="Times New Roman" pitchFamily="18" charset="0"/>
              </a:rPr>
              <a:t> established a town in the </a:t>
            </a:r>
            <a:r>
              <a:rPr lang="en-US" sz="2400" dirty="0" err="1" smtClean="0">
                <a:latin typeface="Times New Roman" pitchFamily="18" charset="0"/>
                <a:cs typeface="Times New Roman" pitchFamily="18" charset="0"/>
              </a:rPr>
              <a:t>Riksh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parvat</a:t>
            </a:r>
            <a:r>
              <a:rPr lang="en-US" sz="2400" dirty="0" smtClean="0">
                <a:latin typeface="Times New Roman" pitchFamily="18" charset="0"/>
                <a:cs typeface="Times New Roman" pitchFamily="18" charset="0"/>
              </a:rPr>
              <a:t> valley and called it </a:t>
            </a:r>
            <a:r>
              <a:rPr lang="en-US" sz="2400" dirty="0" err="1" smtClean="0">
                <a:latin typeface="Times New Roman" pitchFamily="18" charset="0"/>
                <a:cs typeface="Times New Roman" pitchFamily="18" charset="0"/>
              </a:rPr>
              <a:t>Mandhata</a:t>
            </a:r>
            <a:r>
              <a:rPr lang="en-US" sz="2400" dirty="0" smtClean="0">
                <a:latin typeface="Times New Roman" pitchFamily="18" charset="0"/>
                <a:cs typeface="Times New Roman" pitchFamily="18" charset="0"/>
              </a:rPr>
              <a:t>. The queen of </a:t>
            </a:r>
            <a:r>
              <a:rPr lang="en-US" sz="2400" dirty="0" err="1" smtClean="0">
                <a:latin typeface="Times New Roman" pitchFamily="18" charset="0"/>
                <a:cs typeface="Times New Roman" pitchFamily="18" charset="0"/>
              </a:rPr>
              <a:t>samrat</a:t>
            </a:r>
            <a:r>
              <a:rPr lang="en-US" sz="2400" dirty="0" smtClean="0">
                <a:latin typeface="Times New Roman" pitchFamily="18" charset="0"/>
                <a:cs typeface="Times New Roman" pitchFamily="18" charset="0"/>
              </a:rPr>
              <a:t> gave the title Narmada to the river. </a:t>
            </a:r>
            <a:endParaRPr lang="en-US" sz="2400" dirty="0">
              <a:latin typeface="Times New Roman" pitchFamily="18" charset="0"/>
              <a:cs typeface="Times New Roman"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09600"/>
            <a:ext cx="7772400" cy="5410200"/>
          </a:xfrm>
        </p:spPr>
        <p:txBody>
          <a:bodyPr>
            <a:normAutofit/>
          </a:bodyPr>
          <a:lstStyle/>
          <a:p>
            <a:pPr algn="just"/>
            <a:r>
              <a:rPr lang="en-US" sz="2400" dirty="0" smtClean="0">
                <a:latin typeface="Times New Roman" pitchFamily="18" charset="0"/>
                <a:cs typeface="Times New Roman" pitchFamily="18" charset="0"/>
              </a:rPr>
              <a:t>There are various myths surrounding Goddess Narmada. One is that </a:t>
            </a:r>
            <a:r>
              <a:rPr lang="en-US" sz="2400" b="1" dirty="0" smtClean="0">
                <a:latin typeface="Times New Roman" pitchFamily="18" charset="0"/>
                <a:cs typeface="Times New Roman" pitchFamily="18" charset="0"/>
              </a:rPr>
              <a:t>she was born from the body of Siva.</a:t>
            </a:r>
            <a:r>
              <a:rPr lang="en-US" sz="2400" dirty="0" smtClean="0">
                <a:latin typeface="Times New Roman" pitchFamily="18" charset="0"/>
                <a:cs typeface="Times New Roman" pitchFamily="18" charset="0"/>
              </a:rPr>
              <a:t> Goddess Narmada was slim and beautiful. Gods and demons wanted to marry her; she had to flee and dodge the prospects. However, she was able to disappear then they were in the proximity. She played hide and seek with them and one inference of Narmada is her playful attitude of dodging. Finally she surrenders herself to Lord Shiva. The Lord was pleased in her absolute devotion and </a:t>
            </a:r>
            <a:r>
              <a:rPr lang="en-US" sz="2400" dirty="0" err="1" smtClean="0">
                <a:latin typeface="Times New Roman" pitchFamily="18" charset="0"/>
                <a:cs typeface="Times New Roman" pitchFamily="18" charset="0"/>
              </a:rPr>
              <a:t>saranagathi</a:t>
            </a:r>
            <a:r>
              <a:rPr lang="en-US" sz="2400" dirty="0" smtClean="0">
                <a:latin typeface="Times New Roman" pitchFamily="18" charset="0"/>
                <a:cs typeface="Times New Roman" pitchFamily="18" charset="0"/>
              </a:rPr>
              <a:t>. Siva blessed her and said, "May you become a holy river, and may your waters always be full! This is not such a story but is the spiritual philosophy of the concealing and revealing aspects of Shiva himself.</a:t>
            </a:r>
            <a:endParaRPr lang="en-US" sz="2400" dirty="0">
              <a:latin typeface="Times New Roman" pitchFamily="18" charset="0"/>
              <a:cs typeface="Times New Roman" pitchFamily="18"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81000"/>
            <a:ext cx="7772400" cy="6172200"/>
          </a:xfrm>
        </p:spPr>
        <p:txBody>
          <a:bodyPr>
            <a:normAutofit fontScale="77500" lnSpcReduction="20000"/>
          </a:bodyPr>
          <a:lstStyle/>
          <a:p>
            <a:pPr algn="just" fontAlgn="base"/>
            <a:r>
              <a:rPr lang="en-US" b="1" dirty="0" err="1" smtClean="0">
                <a:latin typeface="Times New Roman" pitchFamily="18" charset="0"/>
                <a:cs typeface="Times New Roman" pitchFamily="18" charset="0"/>
              </a:rPr>
              <a:t>गतं</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तदैव</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मे</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भवं</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त्वदम्बुवीक्षितं</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यदा</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मृकण्डसूनुशौनकासुरारिसेवि</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सर्वदा</a:t>
            </a:r>
            <a:r>
              <a:rPr lang="en-US" b="1" dirty="0" smtClean="0">
                <a:latin typeface="Times New Roman" pitchFamily="18" charset="0"/>
                <a:cs typeface="Times New Roman" pitchFamily="18" charset="0"/>
              </a:rPr>
              <a:t> । </a:t>
            </a:r>
            <a:r>
              <a:rPr lang="en-US" b="1" dirty="0" err="1" smtClean="0">
                <a:latin typeface="Times New Roman" pitchFamily="18" charset="0"/>
                <a:cs typeface="Times New Roman" pitchFamily="18" charset="0"/>
              </a:rPr>
              <a:t>पुनर्भवाब्धिजन्मजं</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भवाब्धिदुःखवर्मदे</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त्वदीयपादपङ्कजं</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नमामि</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देवि</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नर्मदे</a:t>
            </a:r>
            <a:endParaRPr lang="en-US" dirty="0" smtClean="0">
              <a:latin typeface="Times New Roman" pitchFamily="18" charset="0"/>
              <a:cs typeface="Times New Roman" pitchFamily="18" charset="0"/>
            </a:endParaRPr>
          </a:p>
          <a:p>
            <a:pPr algn="just" fontAlgn="base"/>
            <a:r>
              <a:rPr lang="en-US" dirty="0" smtClean="0">
                <a:latin typeface="Times New Roman" pitchFamily="18" charset="0"/>
                <a:cs typeface="Times New Roman" pitchFamily="18" charset="0"/>
              </a:rPr>
              <a:t>Meaning: Salutations to Devi Narmada O Devi, after I have seen Your Divine Water, my attachment to the Worldly Life has indeed vanished, ... Your Water, which is revered by the son of </a:t>
            </a:r>
            <a:r>
              <a:rPr lang="en-US" dirty="0" err="1" smtClean="0">
                <a:latin typeface="Times New Roman" pitchFamily="18" charset="0"/>
                <a:cs typeface="Times New Roman" pitchFamily="18" charset="0"/>
              </a:rPr>
              <a:t>Rishi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Mrikandu</a:t>
            </a:r>
            <a:r>
              <a:rPr lang="en-US" dirty="0" smtClean="0">
                <a:latin typeface="Times New Roman" pitchFamily="18" charset="0"/>
                <a:cs typeface="Times New Roman" pitchFamily="18" charset="0"/>
              </a:rPr>
              <a:t> (The son of </a:t>
            </a:r>
            <a:r>
              <a:rPr lang="en-US" dirty="0" err="1" smtClean="0">
                <a:latin typeface="Times New Roman" pitchFamily="18" charset="0"/>
                <a:cs typeface="Times New Roman" pitchFamily="18" charset="0"/>
              </a:rPr>
              <a:t>Rishi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Mrikandu</a:t>
            </a:r>
            <a:r>
              <a:rPr lang="en-US" dirty="0" smtClean="0">
                <a:latin typeface="Times New Roman" pitchFamily="18" charset="0"/>
                <a:cs typeface="Times New Roman" pitchFamily="18" charset="0"/>
              </a:rPr>
              <a:t> was </a:t>
            </a:r>
            <a:r>
              <a:rPr lang="en-US" dirty="0" err="1" smtClean="0">
                <a:latin typeface="Times New Roman" pitchFamily="18" charset="0"/>
                <a:cs typeface="Times New Roman" pitchFamily="18" charset="0"/>
              </a:rPr>
              <a:t>Rishi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Markandeya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Rishi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Shaunaka</a:t>
            </a:r>
            <a:r>
              <a:rPr lang="en-US" dirty="0" smtClean="0">
                <a:latin typeface="Times New Roman" pitchFamily="18" charset="0"/>
                <a:cs typeface="Times New Roman" pitchFamily="18" charset="0"/>
              </a:rPr>
              <a:t>, and the enemies of the </a:t>
            </a:r>
            <a:r>
              <a:rPr lang="en-US" dirty="0" err="1" smtClean="0">
                <a:latin typeface="Times New Roman" pitchFamily="18" charset="0"/>
                <a:cs typeface="Times New Roman" pitchFamily="18" charset="0"/>
              </a:rPr>
              <a:t>Asuras</a:t>
            </a:r>
            <a:r>
              <a:rPr lang="en-US" dirty="0" smtClean="0">
                <a:latin typeface="Times New Roman" pitchFamily="18" charset="0"/>
                <a:cs typeface="Times New Roman" pitchFamily="18" charset="0"/>
              </a:rPr>
              <a:t> (i.e. </a:t>
            </a:r>
            <a:r>
              <a:rPr lang="en-US" dirty="0" err="1" smtClean="0">
                <a:latin typeface="Times New Roman" pitchFamily="18" charset="0"/>
                <a:cs typeface="Times New Roman" pitchFamily="18" charset="0"/>
              </a:rPr>
              <a:t>Devas</a:t>
            </a:r>
            <a:r>
              <a:rPr lang="en-US" dirty="0" smtClean="0">
                <a:latin typeface="Times New Roman" pitchFamily="18" charset="0"/>
                <a:cs typeface="Times New Roman" pitchFamily="18" charset="0"/>
              </a:rPr>
              <a:t>), Your Water which is a Protective Shield against the Sorrows of the Ocean of Worldly Existence, caused by repeated Births in this Ocean of </a:t>
            </a:r>
            <a:r>
              <a:rPr lang="en-US" dirty="0" err="1" smtClean="0">
                <a:latin typeface="Times New Roman" pitchFamily="18" charset="0"/>
                <a:cs typeface="Times New Roman" pitchFamily="18" charset="0"/>
              </a:rPr>
              <a:t>Samsara</a:t>
            </a:r>
            <a:r>
              <a:rPr lang="en-US" dirty="0" smtClean="0">
                <a:latin typeface="Times New Roman" pitchFamily="18" charset="0"/>
                <a:cs typeface="Times New Roman" pitchFamily="18" charset="0"/>
              </a:rPr>
              <a:t> (Worldly Existence), O Devi Narmada, I Bow down to Your Lotus Feet, Please give me Your Refuge.</a:t>
            </a:r>
          </a:p>
          <a:p>
            <a:pPr algn="just" fontAlgn="base"/>
            <a:r>
              <a:rPr lang="en-US" dirty="0" smtClean="0">
                <a:latin typeface="Times New Roman" pitchFamily="18" charset="0"/>
                <a:cs typeface="Times New Roman" pitchFamily="18" charset="0"/>
              </a:rPr>
              <a:t>The word </a:t>
            </a:r>
            <a:r>
              <a:rPr lang="en-US" b="1" dirty="0" smtClean="0">
                <a:latin typeface="Times New Roman" pitchFamily="18" charset="0"/>
                <a:cs typeface="Times New Roman" pitchFamily="18" charset="0"/>
              </a:rPr>
              <a:t>Narmada (</a:t>
            </a:r>
            <a:r>
              <a:rPr lang="en-US" b="1" dirty="0" err="1" smtClean="0">
                <a:latin typeface="Times New Roman" pitchFamily="18" charset="0"/>
                <a:cs typeface="Times New Roman" pitchFamily="18" charset="0"/>
              </a:rPr>
              <a:t>नर्मदा</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means ‘Magnificent Mother’. The holy river Narmada is the form or </a:t>
            </a:r>
            <a:r>
              <a:rPr lang="en-US" dirty="0" err="1" smtClean="0">
                <a:latin typeface="Times New Roman" pitchFamily="18" charset="0"/>
                <a:cs typeface="Times New Roman" pitchFamily="18" charset="0"/>
              </a:rPr>
              <a:t>Rupa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रूप</a:t>
            </a:r>
            <a:r>
              <a:rPr lang="en-US" dirty="0" smtClean="0">
                <a:latin typeface="Times New Roman" pitchFamily="18" charset="0"/>
                <a:cs typeface="Times New Roman" pitchFamily="18" charset="0"/>
              </a:rPr>
              <a:t>) of Goddess </a:t>
            </a:r>
            <a:r>
              <a:rPr lang="en-US" dirty="0" err="1" smtClean="0">
                <a:latin typeface="Times New Roman" pitchFamily="18" charset="0"/>
                <a:cs typeface="Times New Roman" pitchFamily="18" charset="0"/>
              </a:rPr>
              <a:t>Narmada,who</a:t>
            </a:r>
            <a:r>
              <a:rPr lang="en-US" dirty="0" smtClean="0">
                <a:latin typeface="Times New Roman" pitchFamily="18" charset="0"/>
                <a:cs typeface="Times New Roman" pitchFamily="18" charset="0"/>
              </a:rPr>
              <a:t> like </a:t>
            </a:r>
            <a:r>
              <a:rPr lang="en-US" dirty="0" err="1" smtClean="0">
                <a:latin typeface="Times New Roman" pitchFamily="18" charset="0"/>
                <a:cs typeface="Times New Roman" pitchFamily="18" charset="0"/>
              </a:rPr>
              <a:t>Ganga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गंगा</a:t>
            </a:r>
            <a:r>
              <a:rPr lang="en-US" dirty="0" smtClean="0">
                <a:latin typeface="Times New Roman" pitchFamily="18" charset="0"/>
                <a:cs typeface="Times New Roman" pitchFamily="18" charset="0"/>
              </a:rPr>
              <a:t>) removes the sins of those who bath in her waters.</a:t>
            </a:r>
          </a:p>
          <a:p>
            <a:pPr algn="just" fontAlgn="base"/>
            <a:r>
              <a:rPr lang="en-US" b="1" dirty="0" smtClean="0">
                <a:latin typeface="Times New Roman" pitchFamily="18" charset="0"/>
                <a:cs typeface="Times New Roman" pitchFamily="18" charset="0"/>
              </a:rPr>
              <a:t>NARMADA RIVER:</a:t>
            </a:r>
            <a:r>
              <a:rPr lang="en-US" dirty="0" smtClean="0">
                <a:latin typeface="Times New Roman" pitchFamily="18" charset="0"/>
                <a:cs typeface="Times New Roman" pitchFamily="18" charset="0"/>
              </a:rPr>
              <a:t> River Narmada is one of the most sacred of the seven holy rivers of India. The river originate in a small reservoir named as </a:t>
            </a:r>
            <a:r>
              <a:rPr lang="en-US" b="1" dirty="0" smtClean="0">
                <a:latin typeface="Times New Roman" pitchFamily="18" charset="0"/>
                <a:cs typeface="Times New Roman" pitchFamily="18" charset="0"/>
              </a:rPr>
              <a:t>Narmada </a:t>
            </a:r>
            <a:r>
              <a:rPr lang="en-US" b="1" dirty="0" err="1" smtClean="0">
                <a:latin typeface="Times New Roman" pitchFamily="18" charset="0"/>
                <a:cs typeface="Times New Roman" pitchFamily="18" charset="0"/>
              </a:rPr>
              <a:t>Kund</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नर्मदा</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कुंड</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on the </a:t>
            </a:r>
            <a:r>
              <a:rPr lang="en-US" b="1" dirty="0" err="1" smtClean="0">
                <a:latin typeface="Times New Roman" pitchFamily="18" charset="0"/>
                <a:cs typeface="Times New Roman" pitchFamily="18" charset="0"/>
              </a:rPr>
              <a:t>Amarkantak</a:t>
            </a:r>
            <a:r>
              <a:rPr lang="en-US" b="1" dirty="0" smtClean="0">
                <a:latin typeface="Times New Roman" pitchFamily="18" charset="0"/>
                <a:cs typeface="Times New Roman" pitchFamily="18" charset="0"/>
              </a:rPr>
              <a:t> Hills (</a:t>
            </a:r>
            <a:r>
              <a:rPr lang="en-US" b="1" dirty="0" err="1" smtClean="0">
                <a:latin typeface="Times New Roman" pitchFamily="18" charset="0"/>
                <a:cs typeface="Times New Roman" pitchFamily="18" charset="0"/>
              </a:rPr>
              <a:t>अमरकंटक</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Also known as </a:t>
            </a:r>
            <a:r>
              <a:rPr lang="en-US" b="1" dirty="0" err="1" smtClean="0">
                <a:latin typeface="Times New Roman" pitchFamily="18" charset="0"/>
                <a:cs typeface="Times New Roman" pitchFamily="18" charset="0"/>
              </a:rPr>
              <a:t>Rewa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रेवा</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.There is less mention of the Narmada in Vedic literature but addressed in the </a:t>
            </a:r>
            <a:r>
              <a:rPr lang="en-US" b="1" dirty="0" err="1" smtClean="0">
                <a:latin typeface="Times New Roman" pitchFamily="18" charset="0"/>
                <a:cs typeface="Times New Roman" pitchFamily="18" charset="0"/>
              </a:rPr>
              <a:t>Puranas</a:t>
            </a:r>
            <a:r>
              <a:rPr lang="en-US" b="1" dirty="0" smtClean="0">
                <a:latin typeface="Times New Roman" pitchFamily="18" charset="0"/>
                <a:cs typeface="Times New Roman" pitchFamily="18" charset="0"/>
              </a:rPr>
              <a:t>, Ramayana, </a:t>
            </a:r>
            <a:r>
              <a:rPr lang="en-US" b="1" dirty="0" err="1" smtClean="0">
                <a:latin typeface="Times New Roman" pitchFamily="18" charset="0"/>
                <a:cs typeface="Times New Roman" pitchFamily="18" charset="0"/>
              </a:rPr>
              <a:t>Mahabaratha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Vashistha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Samhita</a:t>
            </a:r>
            <a:r>
              <a:rPr lang="en-US" b="1" dirty="0" smtClean="0">
                <a:latin typeface="Times New Roman" pitchFamily="18" charset="0"/>
                <a:cs typeface="Times New Roman" pitchFamily="18" charset="0"/>
              </a:rPr>
              <a:t> and </a:t>
            </a:r>
            <a:r>
              <a:rPr lang="en-US" b="1" dirty="0" err="1" smtClean="0">
                <a:latin typeface="Times New Roman" pitchFamily="18" charset="0"/>
                <a:cs typeface="Times New Roman" pitchFamily="18" charset="0"/>
              </a:rPr>
              <a:t>Shatapatha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Brahmana</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It is said that the </a:t>
            </a:r>
            <a:r>
              <a:rPr lang="en-US" dirty="0" err="1" smtClean="0">
                <a:latin typeface="Times New Roman" pitchFamily="18" charset="0"/>
                <a:cs typeface="Times New Roman" pitchFamily="18" charset="0"/>
              </a:rPr>
              <a:t>Puranic</a:t>
            </a:r>
            <a:r>
              <a:rPr lang="en-US" dirty="0" smtClean="0">
                <a:latin typeface="Times New Roman" pitchFamily="18" charset="0"/>
                <a:cs typeface="Times New Roman" pitchFamily="18" charset="0"/>
              </a:rPr>
              <a:t> name of </a:t>
            </a:r>
            <a:r>
              <a:rPr lang="en-US" dirty="0" err="1" smtClean="0">
                <a:latin typeface="Times New Roman" pitchFamily="18" charset="0"/>
                <a:cs typeface="Times New Roman" pitchFamily="18" charset="0"/>
              </a:rPr>
              <a:t>Amarkantak</a:t>
            </a:r>
            <a:r>
              <a:rPr lang="en-US" dirty="0" smtClean="0">
                <a:latin typeface="Times New Roman" pitchFamily="18" charset="0"/>
                <a:cs typeface="Times New Roman" pitchFamily="18" charset="0"/>
              </a:rPr>
              <a:t> was </a:t>
            </a:r>
            <a:r>
              <a:rPr lang="en-US" b="1" dirty="0" err="1" smtClean="0">
                <a:latin typeface="Times New Roman" pitchFamily="18" charset="0"/>
                <a:cs typeface="Times New Roman" pitchFamily="18" charset="0"/>
              </a:rPr>
              <a:t>Riksh</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Parvat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ऋक्ष</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पर्वत</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About some thousand years ago a </a:t>
            </a:r>
            <a:r>
              <a:rPr lang="en-US" dirty="0" err="1" smtClean="0">
                <a:latin typeface="Times New Roman" pitchFamily="18" charset="0"/>
                <a:cs typeface="Times New Roman" pitchFamily="18" charset="0"/>
              </a:rPr>
              <a:t>Suryavanshi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samrat</a:t>
            </a:r>
            <a:r>
              <a:rPr lang="en-US" dirty="0" smtClean="0">
                <a:latin typeface="Times New Roman" pitchFamily="18" charset="0"/>
                <a:cs typeface="Times New Roman" pitchFamily="18" charset="0"/>
              </a:rPr>
              <a:t> established a town in the </a:t>
            </a:r>
            <a:r>
              <a:rPr lang="en-US" dirty="0" err="1" smtClean="0">
                <a:latin typeface="Times New Roman" pitchFamily="18" charset="0"/>
                <a:cs typeface="Times New Roman" pitchFamily="18" charset="0"/>
              </a:rPr>
              <a:t>Riksh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parvat</a:t>
            </a:r>
            <a:r>
              <a:rPr lang="en-US" dirty="0" smtClean="0">
                <a:latin typeface="Times New Roman" pitchFamily="18" charset="0"/>
                <a:cs typeface="Times New Roman" pitchFamily="18" charset="0"/>
              </a:rPr>
              <a:t> valley and called it </a:t>
            </a:r>
            <a:r>
              <a:rPr lang="en-US" dirty="0" err="1" smtClean="0">
                <a:latin typeface="Times New Roman" pitchFamily="18" charset="0"/>
                <a:cs typeface="Times New Roman" pitchFamily="18" charset="0"/>
              </a:rPr>
              <a:t>Mandhata</a:t>
            </a:r>
            <a:r>
              <a:rPr lang="en-US" dirty="0" smtClean="0">
                <a:latin typeface="Times New Roman" pitchFamily="18" charset="0"/>
                <a:cs typeface="Times New Roman" pitchFamily="18" charset="0"/>
              </a:rPr>
              <a:t>. The queen of </a:t>
            </a:r>
            <a:r>
              <a:rPr lang="en-US" dirty="0" err="1" smtClean="0">
                <a:latin typeface="Times New Roman" pitchFamily="18" charset="0"/>
                <a:cs typeface="Times New Roman" pitchFamily="18" charset="0"/>
              </a:rPr>
              <a:t>samrat</a:t>
            </a:r>
            <a:r>
              <a:rPr lang="en-US" dirty="0" smtClean="0">
                <a:latin typeface="Times New Roman" pitchFamily="18" charset="0"/>
                <a:cs typeface="Times New Roman" pitchFamily="18" charset="0"/>
              </a:rPr>
              <a:t> gave the title Narmada to the river.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09600"/>
            <a:ext cx="7772400" cy="5410200"/>
          </a:xfrm>
        </p:spPr>
        <p:txBody>
          <a:bodyPr>
            <a:normAutofit fontScale="70000" lnSpcReduction="20000"/>
          </a:bodyPr>
          <a:lstStyle/>
          <a:p>
            <a:pPr algn="just" fontAlgn="base"/>
            <a:r>
              <a:rPr lang="en-US" dirty="0" smtClean="0">
                <a:latin typeface="Times New Roman" pitchFamily="18" charset="0"/>
                <a:cs typeface="Times New Roman" pitchFamily="18" charset="0"/>
              </a:rPr>
              <a:t>There are various myths surrounding Goddess Narmada. One is that </a:t>
            </a:r>
            <a:r>
              <a:rPr lang="en-US" b="1" dirty="0" smtClean="0">
                <a:latin typeface="Times New Roman" pitchFamily="18" charset="0"/>
                <a:cs typeface="Times New Roman" pitchFamily="18" charset="0"/>
              </a:rPr>
              <a:t>she was born from the body of Siva.</a:t>
            </a:r>
            <a:r>
              <a:rPr lang="en-US" dirty="0" smtClean="0">
                <a:latin typeface="Times New Roman" pitchFamily="18" charset="0"/>
                <a:cs typeface="Times New Roman" pitchFamily="18" charset="0"/>
              </a:rPr>
              <a:t> Goddess Narmada was slim and beautiful. Gods and demons wanted to marry her; she had to flee and dodge the prospects. However, she was able to disappear then they were in the proximity. She played hide and seek with them and one inference of Narmada is her playful attitude of dodging. Finally she surrenders herself to Lord Shiva. The Lord was pleased in her absolute devotion and </a:t>
            </a:r>
            <a:r>
              <a:rPr lang="en-US" dirty="0" err="1" smtClean="0">
                <a:latin typeface="Times New Roman" pitchFamily="18" charset="0"/>
                <a:cs typeface="Times New Roman" pitchFamily="18" charset="0"/>
              </a:rPr>
              <a:t>saranagathi</a:t>
            </a:r>
            <a:r>
              <a:rPr lang="en-US" dirty="0" smtClean="0">
                <a:latin typeface="Times New Roman" pitchFamily="18" charset="0"/>
                <a:cs typeface="Times New Roman" pitchFamily="18" charset="0"/>
              </a:rPr>
              <a:t>. Siva blessed her and said, "May you become a holy river, and may your waters always be full! This is not such a story but is the spiritual philosophy of the concealing and revealing aspects of Shiva himself.</a:t>
            </a:r>
          </a:p>
          <a:p>
            <a:pPr algn="just" fontAlgn="base"/>
            <a:r>
              <a:rPr lang="en-US" b="1" dirty="0" smtClean="0">
                <a:latin typeface="Times New Roman" pitchFamily="18" charset="0"/>
                <a:cs typeface="Times New Roman" pitchFamily="18" charset="0"/>
              </a:rPr>
              <a:t>Another legend</a:t>
            </a:r>
            <a:r>
              <a:rPr lang="en-US" dirty="0" smtClean="0">
                <a:latin typeface="Times New Roman" pitchFamily="18" charset="0"/>
                <a:cs typeface="Times New Roman" pitchFamily="18" charset="0"/>
              </a:rPr>
              <a:t> states that, once Lord Shiva meditated so hard that he started perspiring. Shiva’s sweat accumulated in a tank and started flowing in the form of a river – the Narmada. Another legend has it that two teardrops that fell from the eyes of Lord Brahma, yielded two rivers – the Narmada and the </a:t>
            </a:r>
            <a:r>
              <a:rPr lang="en-US" dirty="0" err="1" smtClean="0">
                <a:latin typeface="Times New Roman" pitchFamily="18" charset="0"/>
                <a:cs typeface="Times New Roman" pitchFamily="18" charset="0"/>
              </a:rPr>
              <a:t>Sone</a:t>
            </a:r>
            <a:r>
              <a:rPr lang="en-US" dirty="0" smtClean="0">
                <a:latin typeface="Times New Roman" pitchFamily="18" charset="0"/>
                <a:cs typeface="Times New Roman" pitchFamily="18" charset="0"/>
              </a:rPr>
              <a:t>. Legends have it that, even </a:t>
            </a:r>
            <a:r>
              <a:rPr lang="en-US" dirty="0" err="1" smtClean="0">
                <a:latin typeface="Times New Roman" pitchFamily="18" charset="0"/>
                <a:cs typeface="Times New Roman" pitchFamily="18" charset="0"/>
              </a:rPr>
              <a:t>Ganga</a:t>
            </a:r>
            <a:r>
              <a:rPr lang="en-US" dirty="0" smtClean="0">
                <a:latin typeface="Times New Roman" pitchFamily="18" charset="0"/>
                <a:cs typeface="Times New Roman" pitchFamily="18" charset="0"/>
              </a:rPr>
              <a:t> bathes in Narmada waters, in the shape of a black cow. This event is witnessed as a holy day.</a:t>
            </a:r>
          </a:p>
          <a:p>
            <a:pPr algn="just" fontAlgn="base"/>
            <a:r>
              <a:rPr lang="en-US" dirty="0" smtClean="0">
                <a:latin typeface="Times New Roman" pitchFamily="18" charset="0"/>
                <a:cs typeface="Times New Roman" pitchFamily="18" charset="0"/>
              </a:rPr>
              <a:t>Ancient world history records mentions her as </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Nammadus</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Narma</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नर्म</a:t>
            </a:r>
            <a:r>
              <a:rPr lang="en-US" b="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means ‘tenderness’ and </a:t>
            </a:r>
            <a:r>
              <a:rPr lang="en-US" b="1" dirty="0" smtClean="0">
                <a:latin typeface="Times New Roman" pitchFamily="18" charset="0"/>
                <a:cs typeface="Times New Roman" pitchFamily="18" charset="0"/>
              </a:rPr>
              <a:t>Narmada is also described as the most sacred and best among the holy rivers in some scriptures.</a:t>
            </a:r>
            <a:r>
              <a:rPr lang="en-US" dirty="0" smtClean="0">
                <a:latin typeface="Times New Roman" pitchFamily="18" charset="0"/>
                <a:cs typeface="Times New Roman" pitchFamily="18" charset="0"/>
              </a:rPr>
              <a:t> It is believed that merely by seeing the Narmada, a man is freed from all his sins and becomes pure. </a:t>
            </a:r>
            <a:r>
              <a:rPr lang="en-US" dirty="0" err="1" smtClean="0">
                <a:latin typeface="Times New Roman" pitchFamily="18" charset="0"/>
                <a:cs typeface="Times New Roman" pitchFamily="18" charset="0"/>
              </a:rPr>
              <a:t>Adi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Shankaracharya</a:t>
            </a:r>
            <a:r>
              <a:rPr lang="en-US" dirty="0" smtClean="0">
                <a:latin typeface="Times New Roman" pitchFamily="18" charset="0"/>
                <a:cs typeface="Times New Roman" pitchFamily="18" charset="0"/>
              </a:rPr>
              <a:t> met his guru </a:t>
            </a:r>
            <a:r>
              <a:rPr lang="en-US" dirty="0" err="1" smtClean="0">
                <a:latin typeface="Times New Roman" pitchFamily="18" charset="0"/>
                <a:cs typeface="Times New Roman" pitchFamily="18" charset="0"/>
              </a:rPr>
              <a:t>Govinda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Bhagavatpada</a:t>
            </a:r>
            <a:r>
              <a:rPr lang="en-US" dirty="0" smtClean="0">
                <a:latin typeface="Times New Roman" pitchFamily="18" charset="0"/>
                <a:cs typeface="Times New Roman" pitchFamily="18" charset="0"/>
              </a:rPr>
              <a:t> on t</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751344"/>
            <a:ext cx="7696200" cy="5170646"/>
          </a:xfrm>
          <a:prstGeom prst="rect">
            <a:avLst/>
          </a:prstGeom>
        </p:spPr>
        <p:txBody>
          <a:bodyPr wrap="square">
            <a:spAutoFit/>
          </a:bodyPr>
          <a:lstStyle/>
          <a:p>
            <a:pPr algn="just" fontAlgn="base"/>
            <a:r>
              <a:rPr lang="en-US" sz="2200" b="1" dirty="0" smtClean="0">
                <a:latin typeface="Times New Roman" pitchFamily="18" charset="0"/>
                <a:cs typeface="Times New Roman" pitchFamily="18" charset="0"/>
              </a:rPr>
              <a:t>MAJOR TEMPLES:</a:t>
            </a:r>
            <a:r>
              <a:rPr lang="en-US" sz="2200" dirty="0" smtClean="0">
                <a:latin typeface="Times New Roman" pitchFamily="18" charset="0"/>
                <a:cs typeface="Times New Roman" pitchFamily="18" charset="0"/>
              </a:rPr>
              <a:t> The banks of Narmada are have many temples and pilgrimage sites. Pilgrims perform a holy pilgrimage of a </a:t>
            </a:r>
            <a:r>
              <a:rPr lang="en-US" sz="2200" dirty="0" err="1" smtClean="0">
                <a:latin typeface="Times New Roman" pitchFamily="18" charset="0"/>
                <a:cs typeface="Times New Roman" pitchFamily="18" charset="0"/>
              </a:rPr>
              <a:t>Parikrama</a:t>
            </a:r>
            <a:r>
              <a:rPr lang="en-US" sz="2200" dirty="0" smtClean="0">
                <a:latin typeface="Times New Roman" pitchFamily="18" charset="0"/>
                <a:cs typeface="Times New Roman" pitchFamily="18" charset="0"/>
              </a:rPr>
              <a:t> or Circumambulation of the river. This is called the </a:t>
            </a:r>
            <a:r>
              <a:rPr lang="en-US" sz="2200" b="1" dirty="0" smtClean="0">
                <a:latin typeface="Times New Roman" pitchFamily="18" charset="0"/>
                <a:cs typeface="Times New Roman" pitchFamily="18" charset="0"/>
              </a:rPr>
              <a:t>Narmada </a:t>
            </a:r>
            <a:r>
              <a:rPr lang="en-US" sz="2200" b="1" dirty="0" err="1" smtClean="0">
                <a:latin typeface="Times New Roman" pitchFamily="18" charset="0"/>
                <a:cs typeface="Times New Roman" pitchFamily="18" charset="0"/>
              </a:rPr>
              <a:t>Parikrama</a:t>
            </a:r>
            <a:r>
              <a:rPr lang="en-US" sz="2200" b="1"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a:t>
            </a:r>
          </a:p>
          <a:p>
            <a:pPr algn="just" fontAlgn="base"/>
            <a:r>
              <a:rPr lang="en-US" sz="2200" dirty="0" smtClean="0">
                <a:latin typeface="Times New Roman" pitchFamily="18" charset="0"/>
                <a:cs typeface="Times New Roman" pitchFamily="18" charset="0"/>
              </a:rPr>
              <a:t>The </a:t>
            </a:r>
            <a:r>
              <a:rPr lang="en-US" sz="2200" dirty="0" err="1" smtClean="0">
                <a:latin typeface="Times New Roman" pitchFamily="18" charset="0"/>
                <a:cs typeface="Times New Roman" pitchFamily="18" charset="0"/>
              </a:rPr>
              <a:t>Amarkantak</a:t>
            </a:r>
            <a:r>
              <a:rPr lang="en-US" sz="2200" dirty="0" smtClean="0">
                <a:latin typeface="Times New Roman" pitchFamily="18" charset="0"/>
                <a:cs typeface="Times New Roman" pitchFamily="18" charset="0"/>
              </a:rPr>
              <a:t> (Neck of Shiva in Sanskrit language) or </a:t>
            </a:r>
            <a:r>
              <a:rPr lang="en-US" sz="2200" dirty="0" err="1" smtClean="0">
                <a:latin typeface="Times New Roman" pitchFamily="18" charset="0"/>
                <a:cs typeface="Times New Roman" pitchFamily="18" charset="0"/>
              </a:rPr>
              <a:t>Teerathraj</a:t>
            </a:r>
            <a:r>
              <a:rPr lang="en-US" sz="2200" dirty="0" smtClean="0">
                <a:latin typeface="Times New Roman" pitchFamily="18" charset="0"/>
                <a:cs typeface="Times New Roman" pitchFamily="18" charset="0"/>
              </a:rPr>
              <a:t> (the King of Pilgrimages) 1)</a:t>
            </a:r>
            <a:r>
              <a:rPr lang="en-US" sz="2200" dirty="0" err="1" smtClean="0">
                <a:latin typeface="Times New Roman" pitchFamily="18" charset="0"/>
                <a:cs typeface="Times New Roman" pitchFamily="18" charset="0"/>
              </a:rPr>
              <a:t>Maheshwar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Omkareshwar</a:t>
            </a:r>
            <a:r>
              <a:rPr lang="en-US" sz="2200" dirty="0" smtClean="0">
                <a:latin typeface="Times New Roman" pitchFamily="18" charset="0"/>
                <a:cs typeface="Times New Roman" pitchFamily="18" charset="0"/>
              </a:rPr>
              <a:t> 2) </a:t>
            </a:r>
            <a:r>
              <a:rPr lang="en-US" sz="2200" dirty="0" err="1" smtClean="0">
                <a:latin typeface="Times New Roman" pitchFamily="18" charset="0"/>
                <a:cs typeface="Times New Roman" pitchFamily="18" charset="0"/>
              </a:rPr>
              <a:t>Mahadev</a:t>
            </a:r>
            <a:r>
              <a:rPr lang="en-US" sz="2200" dirty="0" smtClean="0">
                <a:latin typeface="Times New Roman" pitchFamily="18" charset="0"/>
                <a:cs typeface="Times New Roman" pitchFamily="18" charset="0"/>
              </a:rPr>
              <a:t> Temple at </a:t>
            </a:r>
            <a:r>
              <a:rPr lang="en-US" sz="2200" dirty="0" err="1" smtClean="0">
                <a:latin typeface="Times New Roman" pitchFamily="18" charset="0"/>
                <a:cs typeface="Times New Roman" pitchFamily="18" charset="0"/>
              </a:rPr>
              <a:t>Anusya</a:t>
            </a:r>
            <a:r>
              <a:rPr lang="en-US" sz="2200" dirty="0" smtClean="0">
                <a:latin typeface="Times New Roman" pitchFamily="18" charset="0"/>
                <a:cs typeface="Times New Roman" pitchFamily="18" charset="0"/>
              </a:rPr>
              <a:t>. 3) </a:t>
            </a:r>
            <a:r>
              <a:rPr lang="en-US" sz="2200" dirty="0" err="1" smtClean="0">
                <a:latin typeface="Times New Roman" pitchFamily="18" charset="0"/>
                <a:cs typeface="Times New Roman" pitchFamily="18" charset="0"/>
              </a:rPr>
              <a:t>Siddeshwar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Mandir</a:t>
            </a:r>
            <a:r>
              <a:rPr lang="en-US" sz="2200" dirty="0" smtClean="0">
                <a:latin typeface="Times New Roman" pitchFamily="18" charset="0"/>
                <a:cs typeface="Times New Roman" pitchFamily="18" charset="0"/>
              </a:rPr>
              <a:t> in the central portion of the river. 4)</a:t>
            </a:r>
            <a:r>
              <a:rPr lang="en-US" sz="2200" dirty="0" err="1" smtClean="0">
                <a:latin typeface="Times New Roman" pitchFamily="18" charset="0"/>
                <a:cs typeface="Times New Roman" pitchFamily="18" charset="0"/>
              </a:rPr>
              <a:t>Surpaneshwar</a:t>
            </a:r>
            <a:r>
              <a:rPr lang="en-US" sz="2200" dirty="0" smtClean="0">
                <a:latin typeface="Times New Roman" pitchFamily="18" charset="0"/>
                <a:cs typeface="Times New Roman" pitchFamily="18" charset="0"/>
              </a:rPr>
              <a:t> Shiva Temple. 5)</a:t>
            </a:r>
            <a:r>
              <a:rPr lang="en-US" sz="2200" dirty="0" err="1" smtClean="0">
                <a:latin typeface="Times New Roman" pitchFamily="18" charset="0"/>
                <a:cs typeface="Times New Roman" pitchFamily="18" charset="0"/>
              </a:rPr>
              <a:t>Chaubis</a:t>
            </a:r>
            <a:r>
              <a:rPr lang="en-US" sz="2200" dirty="0" smtClean="0">
                <a:latin typeface="Times New Roman" pitchFamily="18" charset="0"/>
                <a:cs typeface="Times New Roman" pitchFamily="18" charset="0"/>
              </a:rPr>
              <a:t> Avatar temple 6)</a:t>
            </a:r>
            <a:r>
              <a:rPr lang="en-US" sz="2200" dirty="0" err="1" smtClean="0">
                <a:latin typeface="Times New Roman" pitchFamily="18" charset="0"/>
                <a:cs typeface="Times New Roman" pitchFamily="18" charset="0"/>
              </a:rPr>
              <a:t>Chausath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Yogini</a:t>
            </a:r>
            <a:r>
              <a:rPr lang="en-US" sz="2200" dirty="0" smtClean="0">
                <a:latin typeface="Times New Roman" pitchFamily="18" charset="0"/>
                <a:cs typeface="Times New Roman" pitchFamily="18" charset="0"/>
              </a:rPr>
              <a:t> (sixty four </a:t>
            </a:r>
            <a:r>
              <a:rPr lang="en-US" sz="2200" dirty="0" err="1" smtClean="0">
                <a:latin typeface="Times New Roman" pitchFamily="18" charset="0"/>
                <a:cs typeface="Times New Roman" pitchFamily="18" charset="0"/>
              </a:rPr>
              <a:t>yoginis</a:t>
            </a:r>
            <a:r>
              <a:rPr lang="en-US" sz="2200" dirty="0" smtClean="0">
                <a:latin typeface="Times New Roman" pitchFamily="18" charset="0"/>
                <a:cs typeface="Times New Roman" pitchFamily="18" charset="0"/>
              </a:rPr>
              <a:t>) with </a:t>
            </a:r>
            <a:r>
              <a:rPr lang="en-US" sz="2200" dirty="0" err="1" smtClean="0">
                <a:latin typeface="Times New Roman" pitchFamily="18" charset="0"/>
                <a:cs typeface="Times New Roman" pitchFamily="18" charset="0"/>
              </a:rPr>
              <a:t>attendents</a:t>
            </a:r>
            <a:r>
              <a:rPr lang="en-US" sz="2200" dirty="0" smtClean="0">
                <a:latin typeface="Times New Roman" pitchFamily="18" charset="0"/>
                <a:cs typeface="Times New Roman" pitchFamily="18" charset="0"/>
              </a:rPr>
              <a:t> of </a:t>
            </a:r>
            <a:r>
              <a:rPr lang="en-US" sz="2200" dirty="0" err="1" smtClean="0">
                <a:latin typeface="Times New Roman" pitchFamily="18" charset="0"/>
                <a:cs typeface="Times New Roman" pitchFamily="18" charset="0"/>
              </a:rPr>
              <a:t>Durga</a:t>
            </a:r>
            <a:r>
              <a:rPr lang="en-US" sz="2200" dirty="0" smtClean="0">
                <a:latin typeface="Times New Roman" pitchFamily="18" charset="0"/>
                <a:cs typeface="Times New Roman" pitchFamily="18" charset="0"/>
              </a:rPr>
              <a:t>  7)Narmada </a:t>
            </a:r>
            <a:r>
              <a:rPr lang="en-US" sz="2200" dirty="0" err="1" smtClean="0">
                <a:latin typeface="Times New Roman" pitchFamily="18" charset="0"/>
                <a:cs typeface="Times New Roman" pitchFamily="18" charset="0"/>
              </a:rPr>
              <a:t>Udagam</a:t>
            </a:r>
            <a:r>
              <a:rPr lang="en-US" sz="2200" dirty="0" smtClean="0">
                <a:latin typeface="Times New Roman" pitchFamily="18" charset="0"/>
                <a:cs typeface="Times New Roman" pitchFamily="18" charset="0"/>
              </a:rPr>
              <a:t> or the sacred source housing a stone state of 8)Goddess Narmada. 9) </a:t>
            </a:r>
            <a:r>
              <a:rPr lang="en-US" sz="2200" dirty="0" err="1" smtClean="0">
                <a:latin typeface="Times New Roman" pitchFamily="18" charset="0"/>
                <a:cs typeface="Times New Roman" pitchFamily="18" charset="0"/>
              </a:rPr>
              <a:t>Bhrigu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Rishi</a:t>
            </a:r>
            <a:r>
              <a:rPr lang="en-US" sz="2200" dirty="0" smtClean="0">
                <a:latin typeface="Times New Roman" pitchFamily="18" charset="0"/>
                <a:cs typeface="Times New Roman" pitchFamily="18" charset="0"/>
              </a:rPr>
              <a:t> temple and </a:t>
            </a:r>
            <a:r>
              <a:rPr lang="en-US" sz="2200" dirty="0" err="1" smtClean="0">
                <a:latin typeface="Times New Roman" pitchFamily="18" charset="0"/>
                <a:cs typeface="Times New Roman" pitchFamily="18" charset="0"/>
              </a:rPr>
              <a:t>Bhojpur</a:t>
            </a:r>
            <a:r>
              <a:rPr lang="en-US" sz="2200" dirty="0" smtClean="0">
                <a:latin typeface="Times New Roman" pitchFamily="18" charset="0"/>
                <a:cs typeface="Times New Roman" pitchFamily="18" charset="0"/>
              </a:rPr>
              <a:t> Shiva temple in </a:t>
            </a:r>
            <a:r>
              <a:rPr lang="en-US" sz="2200" dirty="0" err="1" smtClean="0">
                <a:latin typeface="Times New Roman" pitchFamily="18" charset="0"/>
                <a:cs typeface="Times New Roman" pitchFamily="18" charset="0"/>
              </a:rPr>
              <a:t>Bharuch</a:t>
            </a:r>
            <a:r>
              <a:rPr lang="en-US" sz="2200" dirty="0" smtClean="0">
                <a:latin typeface="Times New Roman" pitchFamily="18" charset="0"/>
                <a:cs typeface="Times New Roman" pitchFamily="18" charset="0"/>
              </a:rPr>
              <a:t> 10) </a:t>
            </a:r>
            <a:r>
              <a:rPr lang="en-US" sz="2200" dirty="0" err="1" smtClean="0">
                <a:latin typeface="Times New Roman" pitchFamily="18" charset="0"/>
                <a:cs typeface="Times New Roman" pitchFamily="18" charset="0"/>
              </a:rPr>
              <a:t>Shri</a:t>
            </a:r>
            <a:r>
              <a:rPr lang="en-US" sz="2200" dirty="0" smtClean="0">
                <a:latin typeface="Times New Roman" pitchFamily="18" charset="0"/>
                <a:cs typeface="Times New Roman" pitchFamily="18" charset="0"/>
              </a:rPr>
              <a:t> Ram </a:t>
            </a:r>
            <a:r>
              <a:rPr lang="en-US" sz="2200" dirty="0" err="1" smtClean="0">
                <a:latin typeface="Times New Roman" pitchFamily="18" charset="0"/>
                <a:cs typeface="Times New Roman" pitchFamily="18" charset="0"/>
              </a:rPr>
              <a:t>Janki</a:t>
            </a:r>
            <a:r>
              <a:rPr lang="en-US" sz="2200" dirty="0" smtClean="0">
                <a:latin typeface="Times New Roman" pitchFamily="18" charset="0"/>
                <a:cs typeface="Times New Roman" pitchFamily="18" charset="0"/>
              </a:rPr>
              <a:t> temple 11) </a:t>
            </a:r>
            <a:r>
              <a:rPr lang="en-US" sz="2200" dirty="0" err="1" smtClean="0">
                <a:latin typeface="Times New Roman" pitchFamily="18" charset="0"/>
                <a:cs typeface="Times New Roman" pitchFamily="18" charset="0"/>
              </a:rPr>
              <a:t>Vangeshwar</a:t>
            </a:r>
            <a:r>
              <a:rPr lang="en-US" sz="2200" dirty="0" smtClean="0">
                <a:latin typeface="Times New Roman" pitchFamily="18" charset="0"/>
                <a:cs typeface="Times New Roman" pitchFamily="18" charset="0"/>
              </a:rPr>
              <a:t> Temple</a:t>
            </a:r>
          </a:p>
          <a:p>
            <a:pPr algn="just" fontAlgn="base"/>
            <a:r>
              <a:rPr lang="en-US" sz="2200" dirty="0" smtClean="0">
                <a:latin typeface="Times New Roman" pitchFamily="18" charset="0"/>
                <a:cs typeface="Times New Roman" pitchFamily="18" charset="0"/>
              </a:rPr>
              <a:t>So because of lots of pilgrimage sites on her banks, </a:t>
            </a:r>
            <a:r>
              <a:rPr lang="en-US" sz="2200" dirty="0" err="1" smtClean="0">
                <a:latin typeface="Times New Roman" pitchFamily="18" charset="0"/>
                <a:cs typeface="Times New Roman" pitchFamily="18" charset="0"/>
              </a:rPr>
              <a:t>Yogies</a:t>
            </a:r>
            <a:r>
              <a:rPr lang="en-US" sz="2200" dirty="0" smtClean="0">
                <a:latin typeface="Times New Roman" pitchFamily="18" charset="0"/>
                <a:cs typeface="Times New Roman" pitchFamily="18" charset="0"/>
              </a:rPr>
              <a:t> , </a:t>
            </a:r>
            <a:r>
              <a:rPr lang="en-US" sz="2200" dirty="0" err="1" smtClean="0">
                <a:latin typeface="Times New Roman" pitchFamily="18" charset="0"/>
                <a:cs typeface="Times New Roman" pitchFamily="18" charset="0"/>
              </a:rPr>
              <a:t>sanits</a:t>
            </a:r>
            <a:r>
              <a:rPr lang="en-US" sz="2200" dirty="0" smtClean="0">
                <a:latin typeface="Times New Roman" pitchFamily="18" charset="0"/>
                <a:cs typeface="Times New Roman" pitchFamily="18" charset="0"/>
              </a:rPr>
              <a:t> , and people perform Narmada </a:t>
            </a:r>
            <a:r>
              <a:rPr lang="en-US" sz="2200" dirty="0" err="1" smtClean="0">
                <a:latin typeface="Times New Roman" pitchFamily="18" charset="0"/>
                <a:cs typeface="Times New Roman" pitchFamily="18" charset="0"/>
              </a:rPr>
              <a:t>parikrama</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09600"/>
            <a:ext cx="7772400" cy="5410200"/>
          </a:xfrm>
        </p:spPr>
        <p:txBody>
          <a:bodyPr>
            <a:normAutofit fontScale="77500" lnSpcReduction="20000"/>
          </a:bodyPr>
          <a:lstStyle/>
          <a:p>
            <a:pPr algn="just" fontAlgn="base"/>
            <a:r>
              <a:rPr lang="en-US" b="1" dirty="0" smtClean="0">
                <a:latin typeface="Times New Roman" pitchFamily="18" charset="0"/>
                <a:cs typeface="Times New Roman" pitchFamily="18" charset="0"/>
              </a:rPr>
              <a:t>MYTHOLOGY</a:t>
            </a:r>
            <a:r>
              <a:rPr lang="en-US" dirty="0" smtClean="0">
                <a:latin typeface="Times New Roman" pitchFamily="18" charset="0"/>
                <a:cs typeface="Times New Roman" pitchFamily="18" charset="0"/>
              </a:rPr>
              <a:t>: According to mythology, Lord Shiva once sat on the peak of </a:t>
            </a:r>
            <a:r>
              <a:rPr lang="en-US" dirty="0" err="1" smtClean="0">
                <a:latin typeface="Times New Roman" pitchFamily="18" charset="0"/>
                <a:cs typeface="Times New Roman" pitchFamily="18" charset="0"/>
              </a:rPr>
              <a:t>Amarkantak</a:t>
            </a:r>
            <a:r>
              <a:rPr lang="en-US" dirty="0" smtClean="0">
                <a:latin typeface="Times New Roman" pitchFamily="18" charset="0"/>
                <a:cs typeface="Times New Roman" pitchFamily="18" charset="0"/>
              </a:rPr>
              <a:t> Hills in a beautiful trance that gave birth to a female form. He named her "Narmada" since she had inspired "</a:t>
            </a:r>
            <a:r>
              <a:rPr lang="en-US" dirty="0" err="1" smtClean="0">
                <a:latin typeface="Times New Roman" pitchFamily="18" charset="0"/>
                <a:cs typeface="Times New Roman" pitchFamily="18" charset="0"/>
              </a:rPr>
              <a:t>Narma</a:t>
            </a:r>
            <a:r>
              <a:rPr lang="en-US" dirty="0" smtClean="0">
                <a:latin typeface="Times New Roman" pitchFamily="18" charset="0"/>
                <a:cs typeface="Times New Roman" pitchFamily="18" charset="0"/>
              </a:rPr>
              <a:t>" or tenderness in his heart. He also blessed her with lifelong freedom. However, the Gods tried to capture her and she slipped through their fingers taking the form of the River Narmada. It is also believed that the river is often called </a:t>
            </a:r>
            <a:r>
              <a:rPr lang="en-US" dirty="0" err="1" smtClean="0">
                <a:latin typeface="Times New Roman" pitchFamily="18" charset="0"/>
                <a:cs typeface="Times New Roman" pitchFamily="18" charset="0"/>
              </a:rPr>
              <a:t>Shankari</a:t>
            </a:r>
            <a:r>
              <a:rPr lang="en-US" dirty="0" smtClean="0">
                <a:latin typeface="Times New Roman" pitchFamily="18" charset="0"/>
                <a:cs typeface="Times New Roman" pitchFamily="18" charset="0"/>
              </a:rPr>
              <a:t>, meaning daughter of Shankar, a name attributed to Lord Shiva. The river then had pebbles rolling on its river bed to take the shape of his emblem the </a:t>
            </a:r>
            <a:r>
              <a:rPr lang="en-US" dirty="0" err="1" smtClean="0">
                <a:latin typeface="Times New Roman" pitchFamily="18" charset="0"/>
                <a:cs typeface="Times New Roman" pitchFamily="18" charset="0"/>
              </a:rPr>
              <a:t>Linga</a:t>
            </a:r>
            <a:r>
              <a:rPr lang="en-US" dirty="0" smtClean="0">
                <a:latin typeface="Times New Roman" pitchFamily="18" charset="0"/>
                <a:cs typeface="Times New Roman" pitchFamily="18" charset="0"/>
              </a:rPr>
              <a:t> with the inscription "Narmada </a:t>
            </a:r>
            <a:r>
              <a:rPr lang="en-US" dirty="0" err="1" smtClean="0">
                <a:latin typeface="Times New Roman" pitchFamily="18" charset="0"/>
                <a:cs typeface="Times New Roman" pitchFamily="18" charset="0"/>
              </a:rPr>
              <a:t>Ke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Kanker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utte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Sankar</a:t>
            </a:r>
            <a:r>
              <a:rPr lang="en-US" dirty="0" smtClean="0">
                <a:latin typeface="Times New Roman" pitchFamily="18" charset="0"/>
                <a:cs typeface="Times New Roman" pitchFamily="18" charset="0"/>
              </a:rPr>
              <a:t>" which means in Hindi that ‘pebble stones of Narmada gets a personified form of Shiva’. These lingam shaped stones are called </a:t>
            </a:r>
            <a:r>
              <a:rPr lang="en-US" dirty="0" err="1" smtClean="0">
                <a:latin typeface="Times New Roman" pitchFamily="18" charset="0"/>
                <a:cs typeface="Times New Roman" pitchFamily="18" charset="0"/>
              </a:rPr>
              <a:t>Banalinga</a:t>
            </a:r>
            <a:r>
              <a:rPr lang="en-US" dirty="0" smtClean="0">
                <a:latin typeface="Times New Roman" pitchFamily="18" charset="0"/>
                <a:cs typeface="Times New Roman" pitchFamily="18" charset="0"/>
              </a:rPr>
              <a:t> or as </a:t>
            </a:r>
            <a:r>
              <a:rPr lang="en-US" b="1" dirty="0" err="1" smtClean="0">
                <a:latin typeface="Times New Roman" pitchFamily="18" charset="0"/>
                <a:cs typeface="Times New Roman" pitchFamily="18" charset="0"/>
              </a:rPr>
              <a:t>Banashivalingas</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बाणलिंग</a:t>
            </a:r>
            <a:r>
              <a:rPr lang="en-US" b="1" dirty="0" smtClean="0">
                <a:latin typeface="Times New Roman" pitchFamily="18" charset="0"/>
                <a:cs typeface="Times New Roman" pitchFamily="18" charset="0"/>
              </a:rPr>
              <a:t> , </a:t>
            </a:r>
            <a:r>
              <a:rPr lang="en-US" b="1" dirty="0" err="1" smtClean="0">
                <a:latin typeface="Times New Roman" pitchFamily="18" charset="0"/>
                <a:cs typeface="Times New Roman" pitchFamily="18" charset="0"/>
              </a:rPr>
              <a:t>बाणशिवलिंग</a:t>
            </a:r>
            <a:r>
              <a:rPr lang="en-US" b="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 fontAlgn="base"/>
            <a:r>
              <a:rPr lang="en-US" dirty="0" smtClean="0">
                <a:latin typeface="Times New Roman" pitchFamily="18" charset="0"/>
                <a:cs typeface="Times New Roman" pitchFamily="18" charset="0"/>
              </a:rPr>
              <a:t>The other myth is of Narmada falling in love with the </a:t>
            </a:r>
            <a:r>
              <a:rPr lang="en-US" dirty="0" err="1" smtClean="0">
                <a:latin typeface="Times New Roman" pitchFamily="18" charset="0"/>
                <a:cs typeface="Times New Roman" pitchFamily="18" charset="0"/>
              </a:rPr>
              <a:t>Sonbhadra</a:t>
            </a:r>
            <a:r>
              <a:rPr lang="en-US" dirty="0" smtClean="0">
                <a:latin typeface="Times New Roman" pitchFamily="18" charset="0"/>
                <a:cs typeface="Times New Roman" pitchFamily="18" charset="0"/>
              </a:rPr>
              <a:t>, another river flowing on the </a:t>
            </a:r>
            <a:r>
              <a:rPr lang="en-US" dirty="0" err="1" smtClean="0">
                <a:latin typeface="Times New Roman" pitchFamily="18" charset="0"/>
                <a:cs typeface="Times New Roman" pitchFamily="18" charset="0"/>
              </a:rPr>
              <a:t>Chhota</a:t>
            </a:r>
            <a:r>
              <a:rPr lang="en-US" dirty="0" smtClean="0">
                <a:latin typeface="Times New Roman" pitchFamily="18" charset="0"/>
                <a:cs typeface="Times New Roman" pitchFamily="18" charset="0"/>
              </a:rPr>
              <a:t> Nagpur plateau. Hence it earned the name </a:t>
            </a:r>
            <a:r>
              <a:rPr lang="en-US" dirty="0" err="1" smtClean="0">
                <a:latin typeface="Times New Roman" pitchFamily="18" charset="0"/>
                <a:cs typeface="Times New Roman" pitchFamily="18" charset="0"/>
              </a:rPr>
              <a:t>Rewa</a:t>
            </a:r>
            <a:r>
              <a:rPr lang="en-US" dirty="0" smtClean="0">
                <a:latin typeface="Times New Roman" pitchFamily="18" charset="0"/>
                <a:cs typeface="Times New Roman" pitchFamily="18" charset="0"/>
              </a:rPr>
              <a:t> for flowing through its rocky bed.</a:t>
            </a:r>
          </a:p>
          <a:p>
            <a:pPr algn="just" fontAlgn="base"/>
            <a:r>
              <a:rPr lang="en-US" b="1" dirty="0" smtClean="0">
                <a:latin typeface="Times New Roman" pitchFamily="18" charset="0"/>
                <a:cs typeface="Times New Roman" pitchFamily="18" charset="0"/>
              </a:rPr>
              <a:t>The </a:t>
            </a:r>
            <a:r>
              <a:rPr lang="en-US" b="1" dirty="0" err="1" smtClean="0">
                <a:latin typeface="Times New Roman" pitchFamily="18" charset="0"/>
                <a:cs typeface="Times New Roman" pitchFamily="18" charset="0"/>
              </a:rPr>
              <a:t>the</a:t>
            </a:r>
            <a:r>
              <a:rPr lang="en-US" b="1" dirty="0" smtClean="0">
                <a:latin typeface="Times New Roman" pitchFamily="18" charset="0"/>
                <a:cs typeface="Times New Roman" pitchFamily="18" charset="0"/>
              </a:rPr>
              <a:t> banks of Narmada houses the ashrams of </a:t>
            </a:r>
            <a:r>
              <a:rPr lang="en-US" b="1" dirty="0" err="1" smtClean="0">
                <a:latin typeface="Times New Roman" pitchFamily="18" charset="0"/>
                <a:cs typeface="Times New Roman" pitchFamily="18" charset="0"/>
              </a:rPr>
              <a:t>Bhirgu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Rishi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Kapila</a:t>
            </a:r>
            <a:r>
              <a:rPr lang="en-US" b="1" dirty="0" smtClean="0">
                <a:latin typeface="Times New Roman" pitchFamily="18" charset="0"/>
                <a:cs typeface="Times New Roman" pitchFamily="18" charset="0"/>
              </a:rPr>
              <a:t> Muni and </a:t>
            </a:r>
            <a:r>
              <a:rPr lang="en-US" b="1" dirty="0" err="1" smtClean="0">
                <a:latin typeface="Times New Roman" pitchFamily="18" charset="0"/>
                <a:cs typeface="Times New Roman" pitchFamily="18" charset="0"/>
              </a:rPr>
              <a:t>Markandeya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Rishi</a:t>
            </a:r>
            <a:r>
              <a:rPr lang="en-US" b="1" dirty="0" smtClean="0">
                <a:latin typeface="Times New Roman" pitchFamily="18" charset="0"/>
                <a:cs typeface="Times New Roman" pitchFamily="18" charset="0"/>
              </a:rPr>
              <a:t>. Thirdly the </a:t>
            </a:r>
            <a:r>
              <a:rPr lang="en-US" b="1" dirty="0" err="1" smtClean="0">
                <a:latin typeface="Times New Roman" pitchFamily="18" charset="0"/>
                <a:cs typeface="Times New Roman" pitchFamily="18" charset="0"/>
              </a:rPr>
              <a:t>Pandavas</a:t>
            </a:r>
            <a:r>
              <a:rPr lang="en-US" b="1" dirty="0" smtClean="0">
                <a:latin typeface="Times New Roman" pitchFamily="18" charset="0"/>
                <a:cs typeface="Times New Roman" pitchFamily="18" charset="0"/>
              </a:rPr>
              <a:t> also resided along the Narmada riverbanks and gained benefits during their exile. Some of these details are found in the </a:t>
            </a:r>
            <a:r>
              <a:rPr lang="en-US" b="1" dirty="0" err="1" smtClean="0">
                <a:latin typeface="Times New Roman" pitchFamily="18" charset="0"/>
                <a:cs typeface="Times New Roman" pitchFamily="18" charset="0"/>
              </a:rPr>
              <a:t>Mahabaratha</a:t>
            </a:r>
            <a:r>
              <a:rPr lang="en-US" b="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57200"/>
            <a:ext cx="7772400" cy="5562600"/>
          </a:xfrm>
        </p:spPr>
        <p:txBody>
          <a:bodyPr/>
          <a:lstStyle/>
          <a:p>
            <a:pPr algn="just" fontAlgn="base"/>
            <a:r>
              <a:rPr lang="en-US" b="1" dirty="0" err="1" smtClean="0">
                <a:latin typeface="Times New Roman" pitchFamily="18" charset="0"/>
                <a:cs typeface="Times New Roman" pitchFamily="18" charset="0"/>
              </a:rPr>
              <a:t>Adi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Shankara</a:t>
            </a:r>
            <a:r>
              <a:rPr lang="en-US" dirty="0" smtClean="0">
                <a:latin typeface="Times New Roman" pitchFamily="18" charset="0"/>
                <a:cs typeface="Times New Roman" pitchFamily="18" charset="0"/>
              </a:rPr>
              <a:t> met his guru </a:t>
            </a:r>
            <a:r>
              <a:rPr lang="en-US" dirty="0" err="1" smtClean="0">
                <a:latin typeface="Times New Roman" pitchFamily="18" charset="0"/>
                <a:cs typeface="Times New Roman" pitchFamily="18" charset="0"/>
              </a:rPr>
              <a:t>Govinda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Bhagavatpada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भगवत्पन्द</a:t>
            </a:r>
            <a:r>
              <a:rPr lang="en-US" dirty="0" smtClean="0">
                <a:latin typeface="Times New Roman" pitchFamily="18" charset="0"/>
                <a:cs typeface="Times New Roman" pitchFamily="18" charset="0"/>
              </a:rPr>
              <a:t>) on the banks of river Narmada. He travelled north from his village in search of a Brahman </a:t>
            </a:r>
            <a:r>
              <a:rPr lang="en-US" dirty="0" err="1" smtClean="0">
                <a:latin typeface="Times New Roman" pitchFamily="18" charset="0"/>
                <a:cs typeface="Times New Roman" pitchFamily="18" charset="0"/>
              </a:rPr>
              <a:t>realised</a:t>
            </a:r>
            <a:r>
              <a:rPr lang="en-US" dirty="0" smtClean="0">
                <a:latin typeface="Times New Roman" pitchFamily="18" charset="0"/>
                <a:cs typeface="Times New Roman" pitchFamily="18" charset="0"/>
              </a:rPr>
              <a:t> Guru. Having passed through several hermitages, he came to the banks of Narmada.</a:t>
            </a:r>
          </a:p>
          <a:p>
            <a:pPr algn="just" fontAlgn="base"/>
            <a:r>
              <a:rPr lang="en-US" dirty="0" smtClean="0">
                <a:latin typeface="Times New Roman" pitchFamily="18" charset="0"/>
                <a:cs typeface="Times New Roman" pitchFamily="18" charset="0"/>
              </a:rPr>
              <a:t>Legends have it that the great </a:t>
            </a:r>
            <a:r>
              <a:rPr lang="en-US" b="1" dirty="0" err="1" smtClean="0">
                <a:latin typeface="Times New Roman" pitchFamily="18" charset="0"/>
                <a:cs typeface="Times New Roman" pitchFamily="18" charset="0"/>
              </a:rPr>
              <a:t>Ganga</a:t>
            </a:r>
            <a:r>
              <a:rPr lang="en-US" dirty="0" smtClean="0">
                <a:latin typeface="Times New Roman" pitchFamily="18" charset="0"/>
                <a:cs typeface="Times New Roman" pitchFamily="18" charset="0"/>
              </a:rPr>
              <a:t> visits the Narmada once a year in the guise of a black cow to cleanse herself of all her collected sins!</a:t>
            </a:r>
          </a:p>
          <a:p>
            <a:pPr algn="just" fontAlgn="base"/>
            <a:r>
              <a:rPr lang="en-US" b="1" dirty="0" err="1" smtClean="0">
                <a:latin typeface="Times New Roman" pitchFamily="18" charset="0"/>
                <a:cs typeface="Times New Roman" pitchFamily="18" charset="0"/>
              </a:rPr>
              <a:t>Rewa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khnada</a:t>
            </a:r>
            <a:r>
              <a:rPr lang="en-US" b="1" dirty="0" smtClean="0">
                <a:latin typeface="Times New Roman" pitchFamily="18" charset="0"/>
                <a:cs typeface="Times New Roman" pitchFamily="18" charset="0"/>
              </a:rPr>
              <a:t> of </a:t>
            </a:r>
            <a:r>
              <a:rPr lang="en-US" b="1" dirty="0" err="1" smtClean="0">
                <a:latin typeface="Times New Roman" pitchFamily="18" charset="0"/>
                <a:cs typeface="Times New Roman" pitchFamily="18" charset="0"/>
              </a:rPr>
              <a:t>Skenda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Purana</a:t>
            </a:r>
            <a:r>
              <a:rPr lang="en-US" b="1" dirty="0" smtClean="0">
                <a:latin typeface="Times New Roman" pitchFamily="18" charset="0"/>
                <a:cs typeface="Times New Roman" pitchFamily="18" charset="0"/>
              </a:rPr>
              <a:t> describes stories of Narmada River.</a:t>
            </a:r>
            <a:endParaRPr lang="en-US" dirty="0" smtClean="0">
              <a:latin typeface="Times New Roman" pitchFamily="18" charset="0"/>
              <a:cs typeface="Times New Roman" pitchFamily="18" charset="0"/>
            </a:endParaRPr>
          </a:p>
          <a:p>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a:bodyPr>
          <a:lstStyle/>
          <a:p>
            <a:r>
              <a:rPr lang="en-US" sz="3000" b="1" dirty="0" smtClean="0">
                <a:solidFill>
                  <a:srgbClr val="FF0000"/>
                </a:solidFill>
                <a:latin typeface="Times New Roman" pitchFamily="18" charset="0"/>
                <a:cs typeface="Times New Roman" pitchFamily="18" charset="0"/>
              </a:rPr>
              <a:t>THE NARMADA: MOST SACRED RIVER</a:t>
            </a:r>
            <a:endParaRPr lang="en-US" sz="3000"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gn="just"/>
            <a:r>
              <a:rPr lang="en-US" dirty="0" smtClean="0">
                <a:latin typeface="Times New Roman" pitchFamily="18" charset="0"/>
                <a:cs typeface="Times New Roman" pitchFamily="18" charset="0"/>
              </a:rPr>
              <a:t>The Narmada is one of the most sacred of the five holy rivers of India; the other four sacred rivers of India are </a:t>
            </a:r>
            <a:r>
              <a:rPr lang="en-US" dirty="0" err="1" smtClean="0">
                <a:latin typeface="Times New Roman" pitchFamily="18" charset="0"/>
                <a:cs typeface="Times New Roman" pitchFamily="18" charset="0"/>
              </a:rPr>
              <a:t>Ganga</a:t>
            </a:r>
            <a:r>
              <a:rPr lang="en-US" dirty="0" smtClean="0">
                <a:latin typeface="Times New Roman" pitchFamily="18" charset="0"/>
                <a:cs typeface="Times New Roman" pitchFamily="18" charset="0"/>
              </a:rPr>
              <a:t>, Yamuna, Godavari and </a:t>
            </a:r>
            <a:r>
              <a:rPr lang="en-US" dirty="0" err="1" smtClean="0">
                <a:latin typeface="Times New Roman" pitchFamily="18" charset="0"/>
                <a:cs typeface="Times New Roman" pitchFamily="18" charset="0"/>
              </a:rPr>
              <a:t>Kaveri</a:t>
            </a:r>
            <a:r>
              <a:rPr lang="en-US" dirty="0" smtClean="0">
                <a:latin typeface="Times New Roman" pitchFamily="18" charset="0"/>
                <a:cs typeface="Times New Roman" pitchFamily="18" charset="0"/>
              </a:rPr>
              <a:t>. It is believed that a dip in any of these five rivers washes ones sins away. Ptolemy has mentioned the river in the 2nd century AD as </a:t>
            </a:r>
            <a:r>
              <a:rPr lang="en-US" dirty="0" err="1" smtClean="0">
                <a:latin typeface="Times New Roman" pitchFamily="18" charset="0"/>
                <a:cs typeface="Times New Roman" pitchFamily="18" charset="0"/>
              </a:rPr>
              <a:t>Namade</a:t>
            </a:r>
            <a:r>
              <a:rPr lang="en-US" dirty="0" smtClean="0">
                <a:latin typeface="Times New Roman" pitchFamily="18" charset="0"/>
                <a:cs typeface="Times New Roman" pitchFamily="18" charset="0"/>
              </a:rPr>
              <a:t>. The Ramayana, the Mahabharata and </a:t>
            </a:r>
            <a:r>
              <a:rPr lang="en-US" dirty="0" err="1" smtClean="0">
                <a:latin typeface="Times New Roman" pitchFamily="18" charset="0"/>
                <a:cs typeface="Times New Roman" pitchFamily="18" charset="0"/>
              </a:rPr>
              <a:t>Puranas</a:t>
            </a:r>
            <a:r>
              <a:rPr lang="en-US" dirty="0" smtClean="0">
                <a:latin typeface="Times New Roman" pitchFamily="18" charset="0"/>
                <a:cs typeface="Times New Roman" pitchFamily="18" charset="0"/>
              </a:rPr>
              <a:t> refer to it often. The </a:t>
            </a:r>
            <a:r>
              <a:rPr lang="en-US" dirty="0" err="1" smtClean="0">
                <a:latin typeface="Times New Roman" pitchFamily="18" charset="0"/>
                <a:cs typeface="Times New Roman" pitchFamily="18" charset="0"/>
              </a:rPr>
              <a:t>Rewa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Khand</a:t>
            </a:r>
            <a:r>
              <a:rPr lang="en-US" dirty="0" smtClean="0">
                <a:latin typeface="Times New Roman" pitchFamily="18" charset="0"/>
                <a:cs typeface="Times New Roman" pitchFamily="18" charset="0"/>
              </a:rPr>
              <a:t> of </a:t>
            </a:r>
            <a:r>
              <a:rPr lang="en-US" dirty="0" err="1" smtClean="0">
                <a:latin typeface="Times New Roman" pitchFamily="18" charset="0"/>
                <a:cs typeface="Times New Roman" pitchFamily="18" charset="0"/>
              </a:rPr>
              <a:t>Vayu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Puran</a:t>
            </a:r>
            <a:r>
              <a:rPr lang="en-US" dirty="0" smtClean="0">
                <a:latin typeface="Times New Roman" pitchFamily="18" charset="0"/>
                <a:cs typeface="Times New Roman" pitchFamily="18" charset="0"/>
              </a:rPr>
              <a:t> and the </a:t>
            </a:r>
            <a:r>
              <a:rPr lang="en-US" dirty="0" err="1" smtClean="0">
                <a:latin typeface="Times New Roman" pitchFamily="18" charset="0"/>
                <a:cs typeface="Times New Roman" pitchFamily="18" charset="0"/>
              </a:rPr>
              <a:t>Rewa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Khand</a:t>
            </a:r>
            <a:r>
              <a:rPr lang="en-US" dirty="0" smtClean="0">
                <a:latin typeface="Times New Roman" pitchFamily="18" charset="0"/>
                <a:cs typeface="Times New Roman" pitchFamily="18" charset="0"/>
              </a:rPr>
              <a:t> of </a:t>
            </a:r>
            <a:r>
              <a:rPr lang="en-US" dirty="0" err="1" smtClean="0">
                <a:latin typeface="Times New Roman" pitchFamily="18" charset="0"/>
                <a:cs typeface="Times New Roman" pitchFamily="18" charset="0"/>
              </a:rPr>
              <a:t>Skand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Puran</a:t>
            </a:r>
            <a:r>
              <a:rPr lang="en-US" dirty="0" smtClean="0">
                <a:latin typeface="Times New Roman" pitchFamily="18" charset="0"/>
                <a:cs typeface="Times New Roman" pitchFamily="18" charset="0"/>
              </a:rPr>
              <a:t> are completely devoted to the story of the birth and the significance of the River and hence Narmada is also called </a:t>
            </a:r>
            <a:r>
              <a:rPr lang="en-US" dirty="0" err="1" smtClean="0">
                <a:latin typeface="Times New Roman" pitchFamily="18" charset="0"/>
                <a:cs typeface="Times New Roman" pitchFamily="18" charset="0"/>
              </a:rPr>
              <a:t>Rewa</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NARMADA</a:t>
            </a:r>
            <a:r>
              <a:rPr lang="en-US" dirty="0" smtClean="0"/>
              <a:t> </a:t>
            </a:r>
            <a:endParaRPr lang="en-US" dirty="0"/>
          </a:p>
        </p:txBody>
      </p:sp>
      <p:sp>
        <p:nvSpPr>
          <p:cNvPr id="3" name="Content Placeholder 2"/>
          <p:cNvSpPr>
            <a:spLocks noGrp="1"/>
          </p:cNvSpPr>
          <p:nvPr>
            <p:ph sz="quarter" idx="1"/>
          </p:nvPr>
        </p:nvSpPr>
        <p:spPr>
          <a:xfrm>
            <a:off x="914400" y="914400"/>
            <a:ext cx="7772400" cy="5105400"/>
          </a:xfrm>
        </p:spPr>
        <p:txBody>
          <a:bodyPr>
            <a:noAutofit/>
          </a:bodyPr>
          <a:lstStyle/>
          <a:p>
            <a:pPr algn="just"/>
            <a:r>
              <a:rPr lang="en-US" sz="1800" dirty="0" smtClean="0">
                <a:latin typeface="Times New Roman" pitchFamily="18" charset="0"/>
                <a:cs typeface="Times New Roman" pitchFamily="18" charset="0"/>
              </a:rPr>
              <a:t>There are many fables about the source of the Narmada. According to a myth, once, Lord Shiva, meditated so hard that he started perspiring. Shiva's sweat gathered in a tank and started flowing in the form of a river - the Narmada. Another legend has it that two teardrops that fell from the eyes of Lord Brahma, the Creator of the Universe, yielded two rivers - the Narmada and the </a:t>
            </a:r>
            <a:r>
              <a:rPr lang="en-US" sz="1800" dirty="0" err="1" smtClean="0">
                <a:latin typeface="Times New Roman" pitchFamily="18" charset="0"/>
                <a:cs typeface="Times New Roman" pitchFamily="18" charset="0"/>
              </a:rPr>
              <a:t>Sone</a:t>
            </a:r>
            <a:r>
              <a:rPr lang="en-US" sz="1800" dirty="0" smtClean="0">
                <a:latin typeface="Times New Roman" pitchFamily="18" charset="0"/>
                <a:cs typeface="Times New Roman" pitchFamily="18" charset="0"/>
              </a:rPr>
              <a:t>.</a:t>
            </a:r>
          </a:p>
          <a:p>
            <a:pPr algn="just"/>
            <a:r>
              <a:rPr lang="en-US" sz="1800" dirty="0" smtClean="0">
                <a:latin typeface="Times New Roman" pitchFamily="18" charset="0"/>
                <a:cs typeface="Times New Roman" pitchFamily="18" charset="0"/>
              </a:rPr>
              <a:t>Legends also say that for Lord Shiva, the Hindu God, the river is particularly sacred on account of its origin, and it is often called </a:t>
            </a:r>
            <a:r>
              <a:rPr lang="en-US" sz="1800" dirty="0" err="1" smtClean="0">
                <a:latin typeface="Times New Roman" pitchFamily="18" charset="0"/>
                <a:cs typeface="Times New Roman" pitchFamily="18" charset="0"/>
              </a:rPr>
              <a:t>Shankari</a:t>
            </a:r>
            <a:r>
              <a:rPr lang="en-US" sz="1800" dirty="0" smtClean="0">
                <a:latin typeface="Times New Roman" pitchFamily="18" charset="0"/>
                <a:cs typeface="Times New Roman" pitchFamily="18" charset="0"/>
              </a:rPr>
              <a:t> or the daughter of Shankar. All the pebbles rolling on its bed are said to take the shape of his emblem with the saying - Narmada </a:t>
            </a:r>
            <a:r>
              <a:rPr lang="en-US" sz="1800" dirty="0" err="1" smtClean="0">
                <a:latin typeface="Times New Roman" pitchFamily="18" charset="0"/>
                <a:cs typeface="Times New Roman" pitchFamily="18" charset="0"/>
              </a:rPr>
              <a:t>Ke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Kanker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utte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Sankar</a:t>
            </a:r>
            <a:r>
              <a:rPr lang="en-US" sz="1800" dirty="0" smtClean="0">
                <a:latin typeface="Times New Roman" pitchFamily="18" charset="0"/>
                <a:cs typeface="Times New Roman" pitchFamily="18" charset="0"/>
              </a:rPr>
              <a:t> that is a popular saying in the Hindi belt of India. This saying means that 'pebble stones of Narmada gets a personified form of Shiva'. These lingam shaped stones are called </a:t>
            </a:r>
            <a:r>
              <a:rPr lang="en-US" sz="1800" dirty="0" err="1" smtClean="0">
                <a:latin typeface="Times New Roman" pitchFamily="18" charset="0"/>
                <a:cs typeface="Times New Roman" pitchFamily="18" charset="0"/>
              </a:rPr>
              <a:t>Banalinga</a:t>
            </a:r>
            <a:r>
              <a:rPr lang="en-US" sz="1800" dirty="0" smtClean="0">
                <a:latin typeface="Times New Roman" pitchFamily="18" charset="0"/>
                <a:cs typeface="Times New Roman" pitchFamily="18" charset="0"/>
              </a:rPr>
              <a:t> or </a:t>
            </a:r>
            <a:r>
              <a:rPr lang="en-US" sz="1800" dirty="0" err="1" smtClean="0">
                <a:latin typeface="Times New Roman" pitchFamily="18" charset="0"/>
                <a:cs typeface="Times New Roman" pitchFamily="18" charset="0"/>
              </a:rPr>
              <a:t>Banashivalingas</a:t>
            </a:r>
            <a:r>
              <a:rPr lang="en-US" sz="1800" dirty="0" smtClean="0">
                <a:latin typeface="Times New Roman" pitchFamily="18" charset="0"/>
                <a:cs typeface="Times New Roman" pitchFamily="18" charset="0"/>
              </a:rPr>
              <a:t>. These pebbles are much sought after for daily worship by the Hindus. The </a:t>
            </a:r>
            <a:r>
              <a:rPr lang="en-US" sz="1800" dirty="0" err="1" smtClean="0">
                <a:latin typeface="Times New Roman" pitchFamily="18" charset="0"/>
                <a:cs typeface="Times New Roman" pitchFamily="18" charset="0"/>
              </a:rPr>
              <a:t>Brihadeeswara</a:t>
            </a:r>
            <a:r>
              <a:rPr lang="en-US" sz="1800" dirty="0" smtClean="0">
                <a:latin typeface="Times New Roman" pitchFamily="18" charset="0"/>
                <a:cs typeface="Times New Roman" pitchFamily="18" charset="0"/>
              </a:rPr>
              <a:t> Temple in </a:t>
            </a:r>
            <a:r>
              <a:rPr lang="en-US" sz="1800" dirty="0" err="1" smtClean="0">
                <a:latin typeface="Times New Roman" pitchFamily="18" charset="0"/>
                <a:cs typeface="Times New Roman" pitchFamily="18" charset="0"/>
              </a:rPr>
              <a:t>Thanjavur</a:t>
            </a:r>
            <a:r>
              <a:rPr lang="en-US" sz="1800" dirty="0" smtClean="0">
                <a:latin typeface="Times New Roman" pitchFamily="18" charset="0"/>
                <a:cs typeface="Times New Roman" pitchFamily="18" charset="0"/>
              </a:rPr>
              <a:t>, Tamil Nadu is constructed by </a:t>
            </a:r>
            <a:r>
              <a:rPr lang="en-US" sz="1800" dirty="0" err="1" smtClean="0">
                <a:latin typeface="Times New Roman" pitchFamily="18" charset="0"/>
                <a:cs typeface="Times New Roman" pitchFamily="18" charset="0"/>
              </a:rPr>
              <a:t>Rajaraja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Chola</a:t>
            </a:r>
            <a:r>
              <a:rPr lang="en-US" sz="1800" dirty="0" smtClean="0">
                <a:latin typeface="Times New Roman" pitchFamily="18" charset="0"/>
                <a:cs typeface="Times New Roman" pitchFamily="18" charset="0"/>
              </a:rPr>
              <a:t> and possesses one of the biggest </a:t>
            </a:r>
            <a:r>
              <a:rPr lang="en-US" sz="1800" dirty="0" err="1" smtClean="0">
                <a:latin typeface="Times New Roman" pitchFamily="18" charset="0"/>
                <a:cs typeface="Times New Roman" pitchFamily="18" charset="0"/>
              </a:rPr>
              <a:t>Banalingas</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Adi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Shankara</a:t>
            </a:r>
            <a:r>
              <a:rPr lang="en-US" sz="1800" dirty="0" smtClean="0">
                <a:latin typeface="Times New Roman" pitchFamily="18" charset="0"/>
                <a:cs typeface="Times New Roman" pitchFamily="18" charset="0"/>
              </a:rPr>
              <a:t> met his guru </a:t>
            </a:r>
            <a:r>
              <a:rPr lang="en-US" sz="1800" dirty="0" err="1" smtClean="0">
                <a:latin typeface="Times New Roman" pitchFamily="18" charset="0"/>
                <a:cs typeface="Times New Roman" pitchFamily="18" charset="0"/>
              </a:rPr>
              <a:t>Govinda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Bhagavatpada</a:t>
            </a:r>
            <a:r>
              <a:rPr lang="en-US" sz="1800" dirty="0" smtClean="0">
                <a:latin typeface="Times New Roman" pitchFamily="18" charset="0"/>
                <a:cs typeface="Times New Roman" pitchFamily="18" charset="0"/>
              </a:rPr>
              <a:t> on the banks of river Narmada. Important places of pilgrimage along this river are </a:t>
            </a:r>
            <a:r>
              <a:rPr lang="en-US" sz="1800" dirty="0" err="1" smtClean="0">
                <a:latin typeface="Times New Roman" pitchFamily="18" charset="0"/>
                <a:cs typeface="Times New Roman" pitchFamily="18" charset="0"/>
              </a:rPr>
              <a:t>Amarkantak</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Omkareshwar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Maheshwar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Mahadeo</a:t>
            </a:r>
            <a:r>
              <a:rPr lang="en-US" sz="1800" dirty="0" smtClean="0">
                <a:latin typeface="Times New Roman" pitchFamily="18" charset="0"/>
                <a:cs typeface="Times New Roman" pitchFamily="18" charset="0"/>
              </a:rPr>
              <a:t> temples, </a:t>
            </a:r>
            <a:r>
              <a:rPr lang="en-US" sz="1800" dirty="0" err="1" smtClean="0">
                <a:latin typeface="Times New Roman" pitchFamily="18" charset="0"/>
                <a:cs typeface="Times New Roman" pitchFamily="18" charset="0"/>
              </a:rPr>
              <a:t>Nemawar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Siddeshwar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Mandir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Chausath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Yogini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Chaubis</a:t>
            </a:r>
            <a:r>
              <a:rPr lang="en-US" sz="1800" dirty="0" smtClean="0">
                <a:latin typeface="Times New Roman" pitchFamily="18" charset="0"/>
                <a:cs typeface="Times New Roman" pitchFamily="18" charset="0"/>
              </a:rPr>
              <a:t> Avatar Temple and others.</a:t>
            </a:r>
            <a:r>
              <a:rPr lang="en-US" sz="1800" dirty="0" smtClean="0"/>
              <a:t/>
            </a:r>
            <a:br>
              <a:rPr lang="en-US" sz="1800" dirty="0" smtClean="0"/>
            </a:b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5181600" cy="411162"/>
          </a:xfrm>
        </p:spPr>
        <p:txBody>
          <a:bodyPr>
            <a:normAutofit fontScale="90000"/>
          </a:bodyPr>
          <a:lstStyle/>
          <a:p>
            <a:r>
              <a:rPr lang="en-US" b="1" dirty="0" smtClean="0">
                <a:solidFill>
                  <a:schemeClr val="tx1"/>
                </a:solidFill>
                <a:latin typeface="Times New Roman" pitchFamily="18" charset="0"/>
                <a:cs typeface="Times New Roman" pitchFamily="18" charset="0"/>
              </a:rPr>
              <a:t>Continue</a:t>
            </a:r>
            <a:r>
              <a:rPr lang="en-US" dirty="0" smtClean="0"/>
              <a:t>……</a:t>
            </a:r>
            <a:endParaRPr lang="en-US" dirty="0"/>
          </a:p>
        </p:txBody>
      </p:sp>
      <p:sp>
        <p:nvSpPr>
          <p:cNvPr id="3" name="Content Placeholder 2"/>
          <p:cNvSpPr>
            <a:spLocks noGrp="1"/>
          </p:cNvSpPr>
          <p:nvPr>
            <p:ph sz="quarter" idx="1"/>
          </p:nvPr>
        </p:nvSpPr>
        <p:spPr>
          <a:xfrm>
            <a:off x="914400" y="609600"/>
            <a:ext cx="7772400" cy="5715000"/>
          </a:xfrm>
        </p:spPr>
        <p:txBody>
          <a:bodyPr>
            <a:normAutofit fontScale="25000" lnSpcReduction="20000"/>
          </a:bodyPr>
          <a:lstStyle/>
          <a:p>
            <a:pPr algn="just"/>
            <a:endParaRPr lang="en-US" dirty="0" smtClean="0">
              <a:latin typeface="Times New Roman" pitchFamily="18" charset="0"/>
              <a:cs typeface="Times New Roman" pitchFamily="18" charset="0"/>
            </a:endParaRPr>
          </a:p>
          <a:p>
            <a:pPr algn="just"/>
            <a:r>
              <a:rPr lang="en-US" sz="7200" dirty="0" smtClean="0">
                <a:latin typeface="Times New Roman" pitchFamily="18" charset="0"/>
                <a:cs typeface="Times New Roman" pitchFamily="18" charset="0"/>
              </a:rPr>
              <a:t>The Ganges basin ranges from the Himalaya and the </a:t>
            </a:r>
            <a:r>
              <a:rPr lang="en-US" sz="7200" dirty="0" err="1" smtClean="0">
                <a:latin typeface="Times New Roman" pitchFamily="18" charset="0"/>
                <a:cs typeface="Times New Roman" pitchFamily="18" charset="0"/>
              </a:rPr>
              <a:t>Transhimalaya</a:t>
            </a:r>
            <a:r>
              <a:rPr lang="en-US" sz="7200" dirty="0" smtClean="0">
                <a:latin typeface="Times New Roman" pitchFamily="18" charset="0"/>
                <a:cs typeface="Times New Roman" pitchFamily="18" charset="0"/>
              </a:rPr>
              <a:t> in the north, to the northern slopes of the Vindhya range in the south, from the eastern slopes of the </a:t>
            </a:r>
            <a:r>
              <a:rPr lang="en-US" sz="7200" dirty="0" err="1" smtClean="0">
                <a:latin typeface="Times New Roman" pitchFamily="18" charset="0"/>
                <a:cs typeface="Times New Roman" pitchFamily="18" charset="0"/>
              </a:rPr>
              <a:t>Aravalli</a:t>
            </a:r>
            <a:r>
              <a:rPr lang="en-US" sz="7200" dirty="0" smtClean="0">
                <a:latin typeface="Times New Roman" pitchFamily="18" charset="0"/>
                <a:cs typeface="Times New Roman" pitchFamily="18" charset="0"/>
              </a:rPr>
              <a:t> in the west to the </a:t>
            </a:r>
            <a:r>
              <a:rPr lang="en-US" sz="7200" dirty="0" err="1" smtClean="0">
                <a:latin typeface="Times New Roman" pitchFamily="18" charset="0"/>
                <a:cs typeface="Times New Roman" pitchFamily="18" charset="0"/>
              </a:rPr>
              <a:t>Chota</a:t>
            </a:r>
            <a:r>
              <a:rPr lang="en-US" sz="7200" dirty="0" smtClean="0">
                <a:latin typeface="Times New Roman" pitchFamily="18" charset="0"/>
                <a:cs typeface="Times New Roman" pitchFamily="18" charset="0"/>
              </a:rPr>
              <a:t> Nagpur plateau and the </a:t>
            </a:r>
            <a:r>
              <a:rPr lang="en-US" sz="7200" dirty="0" err="1" smtClean="0">
                <a:latin typeface="Times New Roman" pitchFamily="18" charset="0"/>
                <a:cs typeface="Times New Roman" pitchFamily="18" charset="0"/>
              </a:rPr>
              <a:t>Sunderbans</a:t>
            </a:r>
            <a:r>
              <a:rPr lang="en-US" sz="7200" dirty="0" smtClean="0">
                <a:latin typeface="Times New Roman" pitchFamily="18" charset="0"/>
                <a:cs typeface="Times New Roman" pitchFamily="18" charset="0"/>
              </a:rPr>
              <a:t> delta in the east. A significant portion of the discharge from the Ganges comes from the Himalayan mountain system. Within the Himalaya, the Ganges basin spreads almost 1,200 km from the Yamuna-</a:t>
            </a:r>
            <a:r>
              <a:rPr lang="en-US" sz="7200" dirty="0" err="1" smtClean="0">
                <a:latin typeface="Times New Roman" pitchFamily="18" charset="0"/>
                <a:cs typeface="Times New Roman" pitchFamily="18" charset="0"/>
              </a:rPr>
              <a:t>Satluj</a:t>
            </a:r>
            <a:r>
              <a:rPr lang="en-US" sz="7200" dirty="0" smtClean="0">
                <a:latin typeface="Times New Roman" pitchFamily="18" charset="0"/>
                <a:cs typeface="Times New Roman" pitchFamily="18" charset="0"/>
              </a:rPr>
              <a:t> divide along the </a:t>
            </a:r>
            <a:r>
              <a:rPr lang="en-US" sz="7200" dirty="0" err="1" smtClean="0">
                <a:latin typeface="Times New Roman" pitchFamily="18" charset="0"/>
                <a:cs typeface="Times New Roman" pitchFamily="18" charset="0"/>
              </a:rPr>
              <a:t>Simla</a:t>
            </a:r>
            <a:r>
              <a:rPr lang="en-US" sz="7200" dirty="0" smtClean="0">
                <a:latin typeface="Times New Roman" pitchFamily="18" charset="0"/>
                <a:cs typeface="Times New Roman" pitchFamily="18" charset="0"/>
              </a:rPr>
              <a:t> ridge forming the boundary with the Indus basin in the west to the </a:t>
            </a:r>
            <a:r>
              <a:rPr lang="en-US" sz="7200" dirty="0" err="1" smtClean="0">
                <a:latin typeface="Times New Roman" pitchFamily="18" charset="0"/>
                <a:cs typeface="Times New Roman" pitchFamily="18" charset="0"/>
              </a:rPr>
              <a:t>Singalila</a:t>
            </a:r>
            <a:r>
              <a:rPr lang="en-US" sz="7200" dirty="0" smtClean="0">
                <a:latin typeface="Times New Roman" pitchFamily="18" charset="0"/>
                <a:cs typeface="Times New Roman" pitchFamily="18" charset="0"/>
              </a:rPr>
              <a:t> Ridge along the Nepal-Sikkim border forming the boundary with the Brahmaputra basin in the east. This section of the Himalaya contains 9 of the 14 highest peaks in the world over 8,000m in height, including Mount Everest which is the high point of the Ganges basin. The other peaks over 8,000m in the basin are </a:t>
            </a:r>
            <a:r>
              <a:rPr lang="en-US" sz="7200" dirty="0" err="1" smtClean="0">
                <a:latin typeface="Times New Roman" pitchFamily="18" charset="0"/>
                <a:cs typeface="Times New Roman" pitchFamily="18" charset="0"/>
              </a:rPr>
              <a:t>Kangchenjunga,Lhotse</a:t>
            </a:r>
            <a:r>
              <a:rPr lang="en-US" sz="7200" dirty="0" smtClean="0">
                <a:latin typeface="Times New Roman" pitchFamily="18" charset="0"/>
                <a:cs typeface="Times New Roman" pitchFamily="18" charset="0"/>
              </a:rPr>
              <a:t>, Makalu, Cho </a:t>
            </a:r>
            <a:r>
              <a:rPr lang="en-US" sz="7200" dirty="0" err="1" smtClean="0">
                <a:latin typeface="Times New Roman" pitchFamily="18" charset="0"/>
                <a:cs typeface="Times New Roman" pitchFamily="18" charset="0"/>
              </a:rPr>
              <a:t>Oyu</a:t>
            </a:r>
            <a:r>
              <a:rPr lang="en-US" sz="7200" dirty="0" smtClean="0">
                <a:latin typeface="Times New Roman" pitchFamily="18" charset="0"/>
                <a:cs typeface="Times New Roman" pitchFamily="18" charset="0"/>
              </a:rPr>
              <a:t>,</a:t>
            </a:r>
            <a:r>
              <a:rPr lang="en-US" sz="7200" baseline="30000" dirty="0" smtClean="0">
                <a:latin typeface="Times New Roman" pitchFamily="18" charset="0"/>
                <a:cs typeface="Times New Roman" pitchFamily="18" charset="0"/>
              </a:rPr>
              <a:t> </a:t>
            </a:r>
            <a:r>
              <a:rPr lang="en-US" sz="7200" dirty="0" smtClean="0">
                <a:latin typeface="Times New Roman" pitchFamily="18" charset="0"/>
                <a:cs typeface="Times New Roman" pitchFamily="18" charset="0"/>
              </a:rPr>
              <a:t> Dhaulagiri,</a:t>
            </a:r>
            <a:r>
              <a:rPr lang="en-US" sz="7200" baseline="30000" dirty="0" smtClean="0">
                <a:latin typeface="Times New Roman" pitchFamily="18" charset="0"/>
                <a:cs typeface="Times New Roman" pitchFamily="18" charset="0"/>
              </a:rPr>
              <a:t> </a:t>
            </a:r>
            <a:r>
              <a:rPr lang="en-US" sz="7200" dirty="0" smtClean="0">
                <a:latin typeface="Times New Roman" pitchFamily="18" charset="0"/>
                <a:cs typeface="Times New Roman" pitchFamily="18" charset="0"/>
              </a:rPr>
              <a:t> </a:t>
            </a:r>
            <a:r>
              <a:rPr lang="en-US" sz="7200" dirty="0" err="1" smtClean="0">
                <a:latin typeface="Times New Roman" pitchFamily="18" charset="0"/>
                <a:cs typeface="Times New Roman" pitchFamily="18" charset="0"/>
              </a:rPr>
              <a:t>Manaslu</a:t>
            </a:r>
            <a:r>
              <a:rPr lang="en-US" sz="7200" dirty="0" smtClean="0">
                <a:latin typeface="Times New Roman" pitchFamily="18" charset="0"/>
                <a:cs typeface="Times New Roman" pitchFamily="18" charset="0"/>
              </a:rPr>
              <a:t>, Annapurna and </a:t>
            </a:r>
            <a:r>
              <a:rPr lang="en-US" sz="7200" dirty="0" err="1" smtClean="0">
                <a:latin typeface="Times New Roman" pitchFamily="18" charset="0"/>
                <a:cs typeface="Times New Roman" pitchFamily="18" charset="0"/>
              </a:rPr>
              <a:t>Shishapangma</a:t>
            </a:r>
            <a:r>
              <a:rPr lang="en-US" sz="7200" dirty="0" smtClean="0">
                <a:latin typeface="Times New Roman" pitchFamily="18" charset="0"/>
                <a:cs typeface="Times New Roman" pitchFamily="18" charset="0"/>
              </a:rPr>
              <a:t>.</a:t>
            </a:r>
            <a:r>
              <a:rPr lang="en-US" sz="7200" baseline="30000" dirty="0" smtClean="0">
                <a:latin typeface="Times New Roman" pitchFamily="18" charset="0"/>
                <a:cs typeface="Times New Roman" pitchFamily="18" charset="0"/>
                <a:hlinkClick r:id="rId2"/>
              </a:rPr>
              <a:t>[</a:t>
            </a:r>
            <a:r>
              <a:rPr lang="en-US" sz="7200" dirty="0" smtClean="0">
                <a:latin typeface="Times New Roman" pitchFamily="18" charset="0"/>
                <a:cs typeface="Times New Roman" pitchFamily="18" charset="0"/>
              </a:rPr>
              <a:t> The Himalayan portion of the basin includes the south-eastern portion of the state of Himachal Pradesh, the entire state of </a:t>
            </a:r>
            <a:r>
              <a:rPr lang="en-US" sz="7200" dirty="0" err="1" smtClean="0">
                <a:latin typeface="Times New Roman" pitchFamily="18" charset="0"/>
                <a:cs typeface="Times New Roman" pitchFamily="18" charset="0"/>
              </a:rPr>
              <a:t>Uttarakhand</a:t>
            </a:r>
            <a:r>
              <a:rPr lang="en-US" sz="7200" dirty="0" smtClean="0">
                <a:latin typeface="Times New Roman" pitchFamily="18" charset="0"/>
                <a:cs typeface="Times New Roman" pitchFamily="18" charset="0"/>
              </a:rPr>
              <a:t>, the entire country of Nepal and the extreme north-western portion of the state of West Bengal.</a:t>
            </a:r>
          </a:p>
          <a:p>
            <a:pPr algn="just"/>
            <a:r>
              <a:rPr lang="en-US" sz="7200" dirty="0" smtClean="0">
                <a:latin typeface="Times New Roman" pitchFamily="18" charset="0"/>
                <a:cs typeface="Times New Roman" pitchFamily="18" charset="0"/>
              </a:rPr>
              <a:t>The discharge of the Ganges also differs by source. Frequently, discharge is described for the mouth of the </a:t>
            </a:r>
            <a:r>
              <a:rPr lang="en-US" sz="7200" dirty="0" err="1" smtClean="0">
                <a:latin typeface="Times New Roman" pitchFamily="18" charset="0"/>
                <a:cs typeface="Times New Roman" pitchFamily="18" charset="0"/>
              </a:rPr>
              <a:t>Meghna</a:t>
            </a:r>
            <a:r>
              <a:rPr lang="en-US" sz="7200" dirty="0" smtClean="0">
                <a:latin typeface="Times New Roman" pitchFamily="18" charset="0"/>
                <a:cs typeface="Times New Roman" pitchFamily="18" charset="0"/>
              </a:rPr>
              <a:t> River, thus combining the Ganges with the Brahmaputra and </a:t>
            </a:r>
            <a:r>
              <a:rPr lang="en-US" sz="7200" dirty="0" err="1" smtClean="0">
                <a:latin typeface="Times New Roman" pitchFamily="18" charset="0"/>
                <a:cs typeface="Times New Roman" pitchFamily="18" charset="0"/>
              </a:rPr>
              <a:t>Meghna</a:t>
            </a:r>
            <a:r>
              <a:rPr lang="en-US" sz="7200" dirty="0" smtClean="0">
                <a:latin typeface="Times New Roman" pitchFamily="18" charset="0"/>
                <a:cs typeface="Times New Roman" pitchFamily="18" charset="0"/>
              </a:rPr>
              <a:t>. This results in a total average annual discharge of about 38,000 m</a:t>
            </a:r>
            <a:r>
              <a:rPr lang="en-US" sz="7200" baseline="30000" dirty="0" smtClean="0">
                <a:latin typeface="Times New Roman" pitchFamily="18" charset="0"/>
                <a:cs typeface="Times New Roman" pitchFamily="18" charset="0"/>
              </a:rPr>
              <a:t>3</a:t>
            </a:r>
            <a:r>
              <a:rPr lang="en-US" sz="7200" dirty="0" smtClean="0">
                <a:latin typeface="Times New Roman" pitchFamily="18" charset="0"/>
                <a:cs typeface="Times New Roman" pitchFamily="18" charset="0"/>
              </a:rPr>
              <a:t>/s (1,300,000 cu ft/s),or 42,470 m</a:t>
            </a:r>
            <a:r>
              <a:rPr lang="en-US" sz="7200" baseline="30000" dirty="0" smtClean="0">
                <a:latin typeface="Times New Roman" pitchFamily="18" charset="0"/>
                <a:cs typeface="Times New Roman" pitchFamily="18" charset="0"/>
              </a:rPr>
              <a:t>3</a:t>
            </a:r>
            <a:r>
              <a:rPr lang="en-US" sz="7200" dirty="0" smtClean="0">
                <a:latin typeface="Times New Roman" pitchFamily="18" charset="0"/>
                <a:cs typeface="Times New Roman" pitchFamily="18" charset="0"/>
              </a:rPr>
              <a:t>/s (1,500,000 cu ft/s). In other cases the average annual discharges of the Ganges, Brahmaputra, and </a:t>
            </a:r>
            <a:r>
              <a:rPr lang="en-US" sz="7200" dirty="0" err="1" smtClean="0">
                <a:latin typeface="Times New Roman" pitchFamily="18" charset="0"/>
                <a:cs typeface="Times New Roman" pitchFamily="18" charset="0"/>
              </a:rPr>
              <a:t>Meghna</a:t>
            </a:r>
            <a:r>
              <a:rPr lang="en-US" sz="7200" dirty="0" smtClean="0">
                <a:latin typeface="Times New Roman" pitchFamily="18" charset="0"/>
                <a:cs typeface="Times New Roman" pitchFamily="18" charset="0"/>
              </a:rPr>
              <a:t> are given separately, at about 16,650 m</a:t>
            </a:r>
            <a:r>
              <a:rPr lang="en-US" sz="7200" baseline="30000" dirty="0" smtClean="0">
                <a:latin typeface="Times New Roman" pitchFamily="18" charset="0"/>
                <a:cs typeface="Times New Roman" pitchFamily="18" charset="0"/>
              </a:rPr>
              <a:t>3</a:t>
            </a:r>
            <a:r>
              <a:rPr lang="en-US" sz="7200" dirty="0" smtClean="0">
                <a:latin typeface="Times New Roman" pitchFamily="18" charset="0"/>
                <a:cs typeface="Times New Roman" pitchFamily="18" charset="0"/>
              </a:rPr>
              <a:t>/s (588,000 cu ft/s) for the Ganges, about 19,820 m</a:t>
            </a:r>
            <a:r>
              <a:rPr lang="en-US" sz="7200" baseline="30000" dirty="0" smtClean="0">
                <a:latin typeface="Times New Roman" pitchFamily="18" charset="0"/>
                <a:cs typeface="Times New Roman" pitchFamily="18" charset="0"/>
              </a:rPr>
              <a:t>3</a:t>
            </a:r>
            <a:r>
              <a:rPr lang="en-US" sz="7200" dirty="0" smtClean="0">
                <a:latin typeface="Times New Roman" pitchFamily="18" charset="0"/>
                <a:cs typeface="Times New Roman" pitchFamily="18" charset="0"/>
              </a:rPr>
              <a:t>/s (700,000 cu ft/s) for the Brahmaputra, and about 5,100 m</a:t>
            </a:r>
            <a:r>
              <a:rPr lang="en-US" sz="7200" baseline="30000" dirty="0" smtClean="0">
                <a:latin typeface="Times New Roman" pitchFamily="18" charset="0"/>
                <a:cs typeface="Times New Roman" pitchFamily="18" charset="0"/>
              </a:rPr>
              <a:t>3</a:t>
            </a:r>
            <a:r>
              <a:rPr lang="en-US" sz="7200" dirty="0" smtClean="0">
                <a:latin typeface="Times New Roman" pitchFamily="18" charset="0"/>
                <a:cs typeface="Times New Roman" pitchFamily="18" charset="0"/>
              </a:rPr>
              <a:t>/s (180,000 cu ft/s) for the </a:t>
            </a:r>
            <a:r>
              <a:rPr lang="en-US" sz="7200" dirty="0" err="1" smtClean="0">
                <a:latin typeface="Times New Roman" pitchFamily="18" charset="0"/>
                <a:cs typeface="Times New Roman" pitchFamily="18" charset="0"/>
              </a:rPr>
              <a:t>Meghna</a:t>
            </a:r>
            <a:r>
              <a:rPr lang="en-US" sz="7200" dirty="0" smtClean="0">
                <a:latin typeface="Times New Roman" pitchFamily="18" charset="0"/>
                <a:cs typeface="Times New Roman" pitchFamily="18" charset="0"/>
              </a:rPr>
              <a:t>. </a:t>
            </a:r>
          </a:p>
          <a:p>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latin typeface="Times New Roman" pitchFamily="18" charset="0"/>
                <a:cs typeface="Times New Roman" pitchFamily="18" charset="0"/>
              </a:rPr>
              <a:t>HOLLY RIVER NARMADA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1447800"/>
            <a:ext cx="3733800" cy="4572000"/>
          </a:xfrm>
        </p:spPr>
        <p:txBody>
          <a:bodyPr>
            <a:normAutofit fontScale="92500" lnSpcReduction="20000"/>
          </a:bodyPr>
          <a:lstStyle/>
          <a:p>
            <a:endParaRPr lang="en-US" dirty="0" smtClean="0"/>
          </a:p>
          <a:p>
            <a:pPr algn="just"/>
            <a:r>
              <a:rPr lang="en-US" dirty="0" smtClean="0">
                <a:latin typeface="Times New Roman" pitchFamily="18" charset="0"/>
                <a:cs typeface="Times New Roman" pitchFamily="18" charset="0"/>
              </a:rPr>
              <a:t>The Narmada, the largest west flowing river of the Peninsula, rises near </a:t>
            </a:r>
            <a:r>
              <a:rPr lang="en-US" dirty="0" err="1" smtClean="0">
                <a:latin typeface="Times New Roman" pitchFamily="18" charset="0"/>
                <a:cs typeface="Times New Roman" pitchFamily="18" charset="0"/>
              </a:rPr>
              <a:t>Amarkantak</a:t>
            </a:r>
            <a:r>
              <a:rPr lang="en-US" dirty="0" smtClean="0">
                <a:latin typeface="Times New Roman" pitchFamily="18" charset="0"/>
                <a:cs typeface="Times New Roman" pitchFamily="18" charset="0"/>
              </a:rPr>
              <a:t> range of mountains in Madhya Pradesh. It is the fifth largest river in the country and the largest one in Gujarat. It traverses Madhya Pradesh, Maharashtra and Gujarat and meets the Gulf of Cambay.</a:t>
            </a:r>
            <a:endParaRPr lang="en-US" dirty="0">
              <a:latin typeface="Times New Roman" pitchFamily="18" charset="0"/>
              <a:cs typeface="Times New Roman" pitchFamily="18" charset="0"/>
            </a:endParaRPr>
          </a:p>
        </p:txBody>
      </p:sp>
      <p:pic>
        <p:nvPicPr>
          <p:cNvPr id="5122" name="Picture 2" descr="C:\Users\anant\Desktop\bipin sir\NARMADA.jpg"/>
          <p:cNvPicPr>
            <a:picLocks noChangeAspect="1" noChangeArrowheads="1"/>
          </p:cNvPicPr>
          <p:nvPr/>
        </p:nvPicPr>
        <p:blipFill>
          <a:blip r:embed="rId2"/>
          <a:srcRect/>
          <a:stretch>
            <a:fillRect/>
          </a:stretch>
        </p:blipFill>
        <p:spPr bwMode="auto">
          <a:xfrm>
            <a:off x="4876800" y="1600200"/>
            <a:ext cx="3962400" cy="4923852"/>
          </a:xfrm>
          <a:prstGeom prst="rect">
            <a:avLst/>
          </a:prstGeom>
          <a:noFill/>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81000"/>
            <a:ext cx="7772400" cy="5943600"/>
          </a:xfrm>
        </p:spPr>
        <p:txBody>
          <a:bodyPr>
            <a:normAutofit lnSpcReduction="10000"/>
          </a:bodyPr>
          <a:lstStyle/>
          <a:p>
            <a:pPr algn="just"/>
            <a:r>
              <a:rPr lang="en-US" dirty="0" smtClean="0">
                <a:latin typeface="Times New Roman" pitchFamily="18" charset="0"/>
                <a:cs typeface="Times New Roman" pitchFamily="18" charset="0"/>
              </a:rPr>
              <a:t>The Narmada River is also called the </a:t>
            </a:r>
            <a:r>
              <a:rPr lang="en-US" dirty="0" err="1" smtClean="0">
                <a:latin typeface="Times New Roman" pitchFamily="18" charset="0"/>
                <a:cs typeface="Times New Roman" pitchFamily="18" charset="0"/>
              </a:rPr>
              <a:t>Reva</a:t>
            </a:r>
            <a:r>
              <a:rPr lang="en-US" dirty="0" smtClean="0">
                <a:latin typeface="Times New Roman" pitchFamily="18" charset="0"/>
                <a:cs typeface="Times New Roman" pitchFamily="18" charset="0"/>
              </a:rPr>
              <a:t>, Narbada, or </a:t>
            </a:r>
            <a:r>
              <a:rPr lang="en-US" dirty="0" err="1" smtClean="0">
                <a:latin typeface="Times New Roman" pitchFamily="18" charset="0"/>
                <a:cs typeface="Times New Roman" pitchFamily="18" charset="0"/>
              </a:rPr>
              <a:t>anglicised</a:t>
            </a:r>
            <a:r>
              <a:rPr lang="en-US" dirty="0" smtClean="0">
                <a:latin typeface="Times New Roman" pitchFamily="18" charset="0"/>
                <a:cs typeface="Times New Roman" pitchFamily="18" charset="0"/>
              </a:rPr>
              <a:t> as ‘</a:t>
            </a:r>
            <a:r>
              <a:rPr lang="en-US" dirty="0" err="1" smtClean="0">
                <a:latin typeface="Times New Roman" pitchFamily="18" charset="0"/>
                <a:cs typeface="Times New Roman" pitchFamily="18" charset="0"/>
              </a:rPr>
              <a:t>Nerbudda</a:t>
            </a:r>
            <a:r>
              <a:rPr lang="en-US" dirty="0" smtClean="0">
                <a:latin typeface="Times New Roman" pitchFamily="18" charset="0"/>
                <a:cs typeface="Times New Roman" pitchFamily="18" charset="0"/>
              </a:rPr>
              <a:t>’. The term ‘Narmada’ means ‘The Giver of Pleasure’ in the Sanskrit language. It is the fifth-longest waterway and the longest west-streaming stream in India. The Narmada River majorly flows through these states of India – Madhya Pradesh, Maharashtra, and Gujarat. It is the biggest streaming waterway in the territory of Madhya Pradesh. Narmada creates a conservative boundary between North and South India. It flows over a length of 1,312 Km in the West direction before it drains through the Gulf of </a:t>
            </a:r>
            <a:r>
              <a:rPr lang="en-US" dirty="0" err="1" smtClean="0">
                <a:latin typeface="Times New Roman" pitchFamily="18" charset="0"/>
                <a:cs typeface="Times New Roman" pitchFamily="18" charset="0"/>
              </a:rPr>
              <a:t>Khambhat</a:t>
            </a:r>
            <a:r>
              <a:rPr lang="en-US" dirty="0" smtClean="0">
                <a:latin typeface="Times New Roman" pitchFamily="18" charset="0"/>
                <a:cs typeface="Times New Roman" pitchFamily="18" charset="0"/>
              </a:rPr>
              <a:t> and then falls into the Arabian Sea. The unique fact about this river is that it is one of the two predominant rivers that flow from the West to the East. </a:t>
            </a:r>
            <a:endParaRPr lang="en-US" dirty="0">
              <a:latin typeface="Times New Roman" pitchFamily="18" charset="0"/>
              <a:cs typeface="Times New Roman" pitchFamily="18"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09600"/>
            <a:ext cx="7772400" cy="5410200"/>
          </a:xfrm>
        </p:spPr>
        <p:txBody>
          <a:bodyPr>
            <a:normAutofit fontScale="92500" lnSpcReduction="10000"/>
          </a:bodyPr>
          <a:lstStyle/>
          <a:p>
            <a:pPr algn="just"/>
            <a:r>
              <a:rPr lang="en-US" b="1" dirty="0" smtClean="0">
                <a:latin typeface="Times New Roman" pitchFamily="18" charset="0"/>
                <a:cs typeface="Times New Roman" pitchFamily="18" charset="0"/>
              </a:rPr>
              <a:t>Features of the Narmada Basin  </a:t>
            </a:r>
          </a:p>
          <a:p>
            <a:pPr algn="just"/>
            <a:r>
              <a:rPr lang="en-US" dirty="0" smtClean="0">
                <a:latin typeface="Times New Roman" pitchFamily="18" charset="0"/>
                <a:cs typeface="Times New Roman" pitchFamily="18" charset="0"/>
              </a:rPr>
              <a:t>Some important features of the Narmada basin are: </a:t>
            </a:r>
          </a:p>
          <a:p>
            <a:pPr algn="just"/>
            <a:r>
              <a:rPr lang="en-US" dirty="0" smtClean="0">
                <a:latin typeface="Times New Roman" pitchFamily="18" charset="0"/>
                <a:cs typeface="Times New Roman" pitchFamily="18" charset="0"/>
              </a:rPr>
              <a:t>A small reservoir named Narmada </a:t>
            </a:r>
            <a:r>
              <a:rPr lang="en-US" dirty="0" err="1" smtClean="0">
                <a:latin typeface="Times New Roman" pitchFamily="18" charset="0"/>
                <a:cs typeface="Times New Roman" pitchFamily="18" charset="0"/>
              </a:rPr>
              <a:t>Kund</a:t>
            </a:r>
            <a:r>
              <a:rPr lang="en-US" dirty="0" smtClean="0">
                <a:latin typeface="Times New Roman" pitchFamily="18" charset="0"/>
                <a:cs typeface="Times New Roman" pitchFamily="18" charset="0"/>
              </a:rPr>
              <a:t> is the origin of this river. It is located in the </a:t>
            </a:r>
            <a:r>
              <a:rPr lang="en-US" dirty="0" err="1" smtClean="0">
                <a:latin typeface="Times New Roman" pitchFamily="18" charset="0"/>
                <a:cs typeface="Times New Roman" pitchFamily="18" charset="0"/>
              </a:rPr>
              <a:t>Amarkantak</a:t>
            </a:r>
            <a:r>
              <a:rPr lang="en-US" dirty="0" smtClean="0">
                <a:latin typeface="Times New Roman" pitchFamily="18" charset="0"/>
                <a:cs typeface="Times New Roman" pitchFamily="18" charset="0"/>
              </a:rPr>
              <a:t> hills in the district of </a:t>
            </a:r>
            <a:r>
              <a:rPr lang="en-US" dirty="0" err="1" smtClean="0">
                <a:latin typeface="Times New Roman" pitchFamily="18" charset="0"/>
                <a:cs typeface="Times New Roman" pitchFamily="18" charset="0"/>
              </a:rPr>
              <a:t>Anuppur</a:t>
            </a:r>
            <a:r>
              <a:rPr lang="en-US" dirty="0" smtClean="0">
                <a:latin typeface="Times New Roman" pitchFamily="18" charset="0"/>
                <a:cs typeface="Times New Roman" pitchFamily="18" charset="0"/>
              </a:rPr>
              <a:t> of East Madhya Pradesh. It has an altitude of 1,057 </a:t>
            </a:r>
            <a:r>
              <a:rPr lang="en-US" dirty="0" err="1" smtClean="0">
                <a:latin typeface="Times New Roman" pitchFamily="18" charset="0"/>
                <a:cs typeface="Times New Roman" pitchFamily="18" charset="0"/>
              </a:rPr>
              <a:t>metres</a:t>
            </a: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This river spreads over a total area of 98,796 sq. km. This river measurement accounts for about 3% of the total geographical area of the Indian subcontinent. </a:t>
            </a:r>
          </a:p>
          <a:p>
            <a:pPr algn="just"/>
            <a:r>
              <a:rPr lang="en-US" dirty="0" smtClean="0">
                <a:latin typeface="Times New Roman" pitchFamily="18" charset="0"/>
                <a:cs typeface="Times New Roman" pitchFamily="18" charset="0"/>
              </a:rPr>
              <a:t>The topography of this holy river basin is: </a:t>
            </a:r>
          </a:p>
          <a:p>
            <a:pPr algn="just"/>
            <a:r>
              <a:rPr lang="en-US" dirty="0" smtClean="0">
                <a:latin typeface="Times New Roman" pitchFamily="18" charset="0"/>
                <a:cs typeface="Times New Roman" pitchFamily="18" charset="0"/>
              </a:rPr>
              <a:t>It is surrounded by the </a:t>
            </a:r>
            <a:r>
              <a:rPr lang="en-US" dirty="0" err="1" smtClean="0">
                <a:latin typeface="Times New Roman" pitchFamily="18" charset="0"/>
                <a:cs typeface="Times New Roman" pitchFamily="18" charset="0"/>
              </a:rPr>
              <a:t>Vindhyas</a:t>
            </a:r>
            <a:r>
              <a:rPr lang="en-US" dirty="0" smtClean="0">
                <a:latin typeface="Times New Roman" pitchFamily="18" charset="0"/>
                <a:cs typeface="Times New Roman" pitchFamily="18" charset="0"/>
              </a:rPr>
              <a:t> in the North direction </a:t>
            </a:r>
          </a:p>
          <a:p>
            <a:pPr algn="just"/>
            <a:r>
              <a:rPr lang="en-US" dirty="0" smtClean="0">
                <a:latin typeface="Times New Roman" pitchFamily="18" charset="0"/>
                <a:cs typeface="Times New Roman" pitchFamily="18" charset="0"/>
              </a:rPr>
              <a:t>It is guarded by the </a:t>
            </a:r>
            <a:r>
              <a:rPr lang="en-US" dirty="0" err="1" smtClean="0">
                <a:latin typeface="Times New Roman" pitchFamily="18" charset="0"/>
                <a:cs typeface="Times New Roman" pitchFamily="18" charset="0"/>
              </a:rPr>
              <a:t>Maikala</a:t>
            </a:r>
            <a:r>
              <a:rPr lang="en-US" dirty="0" smtClean="0">
                <a:latin typeface="Times New Roman" pitchFamily="18" charset="0"/>
                <a:cs typeface="Times New Roman" pitchFamily="18" charset="0"/>
              </a:rPr>
              <a:t> range in the East direction </a:t>
            </a:r>
          </a:p>
          <a:p>
            <a:pPr algn="just"/>
            <a:r>
              <a:rPr lang="en-US" dirty="0" smtClean="0">
                <a:latin typeface="Times New Roman" pitchFamily="18" charset="0"/>
                <a:cs typeface="Times New Roman" pitchFamily="18" charset="0"/>
              </a:rPr>
              <a:t>It is bounded by the </a:t>
            </a:r>
            <a:r>
              <a:rPr lang="en-US" dirty="0" err="1" smtClean="0">
                <a:latin typeface="Times New Roman" pitchFamily="18" charset="0"/>
                <a:cs typeface="Times New Roman" pitchFamily="18" charset="0"/>
              </a:rPr>
              <a:t>Satpuras</a:t>
            </a:r>
            <a:r>
              <a:rPr lang="en-US" dirty="0" smtClean="0">
                <a:latin typeface="Times New Roman" pitchFamily="18" charset="0"/>
                <a:cs typeface="Times New Roman" pitchFamily="18" charset="0"/>
              </a:rPr>
              <a:t> in the South direction</a:t>
            </a:r>
          </a:p>
          <a:p>
            <a:pPr algn="just"/>
            <a:r>
              <a:rPr lang="en-US" dirty="0" smtClean="0">
                <a:latin typeface="Times New Roman" pitchFamily="18" charset="0"/>
                <a:cs typeface="Times New Roman" pitchFamily="18" charset="0"/>
              </a:rPr>
              <a:t>It is circumscribed by the Arabian Sea in the West direction</a:t>
            </a:r>
          </a:p>
          <a:p>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33400"/>
            <a:ext cx="7772400" cy="5638800"/>
          </a:xfrm>
        </p:spPr>
        <p:txBody>
          <a:bodyPr>
            <a:normAutofit fontScale="92500" lnSpcReduction="20000"/>
          </a:bodyPr>
          <a:lstStyle/>
          <a:p>
            <a:pPr algn="just"/>
            <a:r>
              <a:rPr lang="en-US" dirty="0" smtClean="0">
                <a:latin typeface="Times New Roman" pitchFamily="18" charset="0"/>
                <a:cs typeface="Times New Roman" pitchFamily="18" charset="0"/>
              </a:rPr>
              <a:t>As the catchment area lies in the extreme northern part of the country, it majorly covers Madhya Pradesh, Gujarat, and a few regions of Maharashtra and </a:t>
            </a:r>
            <a:r>
              <a:rPr lang="en-US" dirty="0" err="1" smtClean="0">
                <a:latin typeface="Times New Roman" pitchFamily="18" charset="0"/>
                <a:cs typeface="Times New Roman" pitchFamily="18" charset="0"/>
              </a:rPr>
              <a:t>Chattisgarh</a:t>
            </a: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The catchment area of river Narmada encompasses five prime geographical areas. They are: </a:t>
            </a:r>
          </a:p>
          <a:p>
            <a:pPr algn="just"/>
            <a:r>
              <a:rPr lang="en-US" dirty="0" smtClean="0">
                <a:latin typeface="Times New Roman" pitchFamily="18" charset="0"/>
                <a:cs typeface="Times New Roman" pitchFamily="18" charset="0"/>
              </a:rPr>
              <a:t>The upper mountain region encircles the districts of </a:t>
            </a:r>
            <a:r>
              <a:rPr lang="en-US" dirty="0" err="1" smtClean="0">
                <a:latin typeface="Times New Roman" pitchFamily="18" charset="0"/>
                <a:cs typeface="Times New Roman" pitchFamily="18" charset="0"/>
              </a:rPr>
              <a:t>Mandha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Shahdol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Balaghat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Durg</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Seoni</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The upper terrain encircles the districts of </a:t>
            </a:r>
            <a:r>
              <a:rPr lang="en-US" dirty="0" err="1" smtClean="0">
                <a:latin typeface="Times New Roman" pitchFamily="18" charset="0"/>
                <a:cs typeface="Times New Roman" pitchFamily="18" charset="0"/>
              </a:rPr>
              <a:t>Narsimhapur</a:t>
            </a:r>
            <a:r>
              <a:rPr lang="en-US" dirty="0" smtClean="0">
                <a:latin typeface="Times New Roman" pitchFamily="18" charset="0"/>
                <a:cs typeface="Times New Roman" pitchFamily="18" charset="0"/>
              </a:rPr>
              <a:t>, Jabalpur, </a:t>
            </a:r>
            <a:r>
              <a:rPr lang="en-US" dirty="0" err="1" smtClean="0">
                <a:latin typeface="Times New Roman" pitchFamily="18" charset="0"/>
                <a:cs typeface="Times New Roman" pitchFamily="18" charset="0"/>
              </a:rPr>
              <a:t>Damoh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Sagar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Hoshangabad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Chhindwara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Raisen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Betul</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Sehore</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The central terrain encircles parts of west </a:t>
            </a:r>
            <a:r>
              <a:rPr lang="en-US" dirty="0" err="1" smtClean="0">
                <a:latin typeface="Times New Roman" pitchFamily="18" charset="0"/>
                <a:cs typeface="Times New Roman" pitchFamily="18" charset="0"/>
              </a:rPr>
              <a:t>Nimar</a:t>
            </a:r>
            <a:r>
              <a:rPr lang="en-US" dirty="0" smtClean="0">
                <a:latin typeface="Times New Roman" pitchFamily="18" charset="0"/>
                <a:cs typeface="Times New Roman" pitchFamily="18" charset="0"/>
              </a:rPr>
              <a:t>, the districts of East </a:t>
            </a:r>
            <a:r>
              <a:rPr lang="en-US" dirty="0" err="1" smtClean="0">
                <a:latin typeface="Times New Roman" pitchFamily="18" charset="0"/>
                <a:cs typeface="Times New Roman" pitchFamily="18" charset="0"/>
              </a:rPr>
              <a:t>Nimar</a:t>
            </a:r>
            <a:r>
              <a:rPr lang="en-US" dirty="0" smtClean="0">
                <a:latin typeface="Times New Roman" pitchFamily="18" charset="0"/>
                <a:cs typeface="Times New Roman" pitchFamily="18" charset="0"/>
              </a:rPr>
              <a:t>, Indore, </a:t>
            </a:r>
            <a:r>
              <a:rPr lang="en-US" dirty="0" err="1" smtClean="0">
                <a:latin typeface="Times New Roman" pitchFamily="18" charset="0"/>
                <a:cs typeface="Times New Roman" pitchFamily="18" charset="0"/>
              </a:rPr>
              <a:t>Dewas</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Dhar</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The lower mountain region – Parts of  West </a:t>
            </a:r>
            <a:r>
              <a:rPr lang="en-US" dirty="0" err="1" smtClean="0">
                <a:latin typeface="Times New Roman" pitchFamily="18" charset="0"/>
                <a:cs typeface="Times New Roman" pitchFamily="18" charset="0"/>
              </a:rPr>
              <a:t>Nimar</a:t>
            </a:r>
            <a:r>
              <a:rPr lang="en-US" dirty="0" smtClean="0">
                <a:latin typeface="Times New Roman" pitchFamily="18" charset="0"/>
                <a:cs typeface="Times New Roman" pitchFamily="18" charset="0"/>
              </a:rPr>
              <a:t>, Dhulia, </a:t>
            </a:r>
            <a:r>
              <a:rPr lang="en-US" dirty="0" err="1" smtClean="0">
                <a:latin typeface="Times New Roman" pitchFamily="18" charset="0"/>
                <a:cs typeface="Times New Roman" pitchFamily="18" charset="0"/>
              </a:rPr>
              <a:t>Jhabua</a:t>
            </a:r>
            <a:r>
              <a:rPr lang="en-US" dirty="0" smtClean="0">
                <a:latin typeface="Times New Roman" pitchFamily="18" charset="0"/>
                <a:cs typeface="Times New Roman" pitchFamily="18" charset="0"/>
              </a:rPr>
              <a:t>, Narmada, and </a:t>
            </a:r>
            <a:r>
              <a:rPr lang="en-US" dirty="0" err="1" smtClean="0">
                <a:latin typeface="Times New Roman" pitchFamily="18" charset="0"/>
                <a:cs typeface="Times New Roman" pitchFamily="18" charset="0"/>
              </a:rPr>
              <a:t>Vadodara</a:t>
            </a:r>
            <a:r>
              <a:rPr lang="en-US" dirty="0" smtClean="0">
                <a:latin typeface="Times New Roman" pitchFamily="18" charset="0"/>
                <a:cs typeface="Times New Roman" pitchFamily="18" charset="0"/>
              </a:rPr>
              <a:t> are included in this region.</a:t>
            </a:r>
          </a:p>
          <a:p>
            <a:pPr algn="just"/>
            <a:r>
              <a:rPr lang="en-US" dirty="0" smtClean="0">
                <a:latin typeface="Times New Roman" pitchFamily="18" charset="0"/>
                <a:cs typeface="Times New Roman" pitchFamily="18" charset="0"/>
              </a:rPr>
              <a:t>The lower terrain region – predominantly includes the districts of </a:t>
            </a:r>
            <a:r>
              <a:rPr lang="en-US" dirty="0" err="1" smtClean="0">
                <a:latin typeface="Times New Roman" pitchFamily="18" charset="0"/>
                <a:cs typeface="Times New Roman" pitchFamily="18" charset="0"/>
              </a:rPr>
              <a:t>Bharuch</a:t>
            </a:r>
            <a:r>
              <a:rPr lang="en-US" dirty="0" smtClean="0">
                <a:latin typeface="Times New Roman" pitchFamily="18" charset="0"/>
                <a:cs typeface="Times New Roman" pitchFamily="18" charset="0"/>
              </a:rPr>
              <a:t>, Narmada, and parts of </a:t>
            </a:r>
            <a:r>
              <a:rPr lang="en-US" dirty="0" err="1" smtClean="0">
                <a:latin typeface="Times New Roman" pitchFamily="18" charset="0"/>
                <a:cs typeface="Times New Roman" pitchFamily="18" charset="0"/>
              </a:rPr>
              <a:t>Vadodara</a:t>
            </a:r>
            <a:r>
              <a:rPr lang="en-US" dirty="0" smtClean="0">
                <a:latin typeface="Times New Roman" pitchFamily="18" charset="0"/>
                <a:cs typeface="Times New Roman" pitchFamily="18" charset="0"/>
              </a:rPr>
              <a:t>.</a:t>
            </a:r>
          </a:p>
          <a:p>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09600"/>
            <a:ext cx="3749040" cy="5410200"/>
          </a:xfrm>
        </p:spPr>
        <p:txBody>
          <a:bodyPr>
            <a:normAutofit fontScale="92500"/>
          </a:bodyPr>
          <a:lstStyle/>
          <a:p>
            <a:endParaRPr lang="en-US" b="1" dirty="0" smtClean="0"/>
          </a:p>
          <a:p>
            <a:r>
              <a:rPr lang="en-US" dirty="0" smtClean="0"/>
              <a:t>The right bank tributaries of Narmada: </a:t>
            </a:r>
          </a:p>
          <a:p>
            <a:pPr fontAlgn="t"/>
            <a:r>
              <a:rPr lang="en-US" dirty="0" smtClean="0"/>
              <a:t>Name </a:t>
            </a:r>
          </a:p>
          <a:p>
            <a:pPr fontAlgn="t"/>
            <a:r>
              <a:rPr lang="en-US" dirty="0" smtClean="0"/>
              <a:t>Length of the tributary (km)</a:t>
            </a:r>
          </a:p>
          <a:p>
            <a:pPr fontAlgn="t"/>
            <a:r>
              <a:rPr lang="en-US" dirty="0" err="1" smtClean="0">
                <a:latin typeface="Times New Roman" pitchFamily="18" charset="0"/>
                <a:cs typeface="Times New Roman" pitchFamily="18" charset="0"/>
              </a:rPr>
              <a:t>Hiran</a:t>
            </a:r>
            <a:r>
              <a:rPr lang="en-US" dirty="0" smtClean="0">
                <a:latin typeface="Times New Roman" pitchFamily="18" charset="0"/>
                <a:cs typeface="Times New Roman" pitchFamily="18" charset="0"/>
              </a:rPr>
              <a:t> </a:t>
            </a:r>
          </a:p>
          <a:p>
            <a:pPr fontAlgn="t"/>
            <a:r>
              <a:rPr lang="en-US" dirty="0" smtClean="0">
                <a:latin typeface="Times New Roman" pitchFamily="18" charset="0"/>
                <a:cs typeface="Times New Roman" pitchFamily="18" charset="0"/>
              </a:rPr>
              <a:t>463.39</a:t>
            </a:r>
          </a:p>
          <a:p>
            <a:pPr fontAlgn="t"/>
            <a:r>
              <a:rPr lang="en-US" dirty="0" err="1" smtClean="0">
                <a:latin typeface="Times New Roman" pitchFamily="18" charset="0"/>
                <a:cs typeface="Times New Roman" pitchFamily="18" charset="0"/>
              </a:rPr>
              <a:t>Tendori</a:t>
            </a:r>
            <a:r>
              <a:rPr lang="en-US" dirty="0" smtClean="0">
                <a:latin typeface="Times New Roman" pitchFamily="18" charset="0"/>
                <a:cs typeface="Times New Roman" pitchFamily="18" charset="0"/>
              </a:rPr>
              <a:t> </a:t>
            </a:r>
          </a:p>
          <a:p>
            <a:pPr fontAlgn="t"/>
            <a:r>
              <a:rPr lang="en-US" dirty="0" smtClean="0">
                <a:latin typeface="Times New Roman" pitchFamily="18" charset="0"/>
                <a:cs typeface="Times New Roman" pitchFamily="18" charset="0"/>
              </a:rPr>
              <a:t>601.76</a:t>
            </a:r>
          </a:p>
          <a:p>
            <a:pPr fontAlgn="t"/>
            <a:r>
              <a:rPr lang="en-US" dirty="0" err="1" smtClean="0">
                <a:latin typeface="Times New Roman" pitchFamily="18" charset="0"/>
                <a:cs typeface="Times New Roman" pitchFamily="18" charset="0"/>
              </a:rPr>
              <a:t>Barna</a:t>
            </a:r>
            <a:endParaRPr lang="en-US" dirty="0" smtClean="0">
              <a:latin typeface="Times New Roman" pitchFamily="18" charset="0"/>
              <a:cs typeface="Times New Roman" pitchFamily="18" charset="0"/>
            </a:endParaRPr>
          </a:p>
          <a:p>
            <a:pPr fontAlgn="t"/>
            <a:r>
              <a:rPr lang="en-US" dirty="0" smtClean="0">
                <a:latin typeface="Times New Roman" pitchFamily="18" charset="0"/>
                <a:cs typeface="Times New Roman" pitchFamily="18" charset="0"/>
              </a:rPr>
              <a:t>604.98</a:t>
            </a:r>
          </a:p>
          <a:p>
            <a:pPr fontAlgn="t"/>
            <a:r>
              <a:rPr lang="en-US" dirty="0" err="1" smtClean="0">
                <a:latin typeface="Times New Roman" pitchFamily="18" charset="0"/>
                <a:cs typeface="Times New Roman" pitchFamily="18" charset="0"/>
              </a:rPr>
              <a:t>Kolar</a:t>
            </a:r>
            <a:endParaRPr lang="en-US" dirty="0" smtClean="0">
              <a:latin typeface="Times New Roman" pitchFamily="18" charset="0"/>
              <a:cs typeface="Times New Roman" pitchFamily="18" charset="0"/>
            </a:endParaRPr>
          </a:p>
          <a:p>
            <a:endParaRPr lang="en-US" dirty="0"/>
          </a:p>
        </p:txBody>
      </p:sp>
      <p:sp>
        <p:nvSpPr>
          <p:cNvPr id="5" name="Content Placeholder 4"/>
          <p:cNvSpPr>
            <a:spLocks noGrp="1"/>
          </p:cNvSpPr>
          <p:nvPr>
            <p:ph sz="quarter" idx="2"/>
          </p:nvPr>
        </p:nvSpPr>
        <p:spPr>
          <a:xfrm>
            <a:off x="4933950" y="762000"/>
            <a:ext cx="3749040" cy="5257800"/>
          </a:xfrm>
        </p:spPr>
        <p:txBody>
          <a:bodyPr>
            <a:normAutofit fontScale="92500"/>
          </a:bodyPr>
          <a:lstStyle/>
          <a:p>
            <a:pPr fontAlgn="t"/>
            <a:endParaRPr lang="en-US" dirty="0" smtClean="0"/>
          </a:p>
          <a:p>
            <a:pPr fontAlgn="t"/>
            <a:r>
              <a:rPr lang="en-US" dirty="0" smtClean="0">
                <a:latin typeface="Times New Roman" pitchFamily="18" charset="0"/>
                <a:cs typeface="Times New Roman" pitchFamily="18" charset="0"/>
              </a:rPr>
              <a:t>1039.41</a:t>
            </a:r>
          </a:p>
          <a:p>
            <a:pPr fontAlgn="t"/>
            <a:r>
              <a:rPr lang="en-US" dirty="0" smtClean="0">
                <a:latin typeface="Times New Roman" pitchFamily="18" charset="0"/>
                <a:cs typeface="Times New Roman" pitchFamily="18" charset="0"/>
              </a:rPr>
              <a:t>Man</a:t>
            </a:r>
          </a:p>
          <a:p>
            <a:pPr fontAlgn="t"/>
            <a:r>
              <a:rPr lang="en-US" dirty="0" smtClean="0">
                <a:latin typeface="Times New Roman" pitchFamily="18" charset="0"/>
                <a:cs typeface="Times New Roman" pitchFamily="18" charset="0"/>
              </a:rPr>
              <a:t>997.58</a:t>
            </a:r>
          </a:p>
          <a:p>
            <a:pPr fontAlgn="t"/>
            <a:r>
              <a:rPr lang="en-US" dirty="0" smtClean="0">
                <a:latin typeface="Times New Roman" pitchFamily="18" charset="0"/>
                <a:cs typeface="Times New Roman" pitchFamily="18" charset="0"/>
              </a:rPr>
              <a:t>Uri </a:t>
            </a:r>
          </a:p>
          <a:p>
            <a:pPr fontAlgn="t"/>
            <a:r>
              <a:rPr lang="en-US" dirty="0" smtClean="0">
                <a:latin typeface="Times New Roman" pitchFamily="18" charset="0"/>
                <a:cs typeface="Times New Roman" pitchFamily="18" charset="0"/>
              </a:rPr>
              <a:t>1034.58</a:t>
            </a:r>
          </a:p>
          <a:p>
            <a:pPr fontAlgn="t"/>
            <a:r>
              <a:rPr lang="en-US" dirty="0" err="1" smtClean="0">
                <a:latin typeface="Times New Roman" pitchFamily="18" charset="0"/>
                <a:cs typeface="Times New Roman" pitchFamily="18" charset="0"/>
              </a:rPr>
              <a:t>Hatni</a:t>
            </a:r>
            <a:endParaRPr lang="en-US" dirty="0" smtClean="0">
              <a:latin typeface="Times New Roman" pitchFamily="18" charset="0"/>
              <a:cs typeface="Times New Roman" pitchFamily="18" charset="0"/>
            </a:endParaRPr>
          </a:p>
          <a:p>
            <a:pPr fontAlgn="t"/>
            <a:r>
              <a:rPr lang="en-US" dirty="0" smtClean="0">
                <a:latin typeface="Times New Roman" pitchFamily="18" charset="0"/>
                <a:cs typeface="Times New Roman" pitchFamily="18" charset="0"/>
              </a:rPr>
              <a:t>1074.81</a:t>
            </a:r>
          </a:p>
          <a:p>
            <a:pPr fontAlgn="t"/>
            <a:r>
              <a:rPr lang="en-US" dirty="0" err="1" smtClean="0">
                <a:latin typeface="Times New Roman" pitchFamily="18" charset="0"/>
                <a:cs typeface="Times New Roman" pitchFamily="18" charset="0"/>
              </a:rPr>
              <a:t>Orsang</a:t>
            </a:r>
            <a:endParaRPr lang="en-US" dirty="0" smtClean="0">
              <a:latin typeface="Times New Roman" pitchFamily="18" charset="0"/>
              <a:cs typeface="Times New Roman" pitchFamily="18" charset="0"/>
            </a:endParaRPr>
          </a:p>
          <a:p>
            <a:pPr fontAlgn="t"/>
            <a:r>
              <a:rPr lang="en-US" dirty="0" smtClean="0">
                <a:latin typeface="Times New Roman" pitchFamily="18" charset="0"/>
                <a:cs typeface="Times New Roman" pitchFamily="18" charset="0"/>
              </a:rPr>
              <a:t>1190.66</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09600"/>
            <a:ext cx="3749040" cy="5410200"/>
          </a:xfrm>
        </p:spPr>
        <p:txBody>
          <a:bodyPr>
            <a:normAutofit fontScale="77500" lnSpcReduction="20000"/>
          </a:bodyPr>
          <a:lstStyle/>
          <a:p>
            <a:pPr algn="just">
              <a:buNone/>
            </a:pPr>
            <a:endParaRPr lang="en-US" b="1"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Left-bank tributaries of Narmada</a:t>
            </a:r>
          </a:p>
          <a:p>
            <a:pPr algn="just" fontAlgn="t"/>
            <a:r>
              <a:rPr lang="en-US" dirty="0" smtClean="0">
                <a:latin typeface="Times New Roman" pitchFamily="18" charset="0"/>
                <a:cs typeface="Times New Roman" pitchFamily="18" charset="0"/>
              </a:rPr>
              <a:t>Name </a:t>
            </a:r>
          </a:p>
          <a:p>
            <a:pPr algn="just" fontAlgn="t"/>
            <a:r>
              <a:rPr lang="en-US" dirty="0" smtClean="0">
                <a:latin typeface="Times New Roman" pitchFamily="18" charset="0"/>
                <a:cs typeface="Times New Roman" pitchFamily="18" charset="0"/>
              </a:rPr>
              <a:t>Length of the tributary (km)</a:t>
            </a:r>
          </a:p>
          <a:p>
            <a:pPr algn="just" fontAlgn="t"/>
            <a:r>
              <a:rPr lang="en-US" dirty="0" err="1" smtClean="0">
                <a:latin typeface="Times New Roman" pitchFamily="18" charset="0"/>
                <a:cs typeface="Times New Roman" pitchFamily="18" charset="0"/>
              </a:rPr>
              <a:t>Burhner</a:t>
            </a:r>
            <a:endParaRPr lang="en-US" dirty="0" smtClean="0">
              <a:latin typeface="Times New Roman" pitchFamily="18" charset="0"/>
              <a:cs typeface="Times New Roman" pitchFamily="18" charset="0"/>
            </a:endParaRPr>
          </a:p>
          <a:p>
            <a:pPr algn="just" fontAlgn="t"/>
            <a:r>
              <a:rPr lang="en-US" dirty="0" smtClean="0">
                <a:latin typeface="Times New Roman" pitchFamily="18" charset="0"/>
                <a:cs typeface="Times New Roman" pitchFamily="18" charset="0"/>
              </a:rPr>
              <a:t>247.78</a:t>
            </a:r>
          </a:p>
          <a:p>
            <a:pPr algn="just" fontAlgn="t"/>
            <a:r>
              <a:rPr lang="en-US" dirty="0" err="1" smtClean="0">
                <a:latin typeface="Times New Roman" pitchFamily="18" charset="0"/>
                <a:cs typeface="Times New Roman" pitchFamily="18" charset="0"/>
              </a:rPr>
              <a:t>Banjar</a:t>
            </a:r>
            <a:endParaRPr lang="en-US" dirty="0" smtClean="0">
              <a:latin typeface="Times New Roman" pitchFamily="18" charset="0"/>
              <a:cs typeface="Times New Roman" pitchFamily="18" charset="0"/>
            </a:endParaRPr>
          </a:p>
          <a:p>
            <a:pPr algn="just" fontAlgn="t"/>
            <a:r>
              <a:rPr lang="en-US" dirty="0" smtClean="0">
                <a:latin typeface="Times New Roman" pitchFamily="18" charset="0"/>
                <a:cs typeface="Times New Roman" pitchFamily="18" charset="0"/>
              </a:rPr>
              <a:t>286.40</a:t>
            </a:r>
          </a:p>
          <a:p>
            <a:pPr algn="just" fontAlgn="t"/>
            <a:r>
              <a:rPr lang="en-US" dirty="0" err="1" smtClean="0">
                <a:latin typeface="Times New Roman" pitchFamily="18" charset="0"/>
                <a:cs typeface="Times New Roman" pitchFamily="18" charset="0"/>
              </a:rPr>
              <a:t>Sher</a:t>
            </a:r>
            <a:endParaRPr lang="en-US" dirty="0" smtClean="0">
              <a:latin typeface="Times New Roman" pitchFamily="18" charset="0"/>
              <a:cs typeface="Times New Roman" pitchFamily="18" charset="0"/>
            </a:endParaRPr>
          </a:p>
          <a:p>
            <a:pPr algn="just" fontAlgn="t"/>
            <a:r>
              <a:rPr lang="en-US" dirty="0" smtClean="0">
                <a:latin typeface="Times New Roman" pitchFamily="18" charset="0"/>
                <a:cs typeface="Times New Roman" pitchFamily="18" charset="0"/>
              </a:rPr>
              <a:t>497.18</a:t>
            </a:r>
          </a:p>
          <a:p>
            <a:pPr algn="just" fontAlgn="t"/>
            <a:r>
              <a:rPr lang="en-US" dirty="0" err="1" smtClean="0">
                <a:latin typeface="Times New Roman" pitchFamily="18" charset="0"/>
                <a:cs typeface="Times New Roman" pitchFamily="18" charset="0"/>
              </a:rPr>
              <a:t>Shakkar</a:t>
            </a:r>
            <a:endParaRPr lang="en-US" dirty="0" smtClean="0">
              <a:latin typeface="Times New Roman" pitchFamily="18" charset="0"/>
              <a:cs typeface="Times New Roman" pitchFamily="18" charset="0"/>
            </a:endParaRPr>
          </a:p>
          <a:p>
            <a:pPr algn="just" fontAlgn="t"/>
            <a:r>
              <a:rPr lang="en-US" dirty="0" smtClean="0">
                <a:latin typeface="Times New Roman" pitchFamily="18" charset="0"/>
                <a:cs typeface="Times New Roman" pitchFamily="18" charset="0"/>
              </a:rPr>
              <a:t>545.45</a:t>
            </a:r>
          </a:p>
          <a:p>
            <a:pPr algn="just" fontAlgn="t"/>
            <a:r>
              <a:rPr lang="en-US" dirty="0" err="1" smtClean="0">
                <a:latin typeface="Times New Roman" pitchFamily="18" charset="0"/>
                <a:cs typeface="Times New Roman" pitchFamily="18" charset="0"/>
              </a:rPr>
              <a:t>Dudhi</a:t>
            </a:r>
            <a:endParaRPr lang="en-US" dirty="0" smtClean="0">
              <a:latin typeface="Times New Roman" pitchFamily="18" charset="0"/>
              <a:cs typeface="Times New Roman" pitchFamily="18" charset="0"/>
            </a:endParaRPr>
          </a:p>
          <a:p>
            <a:pPr algn="just" fontAlgn="t"/>
            <a:r>
              <a:rPr lang="en-US" dirty="0" smtClean="0">
                <a:latin typeface="Times New Roman" pitchFamily="18" charset="0"/>
                <a:cs typeface="Times New Roman" pitchFamily="18" charset="0"/>
              </a:rPr>
              <a:t>574.41</a:t>
            </a:r>
          </a:p>
          <a:p>
            <a:pPr algn="just" fontAlgn="t"/>
            <a:r>
              <a:rPr lang="en-US" dirty="0" err="1" smtClean="0">
                <a:latin typeface="Times New Roman" pitchFamily="18" charset="0"/>
                <a:cs typeface="Times New Roman" pitchFamily="18" charset="0"/>
              </a:rPr>
              <a:t>Tawa</a:t>
            </a:r>
            <a:endParaRPr lang="en-US" dirty="0" smtClean="0">
              <a:latin typeface="Times New Roman" pitchFamily="18" charset="0"/>
              <a:cs typeface="Times New Roman" pitchFamily="18" charset="0"/>
            </a:endParaRPr>
          </a:p>
          <a:p>
            <a:endParaRPr lang="en-US" dirty="0"/>
          </a:p>
        </p:txBody>
      </p:sp>
      <p:sp>
        <p:nvSpPr>
          <p:cNvPr id="5" name="Content Placeholder 4"/>
          <p:cNvSpPr>
            <a:spLocks noGrp="1"/>
          </p:cNvSpPr>
          <p:nvPr>
            <p:ph sz="quarter" idx="2"/>
          </p:nvPr>
        </p:nvSpPr>
        <p:spPr>
          <a:xfrm>
            <a:off x="4933950" y="609600"/>
            <a:ext cx="3749040" cy="5410200"/>
          </a:xfrm>
        </p:spPr>
        <p:txBody>
          <a:bodyPr>
            <a:normAutofit fontScale="77500" lnSpcReduction="20000"/>
          </a:bodyPr>
          <a:lstStyle/>
          <a:p>
            <a:pPr algn="just" fontAlgn="t"/>
            <a:endParaRPr lang="en-US" dirty="0" smtClean="0">
              <a:latin typeface="Times New Roman" pitchFamily="18" charset="0"/>
              <a:cs typeface="Times New Roman" pitchFamily="18" charset="0"/>
            </a:endParaRPr>
          </a:p>
          <a:p>
            <a:pPr algn="just" fontAlgn="t"/>
            <a:r>
              <a:rPr lang="en-US" dirty="0" smtClean="0">
                <a:latin typeface="Times New Roman" pitchFamily="18" charset="0"/>
                <a:cs typeface="Times New Roman" pitchFamily="18" charset="0"/>
              </a:rPr>
              <a:t>675.78</a:t>
            </a:r>
          </a:p>
          <a:p>
            <a:pPr algn="just" fontAlgn="t"/>
            <a:r>
              <a:rPr lang="en-US" dirty="0" err="1" smtClean="0">
                <a:latin typeface="Times New Roman" pitchFamily="18" charset="0"/>
                <a:cs typeface="Times New Roman" pitchFamily="18" charset="0"/>
              </a:rPr>
              <a:t>Gangli</a:t>
            </a:r>
            <a:endParaRPr lang="en-US" dirty="0" smtClean="0">
              <a:latin typeface="Times New Roman" pitchFamily="18" charset="0"/>
              <a:cs typeface="Times New Roman" pitchFamily="18" charset="0"/>
            </a:endParaRPr>
          </a:p>
          <a:p>
            <a:pPr algn="just" fontAlgn="t"/>
            <a:r>
              <a:rPr lang="en-US" dirty="0" smtClean="0">
                <a:latin typeface="Times New Roman" pitchFamily="18" charset="0"/>
                <a:cs typeface="Times New Roman" pitchFamily="18" charset="0"/>
              </a:rPr>
              <a:t>756.23</a:t>
            </a:r>
          </a:p>
          <a:p>
            <a:pPr algn="just" fontAlgn="t"/>
            <a:r>
              <a:rPr lang="en-US" dirty="0" err="1" smtClean="0">
                <a:latin typeface="Times New Roman" pitchFamily="18" charset="0"/>
                <a:cs typeface="Times New Roman" pitchFamily="18" charset="0"/>
              </a:rPr>
              <a:t>Chhota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Tawa</a:t>
            </a:r>
            <a:endParaRPr lang="en-US" dirty="0" smtClean="0">
              <a:latin typeface="Times New Roman" pitchFamily="18" charset="0"/>
              <a:cs typeface="Times New Roman" pitchFamily="18" charset="0"/>
            </a:endParaRPr>
          </a:p>
          <a:p>
            <a:pPr algn="just" fontAlgn="t"/>
            <a:r>
              <a:rPr lang="en-US" dirty="0" smtClean="0">
                <a:latin typeface="Times New Roman" pitchFamily="18" charset="0"/>
                <a:cs typeface="Times New Roman" pitchFamily="18" charset="0"/>
              </a:rPr>
              <a:t>828.63</a:t>
            </a:r>
          </a:p>
          <a:p>
            <a:pPr algn="just" fontAlgn="t"/>
            <a:r>
              <a:rPr lang="en-US" dirty="0" err="1" smtClean="0">
                <a:latin typeface="Times New Roman" pitchFamily="18" charset="0"/>
                <a:cs typeface="Times New Roman" pitchFamily="18" charset="0"/>
              </a:rPr>
              <a:t>Kundi</a:t>
            </a:r>
            <a:endParaRPr lang="en-US" dirty="0" smtClean="0">
              <a:latin typeface="Times New Roman" pitchFamily="18" charset="0"/>
              <a:cs typeface="Times New Roman" pitchFamily="18" charset="0"/>
            </a:endParaRPr>
          </a:p>
          <a:p>
            <a:pPr algn="just" fontAlgn="t"/>
            <a:r>
              <a:rPr lang="en-US" dirty="0" smtClean="0">
                <a:latin typeface="Times New Roman" pitchFamily="18" charset="0"/>
                <a:cs typeface="Times New Roman" pitchFamily="18" charset="0"/>
              </a:rPr>
              <a:t>942.87</a:t>
            </a:r>
          </a:p>
          <a:p>
            <a:pPr algn="just" fontAlgn="t"/>
            <a:r>
              <a:rPr lang="en-US" dirty="0" err="1" smtClean="0">
                <a:latin typeface="Times New Roman" pitchFamily="18" charset="0"/>
                <a:cs typeface="Times New Roman" pitchFamily="18" charset="0"/>
              </a:rPr>
              <a:t>Goi</a:t>
            </a:r>
            <a:endParaRPr lang="en-US" dirty="0" smtClean="0">
              <a:latin typeface="Times New Roman" pitchFamily="18" charset="0"/>
              <a:cs typeface="Times New Roman" pitchFamily="18" charset="0"/>
            </a:endParaRPr>
          </a:p>
          <a:p>
            <a:pPr algn="just" fontAlgn="t"/>
            <a:r>
              <a:rPr lang="en-US" dirty="0" smtClean="0">
                <a:latin typeface="Times New Roman" pitchFamily="18" charset="0"/>
                <a:cs typeface="Times New Roman" pitchFamily="18" charset="0"/>
              </a:rPr>
              <a:t>1037.8</a:t>
            </a:r>
          </a:p>
          <a:p>
            <a:pPr algn="just" fontAlgn="t"/>
            <a:r>
              <a:rPr lang="en-US" dirty="0" err="1" smtClean="0">
                <a:latin typeface="Times New Roman" pitchFamily="18" charset="0"/>
                <a:cs typeface="Times New Roman" pitchFamily="18" charset="0"/>
              </a:rPr>
              <a:t>Karjan</a:t>
            </a:r>
            <a:endParaRPr lang="en-US" dirty="0" smtClean="0">
              <a:latin typeface="Times New Roman" pitchFamily="18" charset="0"/>
              <a:cs typeface="Times New Roman" pitchFamily="18" charset="0"/>
            </a:endParaRPr>
          </a:p>
          <a:p>
            <a:pPr algn="just" fontAlgn="t"/>
            <a:r>
              <a:rPr lang="en-US" dirty="0" smtClean="0">
                <a:latin typeface="Times New Roman" pitchFamily="18" charset="0"/>
                <a:cs typeface="Times New Roman" pitchFamily="18" charset="0"/>
              </a:rPr>
              <a:t>1198.7</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200" y="381000"/>
            <a:ext cx="7772400" cy="5867400"/>
          </a:xfrm>
        </p:spPr>
        <p:txBody>
          <a:bodyPr>
            <a:normAutofit fontScale="77500" lnSpcReduction="20000"/>
          </a:bodyPr>
          <a:lstStyle/>
          <a:p>
            <a:r>
              <a:rPr lang="en-US" b="1" dirty="0" smtClean="0">
                <a:latin typeface="Times New Roman" pitchFamily="18" charset="0"/>
                <a:cs typeface="Times New Roman" pitchFamily="18" charset="0"/>
              </a:rPr>
              <a:t>The Biodiversity of Narmada – National Parks and Wildlife Sanctuaries</a:t>
            </a:r>
          </a:p>
          <a:p>
            <a:r>
              <a:rPr lang="en-US" dirty="0" smtClean="0">
                <a:latin typeface="Times New Roman" pitchFamily="18" charset="0"/>
                <a:cs typeface="Times New Roman" pitchFamily="18" charset="0"/>
              </a:rPr>
              <a:t>The eco-region houses up to 76 types of fauna and 276 species of birds, out of which none are endemic. </a:t>
            </a:r>
          </a:p>
          <a:p>
            <a:r>
              <a:rPr lang="en-US" dirty="0" smtClean="0">
                <a:latin typeface="Times New Roman" pitchFamily="18" charset="0"/>
                <a:cs typeface="Times New Roman" pitchFamily="18" charset="0"/>
              </a:rPr>
              <a:t>Around 30% of the eco-region is canvassed in generally flawless vegetation. </a:t>
            </a:r>
          </a:p>
          <a:p>
            <a:r>
              <a:rPr lang="en-US" dirty="0" smtClean="0">
                <a:latin typeface="Times New Roman" pitchFamily="18" charset="0"/>
                <a:cs typeface="Times New Roman" pitchFamily="18" charset="0"/>
              </a:rPr>
              <a:t>About 5% of this region exists in safeguarded regions.</a:t>
            </a:r>
          </a:p>
          <a:p>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Kanha</a:t>
            </a:r>
            <a:r>
              <a:rPr lang="en-US" dirty="0" smtClean="0">
                <a:latin typeface="Times New Roman" pitchFamily="18" charset="0"/>
                <a:cs typeface="Times New Roman" pitchFamily="18" charset="0"/>
              </a:rPr>
              <a:t> National Park is located in the upper ranges of Narmada. It boasts of a few wild creatures, including tigers.</a:t>
            </a:r>
          </a:p>
          <a:p>
            <a:r>
              <a:rPr lang="en-US" dirty="0" smtClean="0">
                <a:latin typeface="Times New Roman" pitchFamily="18" charset="0"/>
                <a:cs typeface="Times New Roman" pitchFamily="18" charset="0"/>
              </a:rPr>
              <a:t>The two feeders of Narmada – </a:t>
            </a:r>
            <a:r>
              <a:rPr lang="en-US" dirty="0" err="1" smtClean="0">
                <a:latin typeface="Times New Roman" pitchFamily="18" charset="0"/>
                <a:cs typeface="Times New Roman" pitchFamily="18" charset="0"/>
              </a:rPr>
              <a:t>Hallon</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Banjar</a:t>
            </a:r>
            <a:r>
              <a:rPr lang="en-US" dirty="0" smtClean="0">
                <a:latin typeface="Times New Roman" pitchFamily="18" charset="0"/>
                <a:cs typeface="Times New Roman" pitchFamily="18" charset="0"/>
              </a:rPr>
              <a:t> tributaries – pass through this park. </a:t>
            </a:r>
          </a:p>
          <a:p>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Satpura</a:t>
            </a:r>
            <a:r>
              <a:rPr lang="en-US" dirty="0" smtClean="0">
                <a:latin typeface="Times New Roman" pitchFamily="18" charset="0"/>
                <a:cs typeface="Times New Roman" pitchFamily="18" charset="0"/>
              </a:rPr>
              <a:t> National Park was constructed in 1981. It is situated in the city of </a:t>
            </a:r>
            <a:r>
              <a:rPr lang="en-US" dirty="0" err="1" smtClean="0">
                <a:latin typeface="Times New Roman" pitchFamily="18" charset="0"/>
                <a:cs typeface="Times New Roman" pitchFamily="18" charset="0"/>
              </a:rPr>
              <a:t>Hoshangabad</a:t>
            </a:r>
            <a:r>
              <a:rPr lang="en-US" dirty="0" smtClean="0">
                <a:latin typeface="Times New Roman" pitchFamily="18" charset="0"/>
                <a:cs typeface="Times New Roman" pitchFamily="18" charset="0"/>
              </a:rPr>
              <a:t> in Madhya Pradesh. This national park is necessary to maintain extremely rich biodiversity. </a:t>
            </a:r>
          </a:p>
          <a:p>
            <a:r>
              <a:rPr lang="en-US" dirty="0" smtClean="0">
                <a:latin typeface="Times New Roman" pitchFamily="18" charset="0"/>
                <a:cs typeface="Times New Roman" pitchFamily="18" charset="0"/>
              </a:rPr>
              <a:t>The biodiversity of fauna includes tiger, panther, </a:t>
            </a:r>
            <a:r>
              <a:rPr lang="en-US" dirty="0" err="1" smtClean="0">
                <a:latin typeface="Times New Roman" pitchFamily="18" charset="0"/>
                <a:cs typeface="Times New Roman" pitchFamily="18" charset="0"/>
              </a:rPr>
              <a:t>sambar</a:t>
            </a:r>
            <a:r>
              <a:rPr lang="en-US" dirty="0" smtClean="0">
                <a:latin typeface="Times New Roman" pitchFamily="18" charset="0"/>
                <a:cs typeface="Times New Roman" pitchFamily="18" charset="0"/>
              </a:rPr>
              <a:t>, chital, </a:t>
            </a:r>
            <a:r>
              <a:rPr lang="en-US" dirty="0" err="1" smtClean="0">
                <a:latin typeface="Times New Roman" pitchFamily="18" charset="0"/>
                <a:cs typeface="Times New Roman" pitchFamily="18" charset="0"/>
              </a:rPr>
              <a:t>bhedki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nilgai</a:t>
            </a:r>
            <a:r>
              <a:rPr lang="en-US" dirty="0" smtClean="0">
                <a:latin typeface="Times New Roman" pitchFamily="18" charset="0"/>
                <a:cs typeface="Times New Roman" pitchFamily="18" charset="0"/>
              </a:rPr>
              <a:t>, four-horned impala, </a:t>
            </a:r>
            <a:r>
              <a:rPr lang="en-US" dirty="0" err="1" smtClean="0">
                <a:latin typeface="Times New Roman" pitchFamily="18" charset="0"/>
                <a:cs typeface="Times New Roman" pitchFamily="18" charset="0"/>
              </a:rPr>
              <a:t>chinkara</a:t>
            </a:r>
            <a:r>
              <a:rPr lang="en-US" dirty="0" smtClean="0">
                <a:latin typeface="Times New Roman" pitchFamily="18" charset="0"/>
                <a:cs typeface="Times New Roman" pitchFamily="18" charset="0"/>
              </a:rPr>
              <a:t>, gaur, wild pig, wild canine, sloth bear, dark buck, fox, and many more. The greenery of the public park comprises essentially </a:t>
            </a:r>
            <a:r>
              <a:rPr lang="en-US" dirty="0" err="1" smtClean="0">
                <a:latin typeface="Times New Roman" pitchFamily="18" charset="0"/>
                <a:cs typeface="Times New Roman" pitchFamily="18" charset="0"/>
              </a:rPr>
              <a:t>sal</a:t>
            </a:r>
            <a:r>
              <a:rPr lang="en-US" dirty="0" smtClean="0">
                <a:latin typeface="Times New Roman" pitchFamily="18" charset="0"/>
                <a:cs typeface="Times New Roman" pitchFamily="18" charset="0"/>
              </a:rPr>
              <a:t>, teak, </a:t>
            </a:r>
            <a:r>
              <a:rPr lang="en-US" dirty="0" err="1" smtClean="0">
                <a:latin typeface="Times New Roman" pitchFamily="18" charset="0"/>
                <a:cs typeface="Times New Roman" pitchFamily="18" charset="0"/>
              </a:rPr>
              <a:t>tendu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aonla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mahua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bael</a:t>
            </a:r>
            <a:r>
              <a:rPr lang="en-US" dirty="0" smtClean="0">
                <a:latin typeface="Times New Roman" pitchFamily="18" charset="0"/>
                <a:cs typeface="Times New Roman" pitchFamily="18" charset="0"/>
              </a:rPr>
              <a:t>, bamboo, and an assortment of grasses and restorative plants.</a:t>
            </a:r>
          </a:p>
          <a:p>
            <a:r>
              <a:rPr lang="en-US" dirty="0" smtClean="0">
                <a:latin typeface="Times New Roman" pitchFamily="18" charset="0"/>
                <a:cs typeface="Times New Roman" pitchFamily="18" charset="0"/>
              </a:rPr>
              <a:t>Timberland regions outside safeguarded regions are likewise very rich in the flower and faunal variety.</a:t>
            </a:r>
          </a:p>
          <a:p>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33400"/>
            <a:ext cx="7772400" cy="5486400"/>
          </a:xfrm>
        </p:spPr>
        <p:txBody>
          <a:bodyPr>
            <a:normAutofit fontScale="92500" lnSpcReduction="20000"/>
          </a:bodyPr>
          <a:lstStyle/>
          <a:p>
            <a:pPr algn="just"/>
            <a:r>
              <a:rPr lang="en-US" b="1" dirty="0" smtClean="0">
                <a:latin typeface="Times New Roman" pitchFamily="18" charset="0"/>
                <a:cs typeface="Times New Roman" pitchFamily="18" charset="0"/>
              </a:rPr>
              <a:t>Cultural and Spiritual Significance of this Holy River </a:t>
            </a:r>
          </a:p>
          <a:p>
            <a:pPr algn="just"/>
            <a:r>
              <a:rPr lang="en-US" dirty="0" smtClean="0">
                <a:latin typeface="Times New Roman" pitchFamily="18" charset="0"/>
                <a:cs typeface="Times New Roman" pitchFamily="18" charset="0"/>
              </a:rPr>
              <a:t>The legend goes that a plunge in any of these seven streams washes one’s wrongdoings away. </a:t>
            </a:r>
          </a:p>
          <a:p>
            <a:pPr algn="just"/>
            <a:r>
              <a:rPr lang="en-US" dirty="0" smtClean="0">
                <a:latin typeface="Times New Roman" pitchFamily="18" charset="0"/>
                <a:cs typeface="Times New Roman" pitchFamily="18" charset="0"/>
              </a:rPr>
              <a:t>As per another legend, a type of a dark cow comes to the Narmada River to wash and purge itself in its sacred waters.</a:t>
            </a:r>
          </a:p>
          <a:p>
            <a:pPr algn="just"/>
            <a:r>
              <a:rPr lang="en-US" dirty="0" smtClean="0">
                <a:latin typeface="Times New Roman" pitchFamily="18" charset="0"/>
                <a:cs typeface="Times New Roman" pitchFamily="18" charset="0"/>
              </a:rPr>
              <a:t>The stream was referenced by Ptolemy in the second century AD as ‘</a:t>
            </a:r>
            <a:r>
              <a:rPr lang="en-US" dirty="0" err="1" smtClean="0">
                <a:latin typeface="Times New Roman" pitchFamily="18" charset="0"/>
                <a:cs typeface="Times New Roman" pitchFamily="18" charset="0"/>
              </a:rPr>
              <a:t>Namade</a:t>
            </a:r>
            <a:r>
              <a:rPr lang="en-US" dirty="0" smtClean="0">
                <a:latin typeface="Times New Roman" pitchFamily="18" charset="0"/>
                <a:cs typeface="Times New Roman" pitchFamily="18" charset="0"/>
              </a:rPr>
              <a:t>’, and by the creator of the </a:t>
            </a:r>
            <a:r>
              <a:rPr lang="en-US" dirty="0" err="1" smtClean="0">
                <a:latin typeface="Times New Roman" pitchFamily="18" charset="0"/>
                <a:cs typeface="Times New Roman" pitchFamily="18" charset="0"/>
              </a:rPr>
              <a:t>Periplus</a:t>
            </a: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The Ramayana, the Mahabharata, and the </a:t>
            </a:r>
            <a:r>
              <a:rPr lang="en-US" dirty="0" err="1" smtClean="0">
                <a:latin typeface="Times New Roman" pitchFamily="18" charset="0"/>
                <a:cs typeface="Times New Roman" pitchFamily="18" charset="0"/>
              </a:rPr>
              <a:t>Puranas</a:t>
            </a:r>
            <a:r>
              <a:rPr lang="en-US" dirty="0" smtClean="0">
                <a:latin typeface="Times New Roman" pitchFamily="18" charset="0"/>
                <a:cs typeface="Times New Roman" pitchFamily="18" charset="0"/>
              </a:rPr>
              <a:t> allude to it much of the time.</a:t>
            </a:r>
          </a:p>
          <a:p>
            <a:pPr algn="just"/>
            <a:r>
              <a:rPr lang="en-US" dirty="0" smtClean="0">
                <a:latin typeface="Times New Roman" pitchFamily="18" charset="0"/>
                <a:cs typeface="Times New Roman" pitchFamily="18" charset="0"/>
              </a:rPr>
              <a:t>There are numerous tales about the beginning of the Narmada. As per one of them, when Lord Shiva, the destroyer of the universe, reflected so hard that he began sweating. Shiva’s perspiration gathered in a tank and began streaming as a waterway – the Narmada. </a:t>
            </a:r>
          </a:p>
          <a:p>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505931"/>
            <a:ext cx="8229600" cy="932470"/>
          </a:xfrm>
        </p:spPr>
        <p:txBody>
          <a:bodyPr>
            <a:normAutofit fontScale="90000"/>
          </a:bodyPr>
          <a:lstStyle/>
          <a:p>
            <a:r>
              <a:rPr smtClean="0">
                <a:latin typeface="Times New Roman" pitchFamily="18" charset="0"/>
                <a:cs typeface="Times New Roman" pitchFamily="18" charset="0"/>
              </a:rPr>
              <a:t/>
            </a:r>
            <a:br>
              <a:rPr smtClean="0">
                <a:latin typeface="Times New Roman" pitchFamily="18" charset="0"/>
                <a:cs typeface="Times New Roman" pitchFamily="18" charset="0"/>
              </a:rPr>
            </a:br>
            <a:r>
              <a:rPr b="1" smtClean="0">
                <a:solidFill>
                  <a:schemeClr val="bg1"/>
                </a:solidFill>
                <a:latin typeface="Times New Roman" pitchFamily="18" charset="0"/>
                <a:cs typeface="Times New Roman" pitchFamily="18" charset="0"/>
              </a:rPr>
              <a:t>HOLY RIVER SINDHU </a:t>
            </a:r>
            <a:endParaRPr lang="en-US" b="1" dirty="0">
              <a:solidFill>
                <a:schemeClr val="bg1"/>
              </a:solidFill>
            </a:endParaRPr>
          </a:p>
        </p:txBody>
      </p:sp>
      <p:pic>
        <p:nvPicPr>
          <p:cNvPr id="4098" name="Picture 2" descr="C:\Users\anant\Desktop\bipin sir\sindhu.jpg"/>
          <p:cNvPicPr>
            <a:picLocks noChangeAspect="1" noChangeArrowheads="1"/>
          </p:cNvPicPr>
          <p:nvPr/>
        </p:nvPicPr>
        <p:blipFill>
          <a:blip r:embed="rId2"/>
          <a:srcRect/>
          <a:stretch>
            <a:fillRect/>
          </a:stretch>
        </p:blipFill>
        <p:spPr bwMode="auto">
          <a:xfrm>
            <a:off x="0" y="2895600"/>
            <a:ext cx="8915400" cy="3962400"/>
          </a:xfrm>
          <a:prstGeom prst="rect">
            <a:avLst/>
          </a:prstGeom>
          <a:noFill/>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pPr algn="ctr"/>
            <a:endParaRPr lang="en-US" dirty="0">
              <a:solidFill>
                <a:srgbClr val="0070C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1219200"/>
            <a:ext cx="7772400" cy="4800600"/>
          </a:xfrm>
        </p:spPr>
        <p:txBody>
          <a:bodyPr>
            <a:normAutofit fontScale="47500" lnSpcReduction="20000"/>
          </a:bodyPr>
          <a:lstStyle/>
          <a:p>
            <a:pPr algn="just">
              <a:buNone/>
            </a:pPr>
            <a:r>
              <a:rPr lang="en-US" sz="4200" b="1" dirty="0" smtClean="0">
                <a:latin typeface="Times New Roman" pitchFamily="18" charset="0"/>
                <a:cs typeface="Times New Roman" pitchFamily="18" charset="0"/>
              </a:rPr>
              <a:t>HISTORY AND MYTHOLOGY - </a:t>
            </a:r>
            <a:endParaRPr lang="en-US" sz="4200" dirty="0" smtClean="0">
              <a:latin typeface="Times New Roman" pitchFamily="18" charset="0"/>
              <a:cs typeface="Times New Roman" pitchFamily="18" charset="0"/>
            </a:endParaRPr>
          </a:p>
          <a:p>
            <a:pPr algn="just"/>
            <a:r>
              <a:rPr lang="en-US" sz="4200" dirty="0" smtClean="0">
                <a:latin typeface="Times New Roman" pitchFamily="18" charset="0"/>
                <a:cs typeface="Times New Roman" pitchFamily="18" charset="0"/>
              </a:rPr>
              <a:t>According to Hindu mythology, in the beginning of the world was word and the first recorded word was ‘Veda’. And the Vedas are just ecstatic about the </a:t>
            </a:r>
            <a:r>
              <a:rPr lang="en-US" sz="4200" dirty="0" err="1" smtClean="0">
                <a:latin typeface="Times New Roman" pitchFamily="18" charset="0"/>
                <a:cs typeface="Times New Roman" pitchFamily="18" charset="0"/>
              </a:rPr>
              <a:t>Sindhu</a:t>
            </a:r>
            <a:r>
              <a:rPr lang="en-US" sz="4200" dirty="0" smtClean="0">
                <a:latin typeface="Times New Roman" pitchFamily="18" charset="0"/>
                <a:cs typeface="Times New Roman" pitchFamily="18" charset="0"/>
              </a:rPr>
              <a:t> (also Indus), the cradle of Indian civilization:</a:t>
            </a:r>
          </a:p>
          <a:p>
            <a:pPr algn="just"/>
            <a:r>
              <a:rPr lang="en-US" sz="4200" dirty="0" err="1" smtClean="0">
                <a:latin typeface="Times New Roman" pitchFamily="18" charset="0"/>
                <a:cs typeface="Times New Roman" pitchFamily="18" charset="0"/>
              </a:rPr>
              <a:t>Sindhu</a:t>
            </a:r>
            <a:r>
              <a:rPr lang="en-US" sz="4200" dirty="0" smtClean="0">
                <a:latin typeface="Times New Roman" pitchFamily="18" charset="0"/>
                <a:cs typeface="Times New Roman" pitchFamily="18" charset="0"/>
              </a:rPr>
              <a:t> in might surpasses all the streams that flow His roar is lifted up to heaven above the earth; he puts forth endless vigor with a flash of light… Even as cows with milk rush to their calves, so other rivers roar into the </a:t>
            </a:r>
            <a:r>
              <a:rPr lang="en-US" sz="4200" dirty="0" err="1" smtClean="0">
                <a:latin typeface="Times New Roman" pitchFamily="18" charset="0"/>
                <a:cs typeface="Times New Roman" pitchFamily="18" charset="0"/>
              </a:rPr>
              <a:t>Sindhu.As</a:t>
            </a:r>
            <a:r>
              <a:rPr lang="en-US" sz="4200" dirty="0" smtClean="0">
                <a:latin typeface="Times New Roman" pitchFamily="18" charset="0"/>
                <a:cs typeface="Times New Roman" pitchFamily="18" charset="0"/>
              </a:rPr>
              <a:t> a warrior-king leads other warriors, so does </a:t>
            </a:r>
            <a:r>
              <a:rPr lang="en-US" sz="4200" dirty="0" err="1" smtClean="0">
                <a:latin typeface="Times New Roman" pitchFamily="18" charset="0"/>
                <a:cs typeface="Times New Roman" pitchFamily="18" charset="0"/>
              </a:rPr>
              <a:t>Sindhu</a:t>
            </a:r>
            <a:r>
              <a:rPr lang="en-US" sz="4200" dirty="0" smtClean="0">
                <a:latin typeface="Times New Roman" pitchFamily="18" charset="0"/>
                <a:cs typeface="Times New Roman" pitchFamily="18" charset="0"/>
              </a:rPr>
              <a:t> lead other rivers Rich in good steeds is </a:t>
            </a:r>
            <a:r>
              <a:rPr lang="en-US" sz="4200" dirty="0" err="1" smtClean="0">
                <a:latin typeface="Times New Roman" pitchFamily="18" charset="0"/>
                <a:cs typeface="Times New Roman" pitchFamily="18" charset="0"/>
              </a:rPr>
              <a:t>Sindhu</a:t>
            </a:r>
            <a:r>
              <a:rPr lang="en-US" sz="4200" dirty="0" smtClean="0">
                <a:latin typeface="Times New Roman" pitchFamily="18" charset="0"/>
                <a:cs typeface="Times New Roman" pitchFamily="18" charset="0"/>
              </a:rPr>
              <a:t>, rich in gold, nobly fashioned, rich in ample wealth.</a:t>
            </a:r>
          </a:p>
          <a:p>
            <a:pPr algn="just"/>
            <a:r>
              <a:rPr lang="en-US" sz="4200" dirty="0" smtClean="0">
                <a:latin typeface="Times New Roman" pitchFamily="18" charset="0"/>
                <a:cs typeface="Times New Roman" pitchFamily="18" charset="0"/>
              </a:rPr>
              <a:t>The river </a:t>
            </a:r>
            <a:r>
              <a:rPr lang="en-US" sz="4200" dirty="0" err="1" smtClean="0">
                <a:latin typeface="Times New Roman" pitchFamily="18" charset="0"/>
                <a:cs typeface="Times New Roman" pitchFamily="18" charset="0"/>
              </a:rPr>
              <a:t>Sindhu</a:t>
            </a:r>
            <a:r>
              <a:rPr lang="en-US" sz="4200" dirty="0" smtClean="0">
                <a:latin typeface="Times New Roman" pitchFamily="18" charset="0"/>
                <a:cs typeface="Times New Roman" pitchFamily="18" charset="0"/>
              </a:rPr>
              <a:t> has been invoked numerous times in the Vedic literature with other gods and goddesses. In fact, the Vedas refer to the </a:t>
            </a:r>
            <a:r>
              <a:rPr lang="en-US" sz="4200" dirty="0" err="1" smtClean="0">
                <a:latin typeface="Times New Roman" pitchFamily="18" charset="0"/>
                <a:cs typeface="Times New Roman" pitchFamily="18" charset="0"/>
              </a:rPr>
              <a:t>Ganga</a:t>
            </a:r>
            <a:r>
              <a:rPr lang="en-US" sz="4200" dirty="0" smtClean="0">
                <a:latin typeface="Times New Roman" pitchFamily="18" charset="0"/>
                <a:cs typeface="Times New Roman" pitchFamily="18" charset="0"/>
              </a:rPr>
              <a:t> only twice, but make as many as thirty references to the </a:t>
            </a:r>
            <a:r>
              <a:rPr lang="en-US" sz="4200" dirty="0" err="1" smtClean="0">
                <a:latin typeface="Times New Roman" pitchFamily="18" charset="0"/>
                <a:cs typeface="Times New Roman" pitchFamily="18" charset="0"/>
              </a:rPr>
              <a:t>Sindhu</a:t>
            </a:r>
            <a:r>
              <a:rPr lang="en-US" sz="4200" dirty="0" smtClean="0">
                <a:latin typeface="Times New Roman" pitchFamily="18" charset="0"/>
                <a:cs typeface="Times New Roman" pitchFamily="18" charset="0"/>
              </a:rPr>
              <a:t>. </a:t>
            </a:r>
          </a:p>
          <a:p>
            <a:pPr algn="just"/>
            <a:r>
              <a:rPr lang="en-US" sz="4200" dirty="0" smtClean="0">
                <a:latin typeface="Times New Roman" pitchFamily="18" charset="0"/>
                <a:cs typeface="Times New Roman" pitchFamily="18" charset="0"/>
              </a:rPr>
              <a:t>The name of India itself is a corruption of the word </a:t>
            </a:r>
            <a:r>
              <a:rPr lang="en-US" sz="4200" dirty="0" err="1" smtClean="0">
                <a:latin typeface="Times New Roman" pitchFamily="18" charset="0"/>
                <a:cs typeface="Times New Roman" pitchFamily="18" charset="0"/>
              </a:rPr>
              <a:t>Sindhu</a:t>
            </a:r>
            <a:r>
              <a:rPr lang="en-US" sz="4200" dirty="0" smtClean="0">
                <a:latin typeface="Times New Roman" pitchFamily="18" charset="0"/>
                <a:cs typeface="Times New Roman" pitchFamily="18" charset="0"/>
              </a:rPr>
              <a:t>. Arabians pronounced ‘s’ as ‘h’ and called India Hindustan, the land of Hindus. Greeks pronounced </a:t>
            </a:r>
            <a:r>
              <a:rPr lang="en-US" sz="4200" dirty="0" err="1" smtClean="0">
                <a:latin typeface="Times New Roman" pitchFamily="18" charset="0"/>
                <a:cs typeface="Times New Roman" pitchFamily="18" charset="0"/>
              </a:rPr>
              <a:t>Sindhu</a:t>
            </a:r>
            <a:r>
              <a:rPr lang="en-US" sz="4200" dirty="0" smtClean="0">
                <a:latin typeface="Times New Roman" pitchFamily="18" charset="0"/>
                <a:cs typeface="Times New Roman" pitchFamily="18" charset="0"/>
              </a:rPr>
              <a:t> as Indus, and so the name India. </a:t>
            </a:r>
            <a:r>
              <a:rPr lang="en-US" sz="4200" dirty="0" err="1" smtClean="0">
                <a:latin typeface="Times New Roman" pitchFamily="18" charset="0"/>
                <a:cs typeface="Times New Roman" pitchFamily="18" charset="0"/>
              </a:rPr>
              <a:t>Sindhu</a:t>
            </a:r>
            <a:r>
              <a:rPr lang="en-US" sz="4200" dirty="0" smtClean="0">
                <a:latin typeface="Times New Roman" pitchFamily="18" charset="0"/>
                <a:cs typeface="Times New Roman" pitchFamily="18" charset="0"/>
              </a:rPr>
              <a:t> is the oldest name in Indian history as well in Indian geography.</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Autofit/>
          </a:bodyPr>
          <a:lstStyle/>
          <a:p>
            <a:pPr algn="ctr"/>
            <a:r>
              <a:rPr lang="en-US" sz="2800" b="1" dirty="0" smtClean="0">
                <a:solidFill>
                  <a:srgbClr val="FF0000"/>
                </a:solidFill>
                <a:latin typeface="Times New Roman" pitchFamily="18" charset="0"/>
                <a:cs typeface="Times New Roman" pitchFamily="18" charset="0"/>
              </a:rPr>
              <a:t>RELIGIOUS &amp; CULTURAL SIGNIFICANCE </a:t>
            </a:r>
            <a:endParaRPr lang="en-US"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914400"/>
            <a:ext cx="8229600" cy="5105400"/>
          </a:xfrm>
        </p:spPr>
        <p:txBody>
          <a:bodyPr>
            <a:normAutofit fontScale="62500" lnSpcReduction="20000"/>
          </a:bodyPr>
          <a:lstStyle/>
          <a:p>
            <a:pPr algn="just">
              <a:buNone/>
            </a:pPr>
            <a:r>
              <a:rPr lang="en-US" sz="3200" b="1" dirty="0" smtClean="0">
                <a:latin typeface="Times New Roman" pitchFamily="18" charset="0"/>
                <a:cs typeface="Times New Roman" pitchFamily="18" charset="0"/>
              </a:rPr>
              <a:t>Embodiment of sacredness </a:t>
            </a:r>
            <a:r>
              <a:rPr lang="en-US" b="1" dirty="0" smtClean="0">
                <a:latin typeface="Times New Roman" pitchFamily="18" charset="0"/>
                <a:cs typeface="Times New Roman" pitchFamily="18" charset="0"/>
              </a:rPr>
              <a:t>-</a:t>
            </a:r>
          </a:p>
          <a:p>
            <a:pPr algn="just"/>
            <a:r>
              <a:rPr lang="en-US" sz="2700" dirty="0" smtClean="0">
                <a:latin typeface="Times New Roman" pitchFamily="18" charset="0"/>
                <a:cs typeface="Times New Roman" pitchFamily="18" charset="0"/>
              </a:rPr>
              <a:t>Chromolithograph, </a:t>
            </a:r>
            <a:r>
              <a:rPr lang="en-US" sz="2700" i="1" dirty="0" smtClean="0">
                <a:latin typeface="Times New Roman" pitchFamily="18" charset="0"/>
                <a:cs typeface="Times New Roman" pitchFamily="18" charset="0"/>
              </a:rPr>
              <a:t>Indian woman floating lamps on the Ganges</a:t>
            </a:r>
            <a:r>
              <a:rPr lang="en-US" sz="2700" dirty="0" smtClean="0">
                <a:latin typeface="Times New Roman" pitchFamily="18" charset="0"/>
                <a:cs typeface="Times New Roman" pitchFamily="18" charset="0"/>
              </a:rPr>
              <a:t>, by William Simpson, 1867 The Ganges is a sacred river to Hindus along every fragment of its length. All along its course, Hindus bathe in its waters, paying homage to their ancestors and their gods by cupping the water in their hands, lifting it, and letting it fall back into the river; they offer flowers and rose petals and float shallow clay dishes filled with oil and lit with wicks (</a:t>
            </a:r>
            <a:r>
              <a:rPr lang="en-US" sz="2700" dirty="0" err="1" smtClean="0">
                <a:latin typeface="Times New Roman" pitchFamily="18" charset="0"/>
                <a:cs typeface="Times New Roman" pitchFamily="18" charset="0"/>
              </a:rPr>
              <a:t>diyas</a:t>
            </a:r>
            <a:r>
              <a:rPr lang="en-US" sz="2700" dirty="0" smtClean="0">
                <a:latin typeface="Times New Roman" pitchFamily="18" charset="0"/>
                <a:cs typeface="Times New Roman" pitchFamily="18" charset="0"/>
              </a:rPr>
              <a:t>). On the journey back home from the Ganges, they carry small quantities of river water with them for use in rituals; </a:t>
            </a:r>
            <a:r>
              <a:rPr lang="en-US" sz="2700" dirty="0" err="1" smtClean="0">
                <a:latin typeface="Times New Roman" pitchFamily="18" charset="0"/>
                <a:cs typeface="Times New Roman" pitchFamily="18" charset="0"/>
              </a:rPr>
              <a:t>Ganga</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Jal</a:t>
            </a:r>
            <a:r>
              <a:rPr lang="en-US" sz="2700" dirty="0" smtClean="0">
                <a:latin typeface="Times New Roman" pitchFamily="18" charset="0"/>
                <a:cs typeface="Times New Roman" pitchFamily="18" charset="0"/>
              </a:rPr>
              <a:t>, literally "the water of the Ganges". </a:t>
            </a:r>
          </a:p>
          <a:p>
            <a:pPr algn="just"/>
            <a:r>
              <a:rPr lang="en-US" sz="2700" dirty="0" smtClean="0">
                <a:latin typeface="Times New Roman" pitchFamily="18" charset="0"/>
                <a:cs typeface="Times New Roman" pitchFamily="18" charset="0"/>
              </a:rPr>
              <a:t>The Ganges is the embodiment of all sacred waters in Hindu mythology. Local rivers are said to be </a:t>
            </a:r>
            <a:r>
              <a:rPr lang="en-US" sz="2700" i="1" dirty="0" smtClean="0">
                <a:latin typeface="Times New Roman" pitchFamily="18" charset="0"/>
                <a:cs typeface="Times New Roman" pitchFamily="18" charset="0"/>
              </a:rPr>
              <a:t>like</a:t>
            </a:r>
            <a:r>
              <a:rPr lang="en-US" sz="2700" dirty="0" smtClean="0">
                <a:latin typeface="Times New Roman" pitchFamily="18" charset="0"/>
                <a:cs typeface="Times New Roman" pitchFamily="18" charset="0"/>
              </a:rPr>
              <a:t> the Ganges and are sometimes called the local Ganges. The Godavari River of Maharashtra in Western India is called the Ganges of the South or the '</a:t>
            </a:r>
            <a:r>
              <a:rPr lang="en-US" sz="2700" dirty="0" err="1" smtClean="0">
                <a:latin typeface="Times New Roman" pitchFamily="18" charset="0"/>
                <a:cs typeface="Times New Roman" pitchFamily="18" charset="0"/>
              </a:rPr>
              <a:t>Dakshin</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Ganga</a:t>
            </a:r>
            <a:r>
              <a:rPr lang="en-US" sz="2700" dirty="0" smtClean="0">
                <a:latin typeface="Times New Roman" pitchFamily="18" charset="0"/>
                <a:cs typeface="Times New Roman" pitchFamily="18" charset="0"/>
              </a:rPr>
              <a:t>'; the Godavari is the Ganges that was led by the sage Gautama to flow through Central India. The Ganges is invoked whenever water is used in Hindu ritual and is therefore present in all sacred waters. Despite this, nothing is more stirring for a Hindu than a dip in the actual river, which is thought to remit sins, especially at one of the famous </a:t>
            </a:r>
            <a:r>
              <a:rPr lang="en-US" sz="2700" dirty="0" err="1" smtClean="0">
                <a:latin typeface="Times New Roman" pitchFamily="18" charset="0"/>
                <a:cs typeface="Times New Roman" pitchFamily="18" charset="0"/>
              </a:rPr>
              <a:t>tirthas</a:t>
            </a:r>
            <a:r>
              <a:rPr lang="en-US" sz="2700" dirty="0" smtClean="0">
                <a:latin typeface="Times New Roman" pitchFamily="18" charset="0"/>
                <a:cs typeface="Times New Roman" pitchFamily="18" charset="0"/>
              </a:rPr>
              <a:t> such as Varanasi, </a:t>
            </a:r>
            <a:r>
              <a:rPr lang="en-US" sz="2700" dirty="0" err="1" smtClean="0">
                <a:latin typeface="Times New Roman" pitchFamily="18" charset="0"/>
                <a:cs typeface="Times New Roman" pitchFamily="18" charset="0"/>
              </a:rPr>
              <a:t>Gangotri</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Haridwar</a:t>
            </a:r>
            <a:r>
              <a:rPr lang="en-US" sz="2700" dirty="0" smtClean="0">
                <a:latin typeface="Times New Roman" pitchFamily="18" charset="0"/>
                <a:cs typeface="Times New Roman" pitchFamily="18" charset="0"/>
              </a:rPr>
              <a:t>, or the </a:t>
            </a:r>
            <a:r>
              <a:rPr lang="en-US" sz="2700" dirty="0" err="1" smtClean="0">
                <a:latin typeface="Times New Roman" pitchFamily="18" charset="0"/>
                <a:cs typeface="Times New Roman" pitchFamily="18" charset="0"/>
              </a:rPr>
              <a:t>Triveni</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Sangam</a:t>
            </a:r>
            <a:r>
              <a:rPr lang="en-US" sz="2700" dirty="0" smtClean="0">
                <a:latin typeface="Times New Roman" pitchFamily="18" charset="0"/>
                <a:cs typeface="Times New Roman" pitchFamily="18" charset="0"/>
              </a:rPr>
              <a:t> at </a:t>
            </a:r>
            <a:r>
              <a:rPr lang="en-US" sz="2700" dirty="0" err="1" smtClean="0">
                <a:latin typeface="Times New Roman" pitchFamily="18" charset="0"/>
                <a:cs typeface="Times New Roman" pitchFamily="18" charset="0"/>
              </a:rPr>
              <a:t>Prayagraj</a:t>
            </a:r>
            <a:r>
              <a:rPr lang="en-US" sz="2700" dirty="0" smtClean="0">
                <a:latin typeface="Times New Roman" pitchFamily="18" charset="0"/>
                <a:cs typeface="Times New Roman" pitchFamily="18" charset="0"/>
              </a:rPr>
              <a:t>. The symbolic and religious importance of the Ganges is one of the few things that Hindus, even their skeptics, have agreed upon. Jawaharlal Nehru, a religious iconoclast himself, asked for a handful of his ashes to be thrown into the Ganges. "The </a:t>
            </a:r>
            <a:r>
              <a:rPr lang="en-US" sz="2700" dirty="0" err="1" smtClean="0">
                <a:latin typeface="Times New Roman" pitchFamily="18" charset="0"/>
                <a:cs typeface="Times New Roman" pitchFamily="18" charset="0"/>
              </a:rPr>
              <a:t>Ganga</a:t>
            </a:r>
            <a:r>
              <a:rPr lang="en-US" sz="2700" dirty="0" smtClean="0">
                <a:latin typeface="Times New Roman" pitchFamily="18" charset="0"/>
                <a:cs typeface="Times New Roman" pitchFamily="18" charset="0"/>
              </a:rPr>
              <a:t>", he wrote in his will, "is the river of India, beloved of her people, round which are intertwined her racial memories, her hopes and fears, her songs of triumph, her victories and her defeats. She has been a symbol of India's age-long culture and civilization, ever-changing, ever-flowing, and yet ever the same </a:t>
            </a:r>
            <a:r>
              <a:rPr lang="en-US" sz="2700" dirty="0" err="1" smtClean="0">
                <a:latin typeface="Times New Roman" pitchFamily="18" charset="0"/>
                <a:cs typeface="Times New Roman" pitchFamily="18" charset="0"/>
              </a:rPr>
              <a:t>Ganga</a:t>
            </a:r>
            <a:r>
              <a:rPr lang="en-US" sz="2700" dirty="0" smtClean="0">
                <a:latin typeface="Times New Roman" pitchFamily="18" charset="0"/>
                <a:cs typeface="Times New Roman" pitchFamily="18" charset="0"/>
              </a:rPr>
              <a:t>."</a:t>
            </a:r>
          </a:p>
          <a:p>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57200"/>
            <a:ext cx="7772400" cy="5562600"/>
          </a:xfrm>
        </p:spPr>
        <p:txBody>
          <a:bodyPr>
            <a:normAutofit lnSpcReduction="10000"/>
          </a:bodyPr>
          <a:lstStyle/>
          <a:p>
            <a:pPr algn="just"/>
            <a:r>
              <a:rPr lang="en-US" dirty="0" smtClean="0">
                <a:latin typeface="Times New Roman" pitchFamily="18" charset="0"/>
                <a:cs typeface="Times New Roman" pitchFamily="18" charset="0"/>
              </a:rPr>
              <a:t>When Shiva carried the immolated body of his divine consort Sati over all the land, her skull-top with its </a:t>
            </a:r>
            <a:r>
              <a:rPr lang="en-US" dirty="0" err="1" smtClean="0">
                <a:latin typeface="Times New Roman" pitchFamily="18" charset="0"/>
                <a:cs typeface="Times New Roman" pitchFamily="18" charset="0"/>
              </a:rPr>
              <a:t>hingula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sindur</a:t>
            </a:r>
            <a:r>
              <a:rPr lang="en-US" dirty="0" smtClean="0">
                <a:latin typeface="Times New Roman" pitchFamily="18" charset="0"/>
                <a:cs typeface="Times New Roman" pitchFamily="18" charset="0"/>
              </a:rPr>
              <a:t>) fell at what has been </a:t>
            </a:r>
            <a:r>
              <a:rPr lang="en-US" dirty="0" err="1" smtClean="0">
                <a:latin typeface="Times New Roman" pitchFamily="18" charset="0"/>
                <a:cs typeface="Times New Roman" pitchFamily="18" charset="0"/>
              </a:rPr>
              <a:t>Hinglaj</a:t>
            </a:r>
            <a:r>
              <a:rPr lang="en-US" dirty="0" smtClean="0">
                <a:latin typeface="Times New Roman" pitchFamily="18" charset="0"/>
                <a:cs typeface="Times New Roman" pitchFamily="18" charset="0"/>
              </a:rPr>
              <a:t> ever since. It is near Karachi on the </a:t>
            </a:r>
            <a:r>
              <a:rPr lang="en-US" dirty="0" err="1" smtClean="0">
                <a:latin typeface="Times New Roman" pitchFamily="18" charset="0"/>
                <a:cs typeface="Times New Roman" pitchFamily="18" charset="0"/>
              </a:rPr>
              <a:t>Sindh</a:t>
            </a:r>
            <a:r>
              <a:rPr lang="en-US" dirty="0" smtClean="0">
                <a:latin typeface="Times New Roman" pitchFamily="18" charset="0"/>
                <a:cs typeface="Times New Roman" pitchFamily="18" charset="0"/>
              </a:rPr>
              <a:t>-Baluchistan border. To this holy spot-sanctified by the visit of Rama, </a:t>
            </a:r>
            <a:r>
              <a:rPr lang="en-US" dirty="0" err="1" smtClean="0">
                <a:latin typeface="Times New Roman" pitchFamily="18" charset="0"/>
                <a:cs typeface="Times New Roman" pitchFamily="18" charset="0"/>
              </a:rPr>
              <a:t>Sita</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Lakshmana</a:t>
            </a:r>
            <a:r>
              <a:rPr lang="en-US" dirty="0" smtClean="0">
                <a:latin typeface="Times New Roman" pitchFamily="18" charset="0"/>
                <a:cs typeface="Times New Roman" pitchFamily="18" charset="0"/>
              </a:rPr>
              <a:t>-went the great Sindhi Sufi poet-saint Shah Abdul </a:t>
            </a:r>
            <a:r>
              <a:rPr lang="en-US" dirty="0" err="1" smtClean="0">
                <a:latin typeface="Times New Roman" pitchFamily="18" charset="0"/>
                <a:cs typeface="Times New Roman" pitchFamily="18" charset="0"/>
              </a:rPr>
              <a:t>Latif</a:t>
            </a:r>
            <a:r>
              <a:rPr lang="en-US" dirty="0" smtClean="0">
                <a:latin typeface="Times New Roman" pitchFamily="18" charset="0"/>
                <a:cs typeface="Times New Roman" pitchFamily="18" charset="0"/>
              </a:rPr>
              <a:t> in the company of yogis. As long as East and West Pakistan were one state, a major attraction to the Bangladeshi Hindus visiting the west wing was </a:t>
            </a:r>
            <a:r>
              <a:rPr lang="en-US" dirty="0" err="1" smtClean="0">
                <a:latin typeface="Times New Roman" pitchFamily="18" charset="0"/>
                <a:cs typeface="Times New Roman" pitchFamily="18" charset="0"/>
              </a:rPr>
              <a:t>Hinglaj</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The reference of </a:t>
            </a:r>
            <a:r>
              <a:rPr lang="en-US" dirty="0" err="1" smtClean="0">
                <a:latin typeface="Times New Roman" pitchFamily="18" charset="0"/>
                <a:cs typeface="Times New Roman" pitchFamily="18" charset="0"/>
              </a:rPr>
              <a:t>Sindhu</a:t>
            </a:r>
            <a:r>
              <a:rPr lang="en-US" dirty="0" smtClean="0">
                <a:latin typeface="Times New Roman" pitchFamily="18" charset="0"/>
                <a:cs typeface="Times New Roman" pitchFamily="18" charset="0"/>
              </a:rPr>
              <a:t> does not end with the Vedic texts but continued in the great epic of Mahabharata and then in the first history book written in India, </a:t>
            </a:r>
            <a:r>
              <a:rPr lang="en-US" dirty="0" err="1" smtClean="0">
                <a:latin typeface="Times New Roman" pitchFamily="18" charset="0"/>
                <a:cs typeface="Times New Roman" pitchFamily="18" charset="0"/>
              </a:rPr>
              <a:t>Rajtarangini</a:t>
            </a:r>
            <a:r>
              <a:rPr lang="en-US" dirty="0" smtClean="0">
                <a:latin typeface="Times New Roman" pitchFamily="18" charset="0"/>
                <a:cs typeface="Times New Roman" pitchFamily="18" charset="0"/>
              </a:rPr>
              <a:t>.</a:t>
            </a:r>
          </a:p>
          <a:p>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33400"/>
            <a:ext cx="7772400" cy="5562600"/>
          </a:xfrm>
        </p:spPr>
        <p:txBody>
          <a:bodyPr>
            <a:normAutofit fontScale="92500" lnSpcReduction="10000"/>
          </a:bodyPr>
          <a:lstStyle/>
          <a:p>
            <a:pPr algn="just">
              <a:buNone/>
            </a:pPr>
            <a:r>
              <a:rPr lang="en-US" b="1" dirty="0" smtClean="0">
                <a:latin typeface="Times New Roman" pitchFamily="18" charset="0"/>
                <a:cs typeface="Times New Roman" pitchFamily="18" charset="0"/>
              </a:rPr>
              <a:t>ALONG THE INDUS</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Rising in southwestern Tibet, at an altitude of 16,000 feet, Indus enters the Indian territory near </a:t>
            </a:r>
            <a:r>
              <a:rPr lang="en-US" dirty="0" err="1" smtClean="0">
                <a:latin typeface="Times New Roman" pitchFamily="18" charset="0"/>
                <a:cs typeface="Times New Roman" pitchFamily="18" charset="0"/>
              </a:rPr>
              <a:t>Leh</a:t>
            </a:r>
            <a:r>
              <a:rPr lang="en-US" dirty="0" smtClean="0">
                <a:latin typeface="Times New Roman" pitchFamily="18" charset="0"/>
                <a:cs typeface="Times New Roman" pitchFamily="18" charset="0"/>
              </a:rPr>
              <a:t> in </a:t>
            </a:r>
            <a:r>
              <a:rPr lang="en-US" dirty="0" err="1" smtClean="0">
                <a:latin typeface="Times New Roman" pitchFamily="18" charset="0"/>
                <a:cs typeface="Times New Roman" pitchFamily="18" charset="0"/>
              </a:rPr>
              <a:t>Ladakh</a:t>
            </a:r>
            <a:r>
              <a:rPr lang="en-US" dirty="0" smtClean="0">
                <a:latin typeface="Times New Roman" pitchFamily="18" charset="0"/>
                <a:cs typeface="Times New Roman" pitchFamily="18" charset="0"/>
              </a:rPr>
              <a:t>. The river has total drainage area of about 4,50,000 square miles, of which 1,75,000 square miles lie in the Himalayan mountains and foothills.</a:t>
            </a:r>
          </a:p>
          <a:p>
            <a:pPr algn="just"/>
            <a:r>
              <a:rPr lang="en-US" dirty="0" smtClean="0">
                <a:latin typeface="Times New Roman" pitchFamily="18" charset="0"/>
                <a:cs typeface="Times New Roman" pitchFamily="18" charset="0"/>
              </a:rPr>
              <a:t>After flowing eleven miles beyond </a:t>
            </a:r>
            <a:r>
              <a:rPr lang="en-US" dirty="0" err="1" smtClean="0">
                <a:latin typeface="Times New Roman" pitchFamily="18" charset="0"/>
                <a:cs typeface="Times New Roman" pitchFamily="18" charset="0"/>
              </a:rPr>
              <a:t>Leh</a:t>
            </a:r>
            <a:r>
              <a:rPr lang="en-US" dirty="0" smtClean="0">
                <a:latin typeface="Times New Roman" pitchFamily="18" charset="0"/>
                <a:cs typeface="Times New Roman" pitchFamily="18" charset="0"/>
              </a:rPr>
              <a:t>, Indus is joined on the left by its first tributary, the </a:t>
            </a:r>
            <a:r>
              <a:rPr lang="en-US" dirty="0" err="1" smtClean="0">
                <a:latin typeface="Times New Roman" pitchFamily="18" charset="0"/>
                <a:cs typeface="Times New Roman" pitchFamily="18" charset="0"/>
              </a:rPr>
              <a:t>Zanskar</a:t>
            </a:r>
            <a:r>
              <a:rPr lang="en-US" dirty="0" smtClean="0">
                <a:latin typeface="Times New Roman" pitchFamily="18" charset="0"/>
                <a:cs typeface="Times New Roman" pitchFamily="18" charset="0"/>
              </a:rPr>
              <a:t>, which helps green the </a:t>
            </a:r>
            <a:r>
              <a:rPr lang="en-US" dirty="0" err="1" smtClean="0">
                <a:latin typeface="Times New Roman" pitchFamily="18" charset="0"/>
                <a:cs typeface="Times New Roman" pitchFamily="18" charset="0"/>
              </a:rPr>
              <a:t>Zanskar</a:t>
            </a:r>
            <a:r>
              <a:rPr lang="en-US" dirty="0" smtClean="0">
                <a:latin typeface="Times New Roman" pitchFamily="18" charset="0"/>
                <a:cs typeface="Times New Roman" pitchFamily="18" charset="0"/>
              </a:rPr>
              <a:t> Valley. Many interesting mountain trails beckon the mountaineering enthusiasts to the </a:t>
            </a:r>
            <a:r>
              <a:rPr lang="en-US" dirty="0" err="1" smtClean="0">
                <a:latin typeface="Times New Roman" pitchFamily="18" charset="0"/>
                <a:cs typeface="Times New Roman" pitchFamily="18" charset="0"/>
              </a:rPr>
              <a:t>Zanskar</a:t>
            </a:r>
            <a:r>
              <a:rPr lang="en-US" dirty="0" smtClean="0">
                <a:latin typeface="Times New Roman" pitchFamily="18" charset="0"/>
                <a:cs typeface="Times New Roman" pitchFamily="18" charset="0"/>
              </a:rPr>
              <a:t> Valley.</a:t>
            </a:r>
          </a:p>
          <a:p>
            <a:pPr algn="just"/>
            <a:r>
              <a:rPr lang="en-US" dirty="0" smtClean="0">
                <a:latin typeface="Times New Roman" pitchFamily="18" charset="0"/>
                <a:cs typeface="Times New Roman" pitchFamily="18" charset="0"/>
              </a:rPr>
              <a:t>The Indus then flows past </a:t>
            </a:r>
            <a:r>
              <a:rPr lang="en-US" dirty="0" err="1" smtClean="0">
                <a:latin typeface="Times New Roman" pitchFamily="18" charset="0"/>
                <a:cs typeface="Times New Roman" pitchFamily="18" charset="0"/>
              </a:rPr>
              <a:t>Batalik</a:t>
            </a:r>
            <a:r>
              <a:rPr lang="en-US" dirty="0" smtClean="0">
                <a:latin typeface="Times New Roman" pitchFamily="18" charset="0"/>
                <a:cs typeface="Times New Roman" pitchFamily="18" charset="0"/>
              </a:rPr>
              <a:t>. When it enters the plains, its famous five tributaries-Jhelum, Chenab, Ravi, Beas, and Sutlej-that give Punjab its name as the “land of five rivers,” join it.</a:t>
            </a:r>
          </a:p>
          <a:p>
            <a:pPr algn="just"/>
            <a:endParaRPr lang="en-US" dirty="0">
              <a:latin typeface="Times New Roman" pitchFamily="18" charset="0"/>
              <a:cs typeface="Times New Roman" pitchFamily="18"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33400"/>
            <a:ext cx="7772400" cy="5486400"/>
          </a:xfrm>
        </p:spPr>
        <p:txBody>
          <a:bodyPr>
            <a:normAutofit/>
          </a:bodyPr>
          <a:lstStyle/>
          <a:p>
            <a:pPr algn="just"/>
            <a:r>
              <a:rPr lang="en-US" dirty="0" smtClean="0">
                <a:latin typeface="Times New Roman" pitchFamily="18" charset="0"/>
                <a:cs typeface="Times New Roman" pitchFamily="18" charset="0"/>
              </a:rPr>
              <a:t>Buddhist monasteries and other heritage sites are the principal tourist attractions of Central </a:t>
            </a:r>
            <a:r>
              <a:rPr lang="en-US" dirty="0" err="1" smtClean="0">
                <a:latin typeface="Times New Roman" pitchFamily="18" charset="0"/>
                <a:cs typeface="Times New Roman" pitchFamily="18" charset="0"/>
              </a:rPr>
              <a:t>Ladakh</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Zanskar</a:t>
            </a:r>
            <a:r>
              <a:rPr lang="en-US" dirty="0" smtClean="0">
                <a:latin typeface="Times New Roman" pitchFamily="18" charset="0"/>
                <a:cs typeface="Times New Roman" pitchFamily="18" charset="0"/>
              </a:rPr>
              <a:t>. These sites, most within reach of </a:t>
            </a:r>
            <a:r>
              <a:rPr lang="en-US" dirty="0" err="1" smtClean="0">
                <a:latin typeface="Times New Roman" pitchFamily="18" charset="0"/>
                <a:cs typeface="Times New Roman" pitchFamily="18" charset="0"/>
              </a:rPr>
              <a:t>Leh</a:t>
            </a:r>
            <a:r>
              <a:rPr lang="en-US" dirty="0" smtClean="0">
                <a:latin typeface="Times New Roman" pitchFamily="18" charset="0"/>
                <a:cs typeface="Times New Roman" pitchFamily="18" charset="0"/>
              </a:rPr>
              <a:t>, may be visited by a bus or taxi. Many of the region’s major </a:t>
            </a:r>
            <a:r>
              <a:rPr lang="en-US" dirty="0" err="1" smtClean="0">
                <a:latin typeface="Times New Roman" pitchFamily="18" charset="0"/>
                <a:cs typeface="Times New Roman" pitchFamily="18" charset="0"/>
              </a:rPr>
              <a:t>gompas</a:t>
            </a:r>
            <a:r>
              <a:rPr lang="en-US" dirty="0" smtClean="0">
                <a:latin typeface="Times New Roman" pitchFamily="18" charset="0"/>
                <a:cs typeface="Times New Roman" pitchFamily="18" charset="0"/>
              </a:rPr>
              <a:t> (Buddhist monasteries) are open throughout the day and a caretaker Lama is available to show visitors around. Some of the less visited establishments have special opening hours, as in the case of </a:t>
            </a:r>
            <a:r>
              <a:rPr lang="en-US" dirty="0" err="1" smtClean="0">
                <a:latin typeface="Times New Roman" pitchFamily="18" charset="0"/>
                <a:cs typeface="Times New Roman" pitchFamily="18" charset="0"/>
              </a:rPr>
              <a:t>Namgyal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Tsemo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Shey</a:t>
            </a:r>
            <a:r>
              <a:rPr lang="en-US" dirty="0" smtClean="0">
                <a:latin typeface="Times New Roman" pitchFamily="18" charset="0"/>
                <a:cs typeface="Times New Roman" pitchFamily="18" charset="0"/>
              </a:rPr>
              <a:t> Palace, and the </a:t>
            </a:r>
            <a:r>
              <a:rPr lang="en-US" dirty="0" err="1" smtClean="0">
                <a:latin typeface="Times New Roman" pitchFamily="18" charset="0"/>
                <a:cs typeface="Times New Roman" pitchFamily="18" charset="0"/>
              </a:rPr>
              <a:t>Stok</a:t>
            </a:r>
            <a:r>
              <a:rPr lang="en-US" dirty="0" smtClean="0">
                <a:latin typeface="Times New Roman" pitchFamily="18" charset="0"/>
                <a:cs typeface="Times New Roman" pitchFamily="18" charset="0"/>
              </a:rPr>
              <a:t> Palace Museum.</a:t>
            </a:r>
          </a:p>
          <a:p>
            <a:pPr algn="just"/>
            <a:r>
              <a:rPr lang="en-US" dirty="0" smtClean="0">
                <a:latin typeface="Times New Roman" pitchFamily="18" charset="0"/>
                <a:cs typeface="Times New Roman" pitchFamily="18" charset="0"/>
              </a:rPr>
              <a:t>Hall of Fame, near </a:t>
            </a:r>
            <a:r>
              <a:rPr lang="en-US" dirty="0" err="1" smtClean="0">
                <a:latin typeface="Times New Roman" pitchFamily="18" charset="0"/>
                <a:cs typeface="Times New Roman" pitchFamily="18" charset="0"/>
              </a:rPr>
              <a:t>Leh</a:t>
            </a:r>
            <a:r>
              <a:rPr lang="en-US" dirty="0" smtClean="0">
                <a:latin typeface="Times New Roman" pitchFamily="18" charset="0"/>
                <a:cs typeface="Times New Roman" pitchFamily="18" charset="0"/>
              </a:rPr>
              <a:t>, is a tribute to our valiant soldiers. About 30 km from </a:t>
            </a:r>
            <a:r>
              <a:rPr lang="en-US" dirty="0" err="1" smtClean="0">
                <a:latin typeface="Times New Roman" pitchFamily="18" charset="0"/>
                <a:cs typeface="Times New Roman" pitchFamily="18" charset="0"/>
              </a:rPr>
              <a:t>Leh</a:t>
            </a:r>
            <a:r>
              <a:rPr lang="en-US" dirty="0" smtClean="0">
                <a:latin typeface="Times New Roman" pitchFamily="18" charset="0"/>
                <a:cs typeface="Times New Roman" pitchFamily="18" charset="0"/>
              </a:rPr>
              <a:t>, there is a Sikh </a:t>
            </a:r>
            <a:r>
              <a:rPr lang="en-US" dirty="0" err="1" smtClean="0">
                <a:latin typeface="Times New Roman" pitchFamily="18" charset="0"/>
                <a:cs typeface="Times New Roman" pitchFamily="18" charset="0"/>
              </a:rPr>
              <a:t>gurdwara</a:t>
            </a:r>
            <a:r>
              <a:rPr lang="en-US" dirty="0" smtClean="0">
                <a:latin typeface="Times New Roman" pitchFamily="18" charset="0"/>
                <a:cs typeface="Times New Roman" pitchFamily="18" charset="0"/>
              </a:rPr>
              <a:t> that is maintained by the Indian Army. Both the places are worth visiting.</a:t>
            </a:r>
          </a:p>
          <a:p>
            <a:pPr algn="just"/>
            <a:endParaRPr lang="en-US" dirty="0">
              <a:latin typeface="Times New Roman" pitchFamily="18" charset="0"/>
              <a:cs typeface="Times New Roman"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772400" cy="715962"/>
          </a:xfrm>
        </p:spPr>
        <p:txBody>
          <a:bodyPr>
            <a:normAutofit fontScale="90000"/>
          </a:bodyPr>
          <a:lstStyle/>
          <a:p>
            <a:pPr algn="ctr"/>
            <a:r>
              <a:rPr lang="en-US" b="1" dirty="0" smtClean="0">
                <a:solidFill>
                  <a:schemeClr val="tx1">
                    <a:lumMod val="95000"/>
                    <a:lumOff val="5000"/>
                  </a:schemeClr>
                </a:solidFill>
                <a:latin typeface="Times New Roman" pitchFamily="18" charset="0"/>
                <a:cs typeface="Times New Roman" pitchFamily="18" charset="0"/>
              </a:rPr>
              <a:t>SINDHU DARSHAN</a:t>
            </a:r>
            <a:endParaRPr lang="en-US" b="1" dirty="0">
              <a:solidFill>
                <a:schemeClr val="tx1">
                  <a:lumMod val="95000"/>
                  <a:lumOff val="5000"/>
                </a:schemeClr>
              </a:solidFill>
            </a:endParaRPr>
          </a:p>
        </p:txBody>
      </p:sp>
      <p:sp>
        <p:nvSpPr>
          <p:cNvPr id="3" name="Content Placeholder 2"/>
          <p:cNvSpPr>
            <a:spLocks noGrp="1"/>
          </p:cNvSpPr>
          <p:nvPr>
            <p:ph sz="quarter" idx="1"/>
          </p:nvPr>
        </p:nvSpPr>
        <p:spPr>
          <a:xfrm>
            <a:off x="914400" y="990600"/>
            <a:ext cx="3962400" cy="5029200"/>
          </a:xfrm>
        </p:spPr>
        <p:txBody>
          <a:bodyPr>
            <a:normAutofit fontScale="92500" lnSpcReduction="10000"/>
          </a:bodyPr>
          <a:lstStyle/>
          <a:p>
            <a:pPr algn="just"/>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Sindhu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Darshan</a:t>
            </a:r>
            <a:r>
              <a:rPr lang="en-US" dirty="0" smtClean="0">
                <a:latin typeface="Times New Roman" pitchFamily="18" charset="0"/>
                <a:cs typeface="Times New Roman" pitchFamily="18" charset="0"/>
              </a:rPr>
              <a:t>” or </a:t>
            </a:r>
            <a:r>
              <a:rPr lang="en-US" dirty="0" err="1" smtClean="0">
                <a:latin typeface="Times New Roman" pitchFamily="18" charset="0"/>
                <a:cs typeface="Times New Roman" pitchFamily="18" charset="0"/>
              </a:rPr>
              <a:t>Sindhu</a:t>
            </a:r>
            <a:r>
              <a:rPr lang="en-US" dirty="0" smtClean="0">
                <a:latin typeface="Times New Roman" pitchFamily="18" charset="0"/>
                <a:cs typeface="Times New Roman" pitchFamily="18" charset="0"/>
              </a:rPr>
              <a:t> festival held in the month of June aims at projecting the Indus as a symbol of India’s unity and communal harmony. Whilst promoting tourism to this area, this festival is also a symbolic salute to the brave soldiers of India who have been fighting not only with the enemies in the human form but also in the form of nature.</a:t>
            </a:r>
          </a:p>
          <a:p>
            <a:pPr algn="just"/>
            <a:endParaRPr lang="en-US" dirty="0">
              <a:latin typeface="Times New Roman" pitchFamily="18" charset="0"/>
              <a:cs typeface="Times New Roman" pitchFamily="18" charset="0"/>
            </a:endParaRPr>
          </a:p>
        </p:txBody>
      </p:sp>
      <p:pic>
        <p:nvPicPr>
          <p:cNvPr id="3074" name="Picture 2" descr="C:\Users\anant\Desktop\bipin sir\SINDHU DARSHAN.jpg"/>
          <p:cNvPicPr>
            <a:picLocks noChangeAspect="1" noChangeArrowheads="1"/>
          </p:cNvPicPr>
          <p:nvPr/>
        </p:nvPicPr>
        <p:blipFill>
          <a:blip r:embed="rId2"/>
          <a:srcRect/>
          <a:stretch>
            <a:fillRect/>
          </a:stretch>
        </p:blipFill>
        <p:spPr bwMode="auto">
          <a:xfrm>
            <a:off x="5029200" y="1143000"/>
            <a:ext cx="3810000" cy="4419600"/>
          </a:xfrm>
          <a:prstGeom prst="rect">
            <a:avLst/>
          </a:prstGeom>
          <a:noFill/>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latin typeface="Times New Roman" pitchFamily="18" charset="0"/>
                <a:cs typeface="Times New Roman" pitchFamily="18" charset="0"/>
              </a:rPr>
              <a:t>HOLY RIVRT KAVERI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1676400"/>
            <a:ext cx="4114800" cy="4343400"/>
          </a:xfrm>
        </p:spPr>
        <p:txBody>
          <a:bodyPr>
            <a:normAutofit/>
          </a:bodyPr>
          <a:lstStyle/>
          <a:p>
            <a:pPr algn="just"/>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Kaveri</a:t>
            </a:r>
            <a:r>
              <a:rPr lang="en-US" dirty="0" smtClean="0">
                <a:latin typeface="Times New Roman" pitchFamily="18" charset="0"/>
                <a:cs typeface="Times New Roman" pitchFamily="18" charset="0"/>
              </a:rPr>
              <a:t> is a sacred river to the people of southern India and is worshipped as the Goddess Kaveriamma (Mother Cauvery). It is considered to be among the seven holy rivers of India. It is extensively used for agriculture in Karnataka and Tamil Nadu</a:t>
            </a:r>
            <a:r>
              <a:rPr lang="en-US" dirty="0" smtClean="0"/>
              <a:t>.</a:t>
            </a:r>
            <a:endParaRPr lang="en-US" dirty="0"/>
          </a:p>
        </p:txBody>
      </p:sp>
      <p:pic>
        <p:nvPicPr>
          <p:cNvPr id="2050" name="Picture 2" descr="C:\Users\anant\Desktop\bipin sir\RIVRT KAVERI.jpg"/>
          <p:cNvPicPr>
            <a:picLocks noChangeAspect="1" noChangeArrowheads="1"/>
          </p:cNvPicPr>
          <p:nvPr/>
        </p:nvPicPr>
        <p:blipFill>
          <a:blip r:embed="rId2"/>
          <a:srcRect/>
          <a:stretch>
            <a:fillRect/>
          </a:stretch>
        </p:blipFill>
        <p:spPr bwMode="auto">
          <a:xfrm>
            <a:off x="5105400" y="1752600"/>
            <a:ext cx="3810000" cy="4114800"/>
          </a:xfrm>
          <a:prstGeom prst="rect">
            <a:avLst/>
          </a:prstGeom>
          <a:noFill/>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57200"/>
            <a:ext cx="7772400" cy="5562600"/>
          </a:xfrm>
        </p:spPr>
        <p:txBody>
          <a:bodyPr/>
          <a:lstStyle/>
          <a:p>
            <a:pPr algn="just"/>
            <a:r>
              <a:rPr lang="en-US" dirty="0" err="1" smtClean="0">
                <a:latin typeface="Times New Roman" pitchFamily="18" charset="0"/>
                <a:cs typeface="Times New Roman" pitchFamily="18" charset="0"/>
              </a:rPr>
              <a:t>Kaveri</a:t>
            </a:r>
            <a:r>
              <a:rPr lang="en-US" dirty="0" smtClean="0">
                <a:latin typeface="Times New Roman" pitchFamily="18" charset="0"/>
                <a:cs typeface="Times New Roman" pitchFamily="18" charset="0"/>
              </a:rPr>
              <a:t> or Cauvery is among the most sacred rivers of India and though to be the </a:t>
            </a:r>
            <a:r>
              <a:rPr lang="en-US" dirty="0" err="1" smtClean="0">
                <a:latin typeface="Times New Roman" pitchFamily="18" charset="0"/>
                <a:cs typeface="Times New Roman" pitchFamily="18" charset="0"/>
              </a:rPr>
              <a:t>Dakshina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Ganga</a:t>
            </a:r>
            <a:r>
              <a:rPr lang="en-US" dirty="0" smtClean="0">
                <a:latin typeface="Times New Roman" pitchFamily="18" charset="0"/>
                <a:cs typeface="Times New Roman" pitchFamily="18" charset="0"/>
              </a:rPr>
              <a:t> or </a:t>
            </a:r>
            <a:r>
              <a:rPr lang="en-US" dirty="0" err="1" smtClean="0">
                <a:latin typeface="Times New Roman" pitchFamily="18" charset="0"/>
                <a:cs typeface="Times New Roman" pitchFamily="18" charset="0"/>
              </a:rPr>
              <a:t>Ganga</a:t>
            </a:r>
            <a:r>
              <a:rPr lang="en-US" dirty="0" smtClean="0">
                <a:latin typeface="Times New Roman" pitchFamily="18" charset="0"/>
                <a:cs typeface="Times New Roman" pitchFamily="18" charset="0"/>
              </a:rPr>
              <a:t> of the South. The Hindu Mythology says several versions about the descent of River </a:t>
            </a:r>
            <a:r>
              <a:rPr lang="en-US" dirty="0" err="1" smtClean="0">
                <a:latin typeface="Times New Roman" pitchFamily="18" charset="0"/>
                <a:cs typeface="Times New Roman" pitchFamily="18" charset="0"/>
              </a:rPr>
              <a:t>Kaveri</a:t>
            </a:r>
            <a:r>
              <a:rPr lang="en-US" dirty="0" smtClean="0">
                <a:latin typeface="Times New Roman" pitchFamily="18" charset="0"/>
                <a:cs typeface="Times New Roman" pitchFamily="18" charset="0"/>
              </a:rPr>
              <a:t>. The most popular one is that a king by the name of </a:t>
            </a:r>
            <a:r>
              <a:rPr lang="en-US" dirty="0" err="1" smtClean="0">
                <a:latin typeface="Times New Roman" pitchFamily="18" charset="0"/>
                <a:cs typeface="Times New Roman" pitchFamily="18" charset="0"/>
              </a:rPr>
              <a:t>Kavera</a:t>
            </a:r>
            <a:r>
              <a:rPr lang="en-US" dirty="0" smtClean="0">
                <a:latin typeface="Times New Roman" pitchFamily="18" charset="0"/>
                <a:cs typeface="Times New Roman" pitchFamily="18" charset="0"/>
              </a:rPr>
              <a:t> lived in the </a:t>
            </a:r>
            <a:r>
              <a:rPr lang="en-US" dirty="0" err="1" smtClean="0">
                <a:latin typeface="Times New Roman" pitchFamily="18" charset="0"/>
                <a:cs typeface="Times New Roman" pitchFamily="18" charset="0"/>
              </a:rPr>
              <a:t>Brahmagiri</a:t>
            </a:r>
            <a:r>
              <a:rPr lang="en-US" dirty="0" smtClean="0">
                <a:latin typeface="Times New Roman" pitchFamily="18" charset="0"/>
                <a:cs typeface="Times New Roman" pitchFamily="18" charset="0"/>
              </a:rPr>
              <a:t> hills and prayed to Lord Brahma for a child. He was blessed with a daughter whom he named </a:t>
            </a:r>
            <a:r>
              <a:rPr lang="en-US" dirty="0" err="1" smtClean="0">
                <a:latin typeface="Times New Roman" pitchFamily="18" charset="0"/>
                <a:cs typeface="Times New Roman" pitchFamily="18" charset="0"/>
              </a:rPr>
              <a:t>Kaveri</a:t>
            </a:r>
            <a:r>
              <a:rPr lang="en-US" dirty="0" smtClean="0">
                <a:latin typeface="Times New Roman" pitchFamily="18" charset="0"/>
                <a:cs typeface="Times New Roman" pitchFamily="18" charset="0"/>
              </a:rPr>
              <a:t>. She was the water manifestation of the human form. The great sage </a:t>
            </a:r>
            <a:r>
              <a:rPr lang="en-US" dirty="0" err="1" smtClean="0">
                <a:latin typeface="Times New Roman" pitchFamily="18" charset="0"/>
                <a:cs typeface="Times New Roman" pitchFamily="18" charset="0"/>
              </a:rPr>
              <a:t>Agastya</a:t>
            </a:r>
            <a:r>
              <a:rPr lang="en-US" dirty="0" smtClean="0">
                <a:latin typeface="Times New Roman" pitchFamily="18" charset="0"/>
                <a:cs typeface="Times New Roman" pitchFamily="18" charset="0"/>
              </a:rPr>
              <a:t> married her and kept her in his </a:t>
            </a:r>
            <a:r>
              <a:rPr lang="en-US" dirty="0" err="1" smtClean="0">
                <a:latin typeface="Times New Roman" pitchFamily="18" charset="0"/>
                <a:cs typeface="Times New Roman" pitchFamily="18" charset="0"/>
              </a:rPr>
              <a:t>kamandalu</a:t>
            </a:r>
            <a:r>
              <a:rPr lang="en-US" dirty="0" smtClean="0">
                <a:latin typeface="Times New Roman" pitchFamily="18" charset="0"/>
                <a:cs typeface="Times New Roman" pitchFamily="18" charset="0"/>
              </a:rPr>
              <a:t> or the spouted jug. When a terrible drought trounced the land, </a:t>
            </a:r>
            <a:r>
              <a:rPr lang="en-US" dirty="0" err="1" smtClean="0">
                <a:latin typeface="Times New Roman" pitchFamily="18" charset="0"/>
                <a:cs typeface="Times New Roman" pitchFamily="18" charset="0"/>
              </a:rPr>
              <a:t>Ganesha</a:t>
            </a:r>
            <a:r>
              <a:rPr lang="en-US" dirty="0" smtClean="0">
                <a:latin typeface="Times New Roman" pitchFamily="18" charset="0"/>
                <a:cs typeface="Times New Roman" pitchFamily="18" charset="0"/>
              </a:rPr>
              <a:t> in the guise of a crow, tipped the </a:t>
            </a:r>
            <a:r>
              <a:rPr lang="en-US" dirty="0" err="1" smtClean="0">
                <a:latin typeface="Times New Roman" pitchFamily="18" charset="0"/>
                <a:cs typeface="Times New Roman" pitchFamily="18" charset="0"/>
              </a:rPr>
              <a:t>kamandalu</a:t>
            </a:r>
            <a:r>
              <a:rPr lang="en-US" dirty="0" smtClean="0">
                <a:latin typeface="Times New Roman" pitchFamily="18" charset="0"/>
                <a:cs typeface="Times New Roman" pitchFamily="18" charset="0"/>
              </a:rPr>
              <a:t> and out flowed </a:t>
            </a:r>
            <a:r>
              <a:rPr lang="en-US" dirty="0" err="1" smtClean="0">
                <a:latin typeface="Times New Roman" pitchFamily="18" charset="0"/>
                <a:cs typeface="Times New Roman" pitchFamily="18" charset="0"/>
              </a:rPr>
              <a:t>Kaveri</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09600"/>
            <a:ext cx="7772400" cy="5410200"/>
          </a:xfrm>
        </p:spPr>
        <p:txBody>
          <a:bodyPr/>
          <a:lstStyle/>
          <a:p>
            <a:pPr algn="just"/>
            <a:r>
              <a:rPr lang="en-US" dirty="0" smtClean="0"/>
              <a:t>A river like </a:t>
            </a:r>
            <a:r>
              <a:rPr lang="en-US" dirty="0" err="1" smtClean="0"/>
              <a:t>Kaveri</a:t>
            </a:r>
            <a:r>
              <a:rPr lang="en-US" dirty="0" smtClean="0"/>
              <a:t> is not just a stretch of water. It is an active, living and moving force. The river is life-visible and invisible and, depending on its mood and has the power to create or destroy its adjoining banks. There are many different stories behind the origin of River </a:t>
            </a:r>
            <a:r>
              <a:rPr lang="en-US" dirty="0" err="1" smtClean="0"/>
              <a:t>Kaveri</a:t>
            </a:r>
            <a:r>
              <a:rPr lang="en-US" dirty="0" smtClean="0"/>
              <a:t>. One of myths says that in the ancient times the state of the south India was getting worse due to the severe drought in the area, then this sage </a:t>
            </a:r>
            <a:r>
              <a:rPr lang="en-US" dirty="0" err="1" smtClean="0"/>
              <a:t>Agastya</a:t>
            </a:r>
            <a:r>
              <a:rPr lang="en-US" dirty="0" smtClean="0"/>
              <a:t> felt very sad and prayed to the Lord Brahma to help the mankind to come out of this situation.</a:t>
            </a:r>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33400"/>
            <a:ext cx="7772400" cy="5486400"/>
          </a:xfrm>
        </p:spPr>
        <p:txBody>
          <a:bodyPr>
            <a:normAutofit fontScale="92500" lnSpcReduction="20000"/>
          </a:bodyPr>
          <a:lstStyle/>
          <a:p>
            <a:pPr algn="just"/>
            <a:r>
              <a:rPr lang="en-US" dirty="0" smtClean="0">
                <a:latin typeface="Times New Roman" pitchFamily="18" charset="0"/>
                <a:cs typeface="Times New Roman" pitchFamily="18" charset="0"/>
              </a:rPr>
              <a:t>Brahma asked the sage to go to the place where Lord Shiva lives and gather some of the snow water that is unending. This water will help to start a new river. </a:t>
            </a:r>
            <a:r>
              <a:rPr lang="en-US" dirty="0" err="1" smtClean="0">
                <a:latin typeface="Times New Roman" pitchFamily="18" charset="0"/>
                <a:cs typeface="Times New Roman" pitchFamily="18" charset="0"/>
              </a:rPr>
              <a:t>Rishi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Agastya</a:t>
            </a:r>
            <a:r>
              <a:rPr lang="en-US" dirty="0" smtClean="0">
                <a:latin typeface="Times New Roman" pitchFamily="18" charset="0"/>
                <a:cs typeface="Times New Roman" pitchFamily="18" charset="0"/>
              </a:rPr>
              <a:t> traveled to the Mount </a:t>
            </a:r>
            <a:r>
              <a:rPr lang="en-US" dirty="0" err="1" smtClean="0">
                <a:latin typeface="Times New Roman" pitchFamily="18" charset="0"/>
                <a:cs typeface="Times New Roman" pitchFamily="18" charset="0"/>
              </a:rPr>
              <a:t>Kailash</a:t>
            </a:r>
            <a:r>
              <a:rPr lang="en-US" dirty="0" smtClean="0">
                <a:latin typeface="Times New Roman" pitchFamily="18" charset="0"/>
                <a:cs typeface="Times New Roman" pitchFamily="18" charset="0"/>
              </a:rPr>
              <a:t>, filled his pot with the snow water and went back. He started searching the appropriate place to start the river in the hilly </a:t>
            </a:r>
            <a:r>
              <a:rPr lang="en-US" dirty="0" err="1" smtClean="0">
                <a:latin typeface="Times New Roman" pitchFamily="18" charset="0"/>
                <a:cs typeface="Times New Roman" pitchFamily="18" charset="0"/>
              </a:rPr>
              <a:t>Coorg</a:t>
            </a:r>
            <a:r>
              <a:rPr lang="en-US" dirty="0" smtClean="0">
                <a:latin typeface="Times New Roman" pitchFamily="18" charset="0"/>
                <a:cs typeface="Times New Roman" pitchFamily="18" charset="0"/>
              </a:rPr>
              <a:t> region. He became tired searching for the right place and handed his pot to a small boy who was playing there. That little boy was actually the Lord </a:t>
            </a:r>
            <a:r>
              <a:rPr lang="en-US" dirty="0" err="1" smtClean="0">
                <a:latin typeface="Times New Roman" pitchFamily="18" charset="0"/>
                <a:cs typeface="Times New Roman" pitchFamily="18" charset="0"/>
              </a:rPr>
              <a:t>Ganesha</a:t>
            </a:r>
            <a:r>
              <a:rPr lang="en-US" dirty="0" smtClean="0">
                <a:latin typeface="Times New Roman" pitchFamily="18" charset="0"/>
                <a:cs typeface="Times New Roman" pitchFamily="18" charset="0"/>
              </a:rPr>
              <a:t> who selected the place to start the river and slowly dropped the pot and disappeared. After some time </a:t>
            </a:r>
            <a:r>
              <a:rPr lang="en-US" dirty="0" err="1" smtClean="0">
                <a:latin typeface="Times New Roman" pitchFamily="18" charset="0"/>
                <a:cs typeface="Times New Roman" pitchFamily="18" charset="0"/>
              </a:rPr>
              <a:t>Agastya</a:t>
            </a:r>
            <a:r>
              <a:rPr lang="en-US" dirty="0" smtClean="0">
                <a:latin typeface="Times New Roman" pitchFamily="18" charset="0"/>
                <a:cs typeface="Times New Roman" pitchFamily="18" charset="0"/>
              </a:rPr>
              <a:t> called out - Little boy what do you think. He got no answer. Soon he noticed a crow trickled the pot of snow water on to the ground. After some time Lord </a:t>
            </a:r>
            <a:r>
              <a:rPr lang="en-US" dirty="0" err="1" smtClean="0">
                <a:latin typeface="Times New Roman" pitchFamily="18" charset="0"/>
                <a:cs typeface="Times New Roman" pitchFamily="18" charset="0"/>
              </a:rPr>
              <a:t>Ganesha</a:t>
            </a:r>
            <a:r>
              <a:rPr lang="en-US" dirty="0" smtClean="0">
                <a:latin typeface="Times New Roman" pitchFamily="18" charset="0"/>
                <a:cs typeface="Times New Roman" pitchFamily="18" charset="0"/>
              </a:rPr>
              <a:t> came instead of crow with the smiling face. He said I have done nothing wrong but have helped you in searching the right place to begin the river. Sage </a:t>
            </a:r>
            <a:r>
              <a:rPr lang="en-US" dirty="0" err="1" smtClean="0">
                <a:latin typeface="Times New Roman" pitchFamily="18" charset="0"/>
                <a:cs typeface="Times New Roman" pitchFamily="18" charset="0"/>
              </a:rPr>
              <a:t>Agastya</a:t>
            </a:r>
            <a:r>
              <a:rPr lang="en-US" dirty="0" smtClean="0">
                <a:latin typeface="Times New Roman" pitchFamily="18" charset="0"/>
                <a:cs typeface="Times New Roman" pitchFamily="18" charset="0"/>
              </a:rPr>
              <a:t> smiled and </a:t>
            </a:r>
            <a:r>
              <a:rPr lang="en-US" dirty="0" err="1" smtClean="0">
                <a:latin typeface="Times New Roman" pitchFamily="18" charset="0"/>
                <a:cs typeface="Times New Roman" pitchFamily="18" charset="0"/>
              </a:rPr>
              <a:t>Ganesha</a:t>
            </a:r>
            <a:r>
              <a:rPr lang="en-US" dirty="0" smtClean="0">
                <a:latin typeface="Times New Roman" pitchFamily="18" charset="0"/>
                <a:cs typeface="Times New Roman" pitchFamily="18" charset="0"/>
              </a:rPr>
              <a:t> disappeared. This is how </a:t>
            </a:r>
            <a:r>
              <a:rPr lang="en-US" dirty="0" err="1" smtClean="0">
                <a:latin typeface="Times New Roman" pitchFamily="18" charset="0"/>
                <a:cs typeface="Times New Roman" pitchFamily="18" charset="0"/>
              </a:rPr>
              <a:t>Rishi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Agastya</a:t>
            </a:r>
            <a:r>
              <a:rPr lang="en-US" dirty="0" smtClean="0">
                <a:latin typeface="Times New Roman" pitchFamily="18" charset="0"/>
                <a:cs typeface="Times New Roman" pitchFamily="18" charset="0"/>
              </a:rPr>
              <a:t> brought River </a:t>
            </a:r>
            <a:r>
              <a:rPr lang="en-US" dirty="0" err="1" smtClean="0">
                <a:latin typeface="Times New Roman" pitchFamily="18" charset="0"/>
                <a:cs typeface="Times New Roman" pitchFamily="18" charset="0"/>
              </a:rPr>
              <a:t>Kaveri</a:t>
            </a:r>
            <a:r>
              <a:rPr lang="en-US" dirty="0" smtClean="0">
                <a:latin typeface="Times New Roman" pitchFamily="18" charset="0"/>
                <a:cs typeface="Times New Roman" pitchFamily="18" charset="0"/>
              </a:rPr>
              <a:t> into the Himalayas.</a:t>
            </a:r>
            <a:endParaRPr lang="en-US" dirty="0">
              <a:latin typeface="Times New Roman" pitchFamily="18" charset="0"/>
              <a:cs typeface="Times New Roman"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33400"/>
            <a:ext cx="7772400" cy="5486400"/>
          </a:xfrm>
        </p:spPr>
        <p:txBody>
          <a:bodyPr>
            <a:normAutofit/>
          </a:bodyPr>
          <a:lstStyle/>
          <a:p>
            <a:pPr algn="just"/>
            <a:r>
              <a:rPr lang="en-US" b="1" dirty="0" smtClean="0">
                <a:latin typeface="Times New Roman" pitchFamily="18" charset="0"/>
                <a:cs typeface="Times New Roman" pitchFamily="18" charset="0"/>
              </a:rPr>
              <a:t>THE BIRTH OF RIVER KAVERI!</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We already the stories of the birth of Lord Rama, Lord Krishna and many other gods of the Hindu religion. So today, I thought of narrating to you, the story of the birth of river </a:t>
            </a:r>
            <a:r>
              <a:rPr lang="en-US" dirty="0" err="1" smtClean="0">
                <a:latin typeface="Times New Roman" pitchFamily="18" charset="0"/>
                <a:cs typeface="Times New Roman" pitchFamily="18" charset="0"/>
              </a:rPr>
              <a:t>Kaveri</a:t>
            </a:r>
            <a:r>
              <a:rPr lang="en-US" dirty="0" smtClean="0">
                <a:latin typeface="Times New Roman" pitchFamily="18" charset="0"/>
                <a:cs typeface="Times New Roman" pitchFamily="18" charset="0"/>
              </a:rPr>
              <a:t>. Located in </a:t>
            </a:r>
            <a:r>
              <a:rPr lang="en-US" dirty="0" err="1" smtClean="0">
                <a:latin typeface="Times New Roman" pitchFamily="18" charset="0"/>
                <a:cs typeface="Times New Roman" pitchFamily="18" charset="0"/>
              </a:rPr>
              <a:t>Kodagu</a:t>
            </a:r>
            <a:r>
              <a:rPr lang="en-US" dirty="0" smtClean="0">
                <a:latin typeface="Times New Roman" pitchFamily="18" charset="0"/>
                <a:cs typeface="Times New Roman" pitchFamily="18" charset="0"/>
              </a:rPr>
              <a:t> district of Karnataka, it is not only a religious destination but also an important tourist attraction. You may know that the river originates in </a:t>
            </a:r>
            <a:r>
              <a:rPr lang="en-US" dirty="0" err="1" smtClean="0">
                <a:latin typeface="Times New Roman" pitchFamily="18" charset="0"/>
                <a:cs typeface="Times New Roman" pitchFamily="18" charset="0"/>
              </a:rPr>
              <a:t>Brahmagiri</a:t>
            </a:r>
            <a:r>
              <a:rPr lang="en-US" dirty="0" smtClean="0">
                <a:latin typeface="Times New Roman" pitchFamily="18" charset="0"/>
                <a:cs typeface="Times New Roman" pitchFamily="18" charset="0"/>
              </a:rPr>
              <a:t>, Karnataka and the point of its origin is called </a:t>
            </a:r>
            <a:r>
              <a:rPr lang="en-US" dirty="0" err="1" smtClean="0">
                <a:latin typeface="Times New Roman" pitchFamily="18" charset="0"/>
                <a:cs typeface="Times New Roman" pitchFamily="18" charset="0"/>
              </a:rPr>
              <a:t>Talakaveri</a:t>
            </a:r>
            <a:r>
              <a:rPr lang="en-US" dirty="0" smtClean="0">
                <a:latin typeface="Times New Roman" pitchFamily="18" charset="0"/>
                <a:cs typeface="Times New Roman" pitchFamily="18" charset="0"/>
              </a:rPr>
              <a:t>, but do you know about association of Lord </a:t>
            </a:r>
            <a:r>
              <a:rPr lang="en-US" dirty="0" err="1" smtClean="0">
                <a:latin typeface="Times New Roman" pitchFamily="18" charset="0"/>
                <a:cs typeface="Times New Roman" pitchFamily="18" charset="0"/>
              </a:rPr>
              <a:t>Ganesha</a:t>
            </a:r>
            <a:r>
              <a:rPr lang="en-US" dirty="0" smtClean="0">
                <a:latin typeface="Times New Roman" pitchFamily="18" charset="0"/>
                <a:cs typeface="Times New Roman" pitchFamily="18" charset="0"/>
              </a:rPr>
              <a:t> and saint </a:t>
            </a:r>
            <a:r>
              <a:rPr lang="en-US" dirty="0" err="1" smtClean="0">
                <a:latin typeface="Times New Roman" pitchFamily="18" charset="0"/>
                <a:cs typeface="Times New Roman" pitchFamily="18" charset="0"/>
              </a:rPr>
              <a:t>Agasthya</a:t>
            </a:r>
            <a:r>
              <a:rPr lang="en-US" dirty="0" smtClean="0">
                <a:latin typeface="Times New Roman" pitchFamily="18" charset="0"/>
                <a:cs typeface="Times New Roman" pitchFamily="18" charset="0"/>
              </a:rPr>
              <a:t> with the origin of river </a:t>
            </a:r>
            <a:r>
              <a:rPr lang="en-US" dirty="0" err="1" smtClean="0">
                <a:latin typeface="Times New Roman" pitchFamily="18" charset="0"/>
                <a:cs typeface="Times New Roman" pitchFamily="18" charset="0"/>
              </a:rPr>
              <a:t>Kaveri</a:t>
            </a:r>
            <a:r>
              <a:rPr lang="en-US" dirty="0" smtClean="0">
                <a:latin typeface="Times New Roman" pitchFamily="18" charset="0"/>
                <a:cs typeface="Times New Roman" pitchFamily="18" charset="0"/>
              </a:rPr>
              <a:t>? The legend says that saint </a:t>
            </a:r>
            <a:r>
              <a:rPr lang="en-US" dirty="0" err="1" smtClean="0">
                <a:latin typeface="Times New Roman" pitchFamily="18" charset="0"/>
                <a:cs typeface="Times New Roman" pitchFamily="18" charset="0"/>
              </a:rPr>
              <a:t>Agasthya</a:t>
            </a:r>
            <a:r>
              <a:rPr lang="en-US" dirty="0" smtClean="0">
                <a:latin typeface="Times New Roman" pitchFamily="18" charset="0"/>
                <a:cs typeface="Times New Roman" pitchFamily="18" charset="0"/>
              </a:rPr>
              <a:t> had captured the sacred river in a container called </a:t>
            </a:r>
            <a:r>
              <a:rPr lang="en-US" dirty="0" err="1" smtClean="0">
                <a:latin typeface="Times New Roman" pitchFamily="18" charset="0"/>
                <a:cs typeface="Times New Roman" pitchFamily="18" charset="0"/>
              </a:rPr>
              <a:t>Kamandalu</a:t>
            </a:r>
            <a:r>
              <a:rPr lang="en-US" dirty="0" smtClean="0">
                <a:latin typeface="Times New Roman" pitchFamily="18" charset="0"/>
                <a:cs typeface="Times New Roman" pitchFamily="18" charset="0"/>
              </a:rPr>
              <a:t>.</a:t>
            </a:r>
          </a:p>
          <a:p>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09600"/>
            <a:ext cx="7772400" cy="5410200"/>
          </a:xfrm>
        </p:spPr>
        <p:txBody>
          <a:bodyPr>
            <a:normAutofit fontScale="92500" lnSpcReduction="10000"/>
          </a:bodyPr>
          <a:lstStyle/>
          <a:p>
            <a:pPr algn="just"/>
            <a:r>
              <a:rPr lang="en-US" dirty="0" smtClean="0">
                <a:latin typeface="Times New Roman" pitchFamily="18" charset="0"/>
                <a:cs typeface="Times New Roman" pitchFamily="18" charset="0"/>
              </a:rPr>
              <a:t>To bring back river Knavery into its original flowing form, Lord </a:t>
            </a:r>
            <a:r>
              <a:rPr lang="en-US" dirty="0" err="1" smtClean="0">
                <a:latin typeface="Times New Roman" pitchFamily="18" charset="0"/>
                <a:cs typeface="Times New Roman" pitchFamily="18" charset="0"/>
              </a:rPr>
              <a:t>Ganesha</a:t>
            </a:r>
            <a:r>
              <a:rPr lang="en-US" dirty="0" smtClean="0">
                <a:latin typeface="Times New Roman" pitchFamily="18" charset="0"/>
                <a:cs typeface="Times New Roman" pitchFamily="18" charset="0"/>
              </a:rPr>
              <a:t> disguised himself as crow and toppled the container, causing the water to spill. Saint </a:t>
            </a:r>
            <a:r>
              <a:rPr lang="en-US" dirty="0" err="1" smtClean="0">
                <a:latin typeface="Times New Roman" pitchFamily="18" charset="0"/>
                <a:cs typeface="Times New Roman" pitchFamily="18" charset="0"/>
              </a:rPr>
              <a:t>Agasthya</a:t>
            </a:r>
            <a:r>
              <a:rPr lang="en-US" dirty="0" smtClean="0">
                <a:latin typeface="Times New Roman" pitchFamily="18" charset="0"/>
                <a:cs typeface="Times New Roman" pitchFamily="18" charset="0"/>
              </a:rPr>
              <a:t> tried to shoe away the crow. It disappeared, and there was a small boy in its place. The saint believed that it was the boy who caused the water to spill and clenched his fists. He wanted to give a deadly blow on the boy’s head and started to chase him. This is when Lord </a:t>
            </a:r>
            <a:r>
              <a:rPr lang="en-US" dirty="0" err="1" smtClean="0">
                <a:latin typeface="Times New Roman" pitchFamily="18" charset="0"/>
                <a:cs typeface="Times New Roman" pitchFamily="18" charset="0"/>
              </a:rPr>
              <a:t>Ganesha</a:t>
            </a:r>
            <a:r>
              <a:rPr lang="en-US" dirty="0" smtClean="0">
                <a:latin typeface="Times New Roman" pitchFamily="18" charset="0"/>
                <a:cs typeface="Times New Roman" pitchFamily="18" charset="0"/>
              </a:rPr>
              <a:t> revealed himself to saint </a:t>
            </a:r>
            <a:r>
              <a:rPr lang="en-US" dirty="0" err="1" smtClean="0">
                <a:latin typeface="Times New Roman" pitchFamily="18" charset="0"/>
                <a:cs typeface="Times New Roman" pitchFamily="18" charset="0"/>
              </a:rPr>
              <a:t>Agasthya</a:t>
            </a:r>
            <a:r>
              <a:rPr lang="en-US" dirty="0" smtClean="0">
                <a:latin typeface="Times New Roman" pitchFamily="18" charset="0"/>
                <a:cs typeface="Times New Roman" pitchFamily="18" charset="0"/>
              </a:rPr>
              <a:t>. Realizing his fault, the saint knocked his own head with both his hands. Tulasankramana is a special day in </a:t>
            </a:r>
            <a:r>
              <a:rPr lang="en-US" dirty="0" err="1" smtClean="0">
                <a:latin typeface="Times New Roman" pitchFamily="18" charset="0"/>
                <a:cs typeface="Times New Roman" pitchFamily="18" charset="0"/>
              </a:rPr>
              <a:t>Talakaveri</a:t>
            </a:r>
            <a:r>
              <a:rPr lang="en-US" dirty="0" smtClean="0">
                <a:latin typeface="Times New Roman" pitchFamily="18" charset="0"/>
                <a:cs typeface="Times New Roman" pitchFamily="18" charset="0"/>
              </a:rPr>
              <a:t>, in mid October, as it is the first day of Tula month. This is an auspicious month according to the Hindu calendar. On this day many people visit </a:t>
            </a:r>
            <a:r>
              <a:rPr lang="en-US" dirty="0" err="1" smtClean="0">
                <a:latin typeface="Times New Roman" pitchFamily="18" charset="0"/>
                <a:cs typeface="Times New Roman" pitchFamily="18" charset="0"/>
              </a:rPr>
              <a:t>Talakaveri</a:t>
            </a:r>
            <a:r>
              <a:rPr lang="en-US" dirty="0" smtClean="0">
                <a:latin typeface="Times New Roman" pitchFamily="18" charset="0"/>
                <a:cs typeface="Times New Roman" pitchFamily="18" charset="0"/>
              </a:rPr>
              <a:t> for the auspicious Tula </a:t>
            </a:r>
            <a:r>
              <a:rPr lang="en-US" dirty="0" err="1" smtClean="0">
                <a:latin typeface="Times New Roman" pitchFamily="18" charset="0"/>
                <a:cs typeface="Times New Roman" pitchFamily="18" charset="0"/>
              </a:rPr>
              <a:t>snanam</a:t>
            </a:r>
            <a:r>
              <a:rPr lang="en-US" dirty="0" smtClean="0">
                <a:latin typeface="Times New Roman" pitchFamily="18" charset="0"/>
                <a:cs typeface="Times New Roman" pitchFamily="18" charset="0"/>
              </a:rPr>
              <a:t> [sacred bath]. So plan a trip to </a:t>
            </a:r>
            <a:r>
              <a:rPr lang="en-US" dirty="0" err="1" smtClean="0">
                <a:latin typeface="Times New Roman" pitchFamily="18" charset="0"/>
                <a:cs typeface="Times New Roman" pitchFamily="18" charset="0"/>
              </a:rPr>
              <a:t>Talakaveri</a:t>
            </a:r>
            <a:r>
              <a:rPr lang="en-US" dirty="0" smtClean="0">
                <a:latin typeface="Times New Roman" pitchFamily="18" charset="0"/>
                <a:cs typeface="Times New Roman" pitchFamily="18" charset="0"/>
              </a:rPr>
              <a:t> on this special day and she will wash off all your sins.</a:t>
            </a:r>
            <a:endParaRPr lang="en-US"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pPr algn="ctr"/>
            <a:r>
              <a:rPr lang="en-US" sz="3200" b="1" dirty="0" smtClean="0">
                <a:solidFill>
                  <a:srgbClr val="FF0000"/>
                </a:solidFill>
                <a:latin typeface="Times New Roman" pitchFamily="18" charset="0"/>
                <a:cs typeface="Times New Roman" pitchFamily="18" charset="0"/>
              </a:rPr>
              <a:t>AWTARAN OF GANGA </a:t>
            </a: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762000"/>
            <a:ext cx="7772400" cy="5943600"/>
          </a:xfrm>
        </p:spPr>
        <p:txBody>
          <a:bodyPr>
            <a:normAutofit fontScale="32500" lnSpcReduction="20000"/>
          </a:bodyPr>
          <a:lstStyle/>
          <a:p>
            <a:endParaRPr lang="en-US" dirty="0" smtClean="0"/>
          </a:p>
          <a:p>
            <a:pPr algn="just"/>
            <a:r>
              <a:rPr lang="en-US" sz="5600" dirty="0" smtClean="0"/>
              <a:t>Hindus celebrate the </a:t>
            </a:r>
            <a:r>
              <a:rPr lang="en-US" sz="5600" i="1" dirty="0" err="1" smtClean="0"/>
              <a:t>karunasiri</a:t>
            </a:r>
            <a:r>
              <a:rPr lang="en-US" sz="5600" dirty="0" smtClean="0"/>
              <a:t> and the rise of the Ganges from earth to heaven.</a:t>
            </a:r>
            <a:r>
              <a:rPr lang="en-US" sz="5600" baseline="30000" dirty="0" smtClean="0"/>
              <a:t>[</a:t>
            </a:r>
            <a:r>
              <a:rPr lang="en-US" sz="5600" dirty="0" smtClean="0"/>
              <a:t>The day of the celebration, </a:t>
            </a:r>
            <a:r>
              <a:rPr lang="en-US" sz="5600" i="1" dirty="0" err="1" smtClean="0"/>
              <a:t>Ganga</a:t>
            </a:r>
            <a:r>
              <a:rPr lang="en-US" sz="5600" i="1" dirty="0" smtClean="0"/>
              <a:t> </a:t>
            </a:r>
            <a:r>
              <a:rPr lang="en-US" sz="5600" i="1" dirty="0" err="1" smtClean="0"/>
              <a:t>Dashahara</a:t>
            </a:r>
            <a:r>
              <a:rPr lang="en-US" sz="5600" dirty="0" smtClean="0"/>
              <a:t>, the </a:t>
            </a:r>
            <a:r>
              <a:rPr lang="en-US" sz="5600" i="1" dirty="0" err="1" smtClean="0"/>
              <a:t>Dashami</a:t>
            </a:r>
            <a:r>
              <a:rPr lang="en-US" sz="5600" dirty="0" smtClean="0"/>
              <a:t> (tenth day) of the waxing moon of the Hindu calendar month </a:t>
            </a:r>
            <a:r>
              <a:rPr lang="en-US" sz="5600" dirty="0" err="1" smtClean="0"/>
              <a:t>Jyestha</a:t>
            </a:r>
            <a:r>
              <a:rPr lang="en-US" sz="5600" dirty="0" smtClean="0"/>
              <a:t>, brings throngs of bathers to the banks of the river.</a:t>
            </a:r>
            <a:r>
              <a:rPr lang="en-US" sz="5600" baseline="30000" dirty="0" smtClean="0"/>
              <a:t>[</a:t>
            </a:r>
            <a:r>
              <a:rPr lang="en-US" sz="5600" dirty="0" smtClean="0"/>
              <a:t> dip in the Ganges on this day is said to rid the bather of ten sins (</a:t>
            </a:r>
            <a:r>
              <a:rPr lang="en-US" sz="5600" dirty="0" err="1" smtClean="0"/>
              <a:t>dasha</a:t>
            </a:r>
            <a:r>
              <a:rPr lang="en-US" sz="5600" dirty="0" smtClean="0"/>
              <a:t> = Sanskrit "ten"; </a:t>
            </a:r>
            <a:r>
              <a:rPr lang="en-US" sz="5600" dirty="0" err="1" smtClean="0"/>
              <a:t>hara</a:t>
            </a:r>
            <a:r>
              <a:rPr lang="en-US" sz="5600" dirty="0" smtClean="0"/>
              <a:t> = to destroy) or ten lifetimes of sins. Those who cannot journey to the river, however, can achieve the same results by bathing in any nearby body of water, which, for the true believer, takes on all the attributes of the </a:t>
            </a:r>
            <a:r>
              <a:rPr lang="en-US" sz="5600" dirty="0" err="1" smtClean="0"/>
              <a:t>Ganges.The</a:t>
            </a:r>
            <a:r>
              <a:rPr lang="en-US" sz="5600" dirty="0" smtClean="0"/>
              <a:t> </a:t>
            </a:r>
            <a:r>
              <a:rPr lang="en-US" sz="5600" i="1" dirty="0" err="1" smtClean="0"/>
              <a:t>karunasiri</a:t>
            </a:r>
            <a:r>
              <a:rPr lang="en-US" sz="5600" dirty="0" smtClean="0"/>
              <a:t> is an old theme in Hinduism with a number of different versions of the story.</a:t>
            </a:r>
            <a:r>
              <a:rPr lang="en-US" sz="5600" baseline="30000" dirty="0" smtClean="0"/>
              <a:t>[</a:t>
            </a:r>
            <a:r>
              <a:rPr lang="en-US" sz="5600" dirty="0" smtClean="0"/>
              <a:t> In the Vedic version, </a:t>
            </a:r>
            <a:r>
              <a:rPr lang="en-US" sz="5600" dirty="0" err="1" smtClean="0"/>
              <a:t>Indra</a:t>
            </a:r>
            <a:r>
              <a:rPr lang="en-US" sz="5600" dirty="0" smtClean="0"/>
              <a:t>, the Lord of </a:t>
            </a:r>
            <a:r>
              <a:rPr lang="en-US" sz="5600" dirty="0" err="1" smtClean="0"/>
              <a:t>Swarga</a:t>
            </a:r>
            <a:r>
              <a:rPr lang="en-US" sz="5600" dirty="0" smtClean="0"/>
              <a:t> (Heaven) slays the celestial serpent, </a:t>
            </a:r>
            <a:r>
              <a:rPr lang="en-US" sz="5600" dirty="0" err="1" smtClean="0"/>
              <a:t>Vritra</a:t>
            </a:r>
            <a:r>
              <a:rPr lang="en-US" sz="5600" dirty="0" smtClean="0"/>
              <a:t>, releasing the celestial liquid, </a:t>
            </a:r>
            <a:r>
              <a:rPr lang="en-US" sz="5600" i="1" dirty="0" smtClean="0"/>
              <a:t>soma</a:t>
            </a:r>
            <a:r>
              <a:rPr lang="en-US" sz="5600" dirty="0" smtClean="0"/>
              <a:t>, or the nectar of the gods which then plunges to the earth and waters it with sustenance.</a:t>
            </a:r>
          </a:p>
          <a:p>
            <a:pPr algn="just"/>
            <a:r>
              <a:rPr lang="en-US" sz="5600" dirty="0" smtClean="0"/>
              <a:t>In the </a:t>
            </a:r>
            <a:r>
              <a:rPr lang="en-US" sz="5600" dirty="0" err="1" smtClean="0"/>
              <a:t>Vaishnava</a:t>
            </a:r>
            <a:r>
              <a:rPr lang="en-US" sz="5600" dirty="0" smtClean="0"/>
              <a:t> version of the myth, the heavenly waters were then a river called </a:t>
            </a:r>
            <a:r>
              <a:rPr lang="en-US" sz="5600" i="1" dirty="0" err="1" smtClean="0"/>
              <a:t>Vishnupadi</a:t>
            </a:r>
            <a:r>
              <a:rPr lang="en-US" sz="5600" dirty="0" smtClean="0"/>
              <a:t> (Sanskrit: "from the foot of Vishnu").As Lord Vishnu as the avatar </a:t>
            </a:r>
            <a:r>
              <a:rPr lang="en-US" sz="5600" dirty="0" err="1" smtClean="0"/>
              <a:t>Vamana</a:t>
            </a:r>
            <a:r>
              <a:rPr lang="en-US" sz="5600" dirty="0" smtClean="0"/>
              <a:t> completes his celebrated three strides —of earth, sky, and heaven— he stubs his toe on the vault of heaven, punches open a hole and releases the </a:t>
            </a:r>
            <a:r>
              <a:rPr lang="en-US" sz="5600" i="1" dirty="0" err="1" smtClean="0"/>
              <a:t>Vishnupadi</a:t>
            </a:r>
            <a:r>
              <a:rPr lang="en-US" sz="5600" dirty="0" smtClean="0"/>
              <a:t>, which until now had been circling the cosmic egg.</a:t>
            </a:r>
            <a:r>
              <a:rPr lang="en-US" sz="5600" baseline="30000" dirty="0" smtClean="0"/>
              <a:t> </a:t>
            </a:r>
            <a:r>
              <a:rPr lang="en-US" sz="5600" dirty="0" smtClean="0"/>
              <a:t>Flowing out of the vault, she plummets down to </a:t>
            </a:r>
            <a:r>
              <a:rPr lang="en-US" sz="5600" dirty="0" err="1" smtClean="0"/>
              <a:t>Indra's</a:t>
            </a:r>
            <a:r>
              <a:rPr lang="en-US" sz="5600" dirty="0" smtClean="0"/>
              <a:t> heaven, where she is received by </a:t>
            </a:r>
            <a:r>
              <a:rPr lang="en-US" sz="5600" dirty="0" err="1" smtClean="0"/>
              <a:t>Dhruva</a:t>
            </a:r>
            <a:r>
              <a:rPr lang="en-US" sz="5600" dirty="0" smtClean="0"/>
              <a:t>, once a steadfast worshipper of Vishnu, now fixed in the sky as the Pole star. Next, she streams across the sky forming the Milky Way and arrives on the </a:t>
            </a:r>
            <a:r>
              <a:rPr lang="en-US" sz="5600" dirty="0" err="1" smtClean="0"/>
              <a:t>moon.She</a:t>
            </a:r>
            <a:r>
              <a:rPr lang="en-US" sz="5600" dirty="0" smtClean="0"/>
              <a:t> then flows down earthwards to </a:t>
            </a:r>
            <a:r>
              <a:rPr lang="en-US" sz="5600" dirty="0" err="1" smtClean="0"/>
              <a:t>Brahm</a:t>
            </a:r>
            <a:r>
              <a:rPr lang="en-US" sz="5600" dirty="0" smtClean="0"/>
              <a:t> as realm, a divine lotus atop Mount </a:t>
            </a:r>
            <a:r>
              <a:rPr lang="en-US" sz="5600" dirty="0" err="1" smtClean="0"/>
              <a:t>Meru</a:t>
            </a:r>
            <a:r>
              <a:rPr lang="en-US" sz="5600" dirty="0" smtClean="0"/>
              <a:t>, whose petals form the earthly </a:t>
            </a:r>
            <a:r>
              <a:rPr lang="en-US" sz="5600" dirty="0" err="1" smtClean="0"/>
              <a:t>continents.There</a:t>
            </a:r>
            <a:r>
              <a:rPr lang="en-US" sz="5600" dirty="0" smtClean="0"/>
              <a:t>, the divine waters break up, with one stream, the Bhagirathi, flowing down one petal into </a:t>
            </a:r>
            <a:r>
              <a:rPr lang="en-US" sz="5600" dirty="0" err="1" smtClean="0"/>
              <a:t>Bharatvarsha</a:t>
            </a:r>
            <a:r>
              <a:rPr lang="en-US" sz="5600" dirty="0" smtClean="0"/>
              <a:t> (India) as the Ganges.</a:t>
            </a:r>
            <a:r>
              <a:rPr lang="en-US" sz="5600" baseline="30000" dirty="0" smtClean="0"/>
              <a:t>[</a:t>
            </a:r>
            <a:endParaRPr lang="en-US" sz="5600" dirty="0" smtClean="0"/>
          </a:p>
          <a:p>
            <a:endParaRPr lang="en-US" sz="5600"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nant\Desktop\bipin sir\images.jpg"/>
          <p:cNvPicPr>
            <a:picLocks noChangeAspect="1" noChangeArrowheads="1"/>
          </p:cNvPicPr>
          <p:nvPr/>
        </p:nvPicPr>
        <p:blipFill>
          <a:blip r:embed="rId2"/>
          <a:srcRect/>
          <a:stretch>
            <a:fillRect/>
          </a:stretch>
        </p:blipFill>
        <p:spPr bwMode="auto">
          <a:xfrm>
            <a:off x="-474688" y="0"/>
            <a:ext cx="9618688"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57200"/>
            <a:ext cx="7772400" cy="5562600"/>
          </a:xfrm>
        </p:spPr>
        <p:txBody>
          <a:bodyPr>
            <a:normAutofit fontScale="70000" lnSpcReduction="20000"/>
          </a:bodyPr>
          <a:lstStyle/>
          <a:p>
            <a:pPr algn="just"/>
            <a:endParaRPr lang="en-US" sz="2800" dirty="0" smtClean="0"/>
          </a:p>
          <a:p>
            <a:pPr algn="just"/>
            <a:r>
              <a:rPr lang="en-US" sz="2800" dirty="0" smtClean="0"/>
              <a:t>It is Shiva, however, among the major deities of the Hindu pantheon, who appears in the most widely known version of the </a:t>
            </a:r>
            <a:r>
              <a:rPr lang="en-US" sz="2800" i="1" dirty="0" err="1" smtClean="0"/>
              <a:t>avatarana</a:t>
            </a:r>
            <a:r>
              <a:rPr lang="en-US" sz="2800" dirty="0" smtClean="0"/>
              <a:t> </a:t>
            </a:r>
            <a:r>
              <a:rPr lang="en-US" sz="2800" dirty="0" err="1" smtClean="0"/>
              <a:t>story.Told</a:t>
            </a:r>
            <a:r>
              <a:rPr lang="en-US" sz="2800" dirty="0" smtClean="0"/>
              <a:t> and retold in the </a:t>
            </a:r>
            <a:r>
              <a:rPr lang="en-US" sz="2800" i="1" dirty="0" smtClean="0"/>
              <a:t>Ramayana</a:t>
            </a:r>
            <a:r>
              <a:rPr lang="en-US" sz="2800" dirty="0" smtClean="0"/>
              <a:t>, the </a:t>
            </a:r>
            <a:r>
              <a:rPr lang="en-US" sz="2800" i="1" dirty="0" smtClean="0"/>
              <a:t>Mahabharata</a:t>
            </a:r>
            <a:r>
              <a:rPr lang="en-US" sz="2800" dirty="0" smtClean="0"/>
              <a:t> and several </a:t>
            </a:r>
            <a:r>
              <a:rPr lang="en-US" sz="2800" dirty="0" err="1" smtClean="0"/>
              <a:t>Puranas</a:t>
            </a:r>
            <a:r>
              <a:rPr lang="en-US" sz="2800" dirty="0" smtClean="0"/>
              <a:t>, the story begins with a sage, </a:t>
            </a:r>
            <a:r>
              <a:rPr lang="en-US" sz="2800" dirty="0" err="1" smtClean="0"/>
              <a:t>Kapila</a:t>
            </a:r>
            <a:r>
              <a:rPr lang="en-US" sz="2800" dirty="0" smtClean="0"/>
              <a:t>, whose intense meditation has been disturbed by the sixty thousand sons of King </a:t>
            </a:r>
            <a:r>
              <a:rPr lang="en-US" sz="2800" dirty="0" err="1" smtClean="0"/>
              <a:t>Sagara</a:t>
            </a:r>
            <a:r>
              <a:rPr lang="en-US" sz="2800" dirty="0" smtClean="0"/>
              <a:t>. Livid at being disturbed, </a:t>
            </a:r>
            <a:r>
              <a:rPr lang="en-US" sz="2800" dirty="0" err="1" smtClean="0"/>
              <a:t>Kapila</a:t>
            </a:r>
            <a:r>
              <a:rPr lang="en-US" sz="2800" dirty="0" smtClean="0"/>
              <a:t> sears them with his angry gaze, reduces them to ashes, and dispatches them to the netherworld. Only the waters of the Ganges, then in heaven, can bring the dead sons their salvation. A descendant of these sons, King </a:t>
            </a:r>
            <a:r>
              <a:rPr lang="en-US" sz="2800" dirty="0" err="1" smtClean="0"/>
              <a:t>Bhagiratha</a:t>
            </a:r>
            <a:r>
              <a:rPr lang="en-US" sz="2800" dirty="0" smtClean="0"/>
              <a:t>, anxious to restore his ancestors, undertakes rigorous penance and is eventually granted the prize of Ganges's descent from heaven. However, since her turbulent force would also shatter the earth, </a:t>
            </a:r>
            <a:r>
              <a:rPr lang="en-US" sz="2800" dirty="0" err="1" smtClean="0"/>
              <a:t>Bhagiratha</a:t>
            </a:r>
            <a:r>
              <a:rPr lang="en-US" sz="2800" dirty="0" smtClean="0"/>
              <a:t> persuades Shiva in his abode on Mount </a:t>
            </a:r>
            <a:r>
              <a:rPr lang="en-US" sz="2800" dirty="0" err="1" smtClean="0"/>
              <a:t>Kailash</a:t>
            </a:r>
            <a:r>
              <a:rPr lang="en-US" sz="2800" dirty="0" smtClean="0"/>
              <a:t> to receive the Ganges in the coils of his tangled hair and break her fall. The Ganges descends, is tamed in Shiva's locks, and arrives in the Himalayas. She is then led by the waiting </a:t>
            </a:r>
            <a:r>
              <a:rPr lang="en-US" sz="2800" dirty="0" err="1" smtClean="0"/>
              <a:t>Bhagiratha</a:t>
            </a:r>
            <a:r>
              <a:rPr lang="en-US" sz="2800" dirty="0" smtClean="0"/>
              <a:t> down into the plains at </a:t>
            </a:r>
            <a:r>
              <a:rPr lang="en-US" sz="2800" dirty="0" err="1" smtClean="0"/>
              <a:t>Haridwar</a:t>
            </a:r>
            <a:r>
              <a:rPr lang="en-US" sz="2800" dirty="0" smtClean="0"/>
              <a:t>, across the plains first to the confluence with the Yamuna at </a:t>
            </a:r>
            <a:r>
              <a:rPr lang="en-US" sz="2800" dirty="0" err="1" smtClean="0"/>
              <a:t>Prayag</a:t>
            </a:r>
            <a:r>
              <a:rPr lang="en-US" sz="2800" dirty="0" smtClean="0"/>
              <a:t> and then to Varanasi, and eventually to Ganges </a:t>
            </a:r>
            <a:r>
              <a:rPr lang="en-US" sz="2800" dirty="0" err="1" smtClean="0"/>
              <a:t>Sagar</a:t>
            </a:r>
            <a:r>
              <a:rPr lang="en-US" sz="2800" dirty="0" smtClean="0"/>
              <a:t> (Ganges delta), where she meets the ocean, sinks to the netherworld, and saves the sons of </a:t>
            </a:r>
            <a:r>
              <a:rPr lang="en-US" sz="2800" dirty="0" err="1" smtClean="0"/>
              <a:t>Sagara</a:t>
            </a:r>
            <a:r>
              <a:rPr lang="en-US" sz="2800" dirty="0" smtClean="0"/>
              <a:t>. In </a:t>
            </a:r>
            <a:r>
              <a:rPr lang="en-US" sz="2800" dirty="0" err="1" smtClean="0"/>
              <a:t>honour</a:t>
            </a:r>
            <a:r>
              <a:rPr lang="en-US" sz="2800" dirty="0" smtClean="0"/>
              <a:t> of </a:t>
            </a:r>
            <a:r>
              <a:rPr lang="en-US" sz="2800" dirty="0" err="1" smtClean="0"/>
              <a:t>Bhagirath's</a:t>
            </a:r>
            <a:r>
              <a:rPr lang="en-US" sz="2800" dirty="0" smtClean="0"/>
              <a:t> pivotal role in the </a:t>
            </a:r>
            <a:r>
              <a:rPr lang="en-US" sz="2800" i="1" dirty="0" err="1" smtClean="0"/>
              <a:t>avatarana</a:t>
            </a:r>
            <a:r>
              <a:rPr lang="en-US" sz="2800" dirty="0" smtClean="0"/>
              <a:t>, the source stream of the Ganges in the Himalayas is named Bhagirathi, (Sanskrit, "of </a:t>
            </a:r>
            <a:r>
              <a:rPr lang="en-US" sz="2800" dirty="0" err="1" smtClean="0"/>
              <a:t>Bhagiratha</a:t>
            </a:r>
            <a:r>
              <a:rPr lang="en-US" sz="2800" dirty="0" smtClean="0"/>
              <a:t>").</a:t>
            </a:r>
          </a:p>
          <a:p>
            <a:pPr>
              <a:buNone/>
            </a:pP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Autofit/>
          </a:bodyPr>
          <a:lstStyle/>
          <a:p>
            <a:pPr algn="ctr"/>
            <a:r>
              <a:rPr lang="en-US" b="1" dirty="0" err="1" smtClean="0">
                <a:solidFill>
                  <a:srgbClr val="FF0000"/>
                </a:solidFill>
                <a:latin typeface="Times New Roman" pitchFamily="18" charset="0"/>
                <a:cs typeface="Times New Roman" pitchFamily="18" charset="0"/>
              </a:rPr>
              <a:t>Redemtion</a:t>
            </a:r>
            <a:r>
              <a:rPr lang="en-US" b="1" dirty="0" smtClean="0">
                <a:solidFill>
                  <a:srgbClr val="FF0000"/>
                </a:solidFill>
                <a:latin typeface="Times New Roman" pitchFamily="18" charset="0"/>
                <a:cs typeface="Times New Roman" pitchFamily="18" charset="0"/>
              </a:rPr>
              <a:t> In </a:t>
            </a:r>
            <a:r>
              <a:rPr lang="en-US" b="1" dirty="0" err="1" smtClean="0">
                <a:solidFill>
                  <a:srgbClr val="FF0000"/>
                </a:solidFill>
                <a:latin typeface="Times New Roman" pitchFamily="18" charset="0"/>
                <a:cs typeface="Times New Roman" pitchFamily="18" charset="0"/>
              </a:rPr>
              <a:t>Ganga</a:t>
            </a:r>
            <a:r>
              <a:rPr lang="en-US" b="1" dirty="0" smtClean="0">
                <a:solidFill>
                  <a:srgbClr val="FF0000"/>
                </a:solidFill>
                <a:latin typeface="Times New Roman" pitchFamily="18" charset="0"/>
                <a:cs typeface="Times New Roman" pitchFamily="18" charset="0"/>
              </a:rPr>
              <a:t>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990600"/>
            <a:ext cx="7772400" cy="5029200"/>
          </a:xfrm>
        </p:spPr>
        <p:txBody>
          <a:bodyPr>
            <a:normAutofit fontScale="40000" lnSpcReduction="20000"/>
          </a:bodyPr>
          <a:lstStyle/>
          <a:p>
            <a:pPr algn="just">
              <a:buNone/>
            </a:pPr>
            <a:r>
              <a:rPr lang="en-US" sz="9600" dirty="0" smtClean="0"/>
              <a:t> </a:t>
            </a:r>
            <a:r>
              <a:rPr lang="en-US" sz="10000" dirty="0" smtClean="0">
                <a:latin typeface="Times New Roman" pitchFamily="18" charset="0"/>
                <a:cs typeface="Times New Roman" pitchFamily="18" charset="0"/>
              </a:rPr>
              <a:t>The </a:t>
            </a:r>
            <a:r>
              <a:rPr lang="en-US" sz="5000" dirty="0" smtClean="0">
                <a:latin typeface="Times New Roman" pitchFamily="18" charset="0"/>
                <a:cs typeface="Times New Roman" pitchFamily="18" charset="0"/>
              </a:rPr>
              <a:t>dead bodies are being bathed, wrapped in cloth, and covered with wood.  " As the Ganges had descended from heaven to earth, she is also considered the vehicle of </a:t>
            </a:r>
            <a:r>
              <a:rPr lang="en-US" sz="5000" i="1" dirty="0" smtClean="0">
                <a:latin typeface="Times New Roman" pitchFamily="18" charset="0"/>
                <a:cs typeface="Times New Roman" pitchFamily="18" charset="0"/>
              </a:rPr>
              <a:t>ascent</a:t>
            </a:r>
            <a:r>
              <a:rPr lang="en-US" sz="5000" dirty="0" smtClean="0">
                <a:latin typeface="Times New Roman" pitchFamily="18" charset="0"/>
                <a:cs typeface="Times New Roman" pitchFamily="18" charset="0"/>
              </a:rPr>
              <a:t>, from earth to heaven. As the </a:t>
            </a:r>
            <a:r>
              <a:rPr lang="en-US" sz="5000" i="1" dirty="0" err="1" smtClean="0">
                <a:latin typeface="Times New Roman" pitchFamily="18" charset="0"/>
                <a:cs typeface="Times New Roman" pitchFamily="18" charset="0"/>
              </a:rPr>
              <a:t>Triloka-patha-gamini</a:t>
            </a:r>
            <a:r>
              <a:rPr lang="en-US" sz="5000" dirty="0" smtClean="0">
                <a:latin typeface="Times New Roman" pitchFamily="18" charset="0"/>
                <a:cs typeface="Times New Roman" pitchFamily="18" charset="0"/>
              </a:rPr>
              <a:t>, (Sanskrit: </a:t>
            </a:r>
            <a:r>
              <a:rPr lang="en-US" sz="5000" i="1" dirty="0" err="1" smtClean="0">
                <a:latin typeface="Times New Roman" pitchFamily="18" charset="0"/>
                <a:cs typeface="Times New Roman" pitchFamily="18" charset="0"/>
              </a:rPr>
              <a:t>triloka</a:t>
            </a:r>
            <a:r>
              <a:rPr lang="en-US" sz="5000" dirty="0" smtClean="0">
                <a:latin typeface="Times New Roman" pitchFamily="18" charset="0"/>
                <a:cs typeface="Times New Roman" pitchFamily="18" charset="0"/>
              </a:rPr>
              <a:t> = "three worlds", </a:t>
            </a:r>
            <a:r>
              <a:rPr lang="en-US" sz="5000" i="1" dirty="0" err="1" smtClean="0">
                <a:latin typeface="Times New Roman" pitchFamily="18" charset="0"/>
                <a:cs typeface="Times New Roman" pitchFamily="18" charset="0"/>
              </a:rPr>
              <a:t>patha</a:t>
            </a:r>
            <a:r>
              <a:rPr lang="en-US" sz="5000" dirty="0" smtClean="0">
                <a:latin typeface="Times New Roman" pitchFamily="18" charset="0"/>
                <a:cs typeface="Times New Roman" pitchFamily="18" charset="0"/>
              </a:rPr>
              <a:t> = "road", </a:t>
            </a:r>
            <a:r>
              <a:rPr lang="en-US" sz="5000" i="1" dirty="0" err="1" smtClean="0">
                <a:latin typeface="Times New Roman" pitchFamily="18" charset="0"/>
                <a:cs typeface="Times New Roman" pitchFamily="18" charset="0"/>
              </a:rPr>
              <a:t>gamini</a:t>
            </a:r>
            <a:r>
              <a:rPr lang="en-US" sz="5000" dirty="0" smtClean="0">
                <a:latin typeface="Times New Roman" pitchFamily="18" charset="0"/>
                <a:cs typeface="Times New Roman" pitchFamily="18" charset="0"/>
              </a:rPr>
              <a:t> = "one who travels") of the Hindu tradition, she flows in heaven, earth, and the netherworld, and, consequently, is a "</a:t>
            </a:r>
            <a:r>
              <a:rPr lang="en-US" sz="5000" dirty="0" err="1" smtClean="0">
                <a:latin typeface="Times New Roman" pitchFamily="18" charset="0"/>
                <a:cs typeface="Times New Roman" pitchFamily="18" charset="0"/>
              </a:rPr>
              <a:t>tirtha</a:t>
            </a:r>
            <a:r>
              <a:rPr lang="en-US" sz="5000" dirty="0" smtClean="0">
                <a:latin typeface="Times New Roman" pitchFamily="18" charset="0"/>
                <a:cs typeface="Times New Roman" pitchFamily="18" charset="0"/>
              </a:rPr>
              <a:t>" or crossing point of all beings, the living as well as the dead. It is for this reason that the story of the </a:t>
            </a:r>
            <a:r>
              <a:rPr lang="en-US" sz="5000" i="1" dirty="0" err="1" smtClean="0">
                <a:latin typeface="Times New Roman" pitchFamily="18" charset="0"/>
                <a:cs typeface="Times New Roman" pitchFamily="18" charset="0"/>
              </a:rPr>
              <a:t>avatarana</a:t>
            </a:r>
            <a:r>
              <a:rPr lang="en-US" sz="5000" dirty="0" smtClean="0">
                <a:latin typeface="Times New Roman" pitchFamily="18" charset="0"/>
                <a:cs typeface="Times New Roman" pitchFamily="18" charset="0"/>
              </a:rPr>
              <a:t> is told at </a:t>
            </a:r>
            <a:r>
              <a:rPr lang="en-US" sz="5000" i="1" dirty="0" err="1" smtClean="0">
                <a:latin typeface="Times New Roman" pitchFamily="18" charset="0"/>
                <a:cs typeface="Times New Roman" pitchFamily="18" charset="0"/>
              </a:rPr>
              <a:t>Shraddha</a:t>
            </a:r>
            <a:r>
              <a:rPr lang="en-US" sz="5000" dirty="0" smtClean="0">
                <a:latin typeface="Times New Roman" pitchFamily="18" charset="0"/>
                <a:cs typeface="Times New Roman" pitchFamily="18" charset="0"/>
              </a:rPr>
              <a:t> ceremonies for the deceased in Hinduism, and Ganges water is used in Vedic rituals after death. Among all hymns devoted to the Ganges, there are none more popular than the ones expressing the worshipper's wish to breathe his last surrounded by her waters. The </a:t>
            </a:r>
            <a:r>
              <a:rPr lang="en-US" sz="5000" i="1" dirty="0" err="1" smtClean="0">
                <a:latin typeface="Times New Roman" pitchFamily="18" charset="0"/>
                <a:cs typeface="Times New Roman" pitchFamily="18" charset="0"/>
              </a:rPr>
              <a:t>Gangashtakam</a:t>
            </a:r>
            <a:r>
              <a:rPr lang="en-US" sz="5000" dirty="0" smtClean="0">
                <a:latin typeface="Times New Roman" pitchFamily="18" charset="0"/>
                <a:cs typeface="Times New Roman" pitchFamily="18" charset="0"/>
              </a:rPr>
              <a:t> expresses this longing fervently:</a:t>
            </a:r>
          </a:p>
          <a:p>
            <a:pPr>
              <a:buNone/>
            </a:pPr>
            <a:r>
              <a:rPr lang="en-US" sz="5000" dirty="0" smtClean="0">
                <a:latin typeface="Times New Roman" pitchFamily="18" charset="0"/>
                <a:cs typeface="Times New Roman" pitchFamily="18" charset="0"/>
              </a:rPr>
              <a:t>O Mother! ... Necklace adorning the worlds!</a:t>
            </a:r>
            <a:br>
              <a:rPr lang="en-US" sz="5000" dirty="0" smtClean="0">
                <a:latin typeface="Times New Roman" pitchFamily="18" charset="0"/>
                <a:cs typeface="Times New Roman" pitchFamily="18" charset="0"/>
              </a:rPr>
            </a:br>
            <a:r>
              <a:rPr lang="en-US" sz="5000" dirty="0" smtClean="0">
                <a:latin typeface="Times New Roman" pitchFamily="18" charset="0"/>
                <a:cs typeface="Times New Roman" pitchFamily="18" charset="0"/>
              </a:rPr>
              <a:t>Banner rising to heaven!</a:t>
            </a:r>
            <a:br>
              <a:rPr lang="en-US" sz="5000" dirty="0" smtClean="0">
                <a:latin typeface="Times New Roman" pitchFamily="18" charset="0"/>
                <a:cs typeface="Times New Roman" pitchFamily="18" charset="0"/>
              </a:rPr>
            </a:br>
            <a:r>
              <a:rPr lang="en-US" sz="5000" dirty="0" smtClean="0">
                <a:latin typeface="Times New Roman" pitchFamily="18" charset="0"/>
                <a:cs typeface="Times New Roman" pitchFamily="18" charset="0"/>
              </a:rPr>
              <a:t>I ask that I may leave of this body on your banks,</a:t>
            </a:r>
            <a:br>
              <a:rPr lang="en-US" sz="5000" dirty="0" smtClean="0">
                <a:latin typeface="Times New Roman" pitchFamily="18" charset="0"/>
                <a:cs typeface="Times New Roman" pitchFamily="18" charset="0"/>
              </a:rPr>
            </a:br>
            <a:r>
              <a:rPr lang="en-US" sz="5000" dirty="0" smtClean="0">
                <a:latin typeface="Times New Roman" pitchFamily="18" charset="0"/>
                <a:cs typeface="Times New Roman" pitchFamily="18" charset="0"/>
              </a:rPr>
              <a:t>Drinking your water, rolling in your waves,</a:t>
            </a:r>
            <a:br>
              <a:rPr lang="en-US" sz="5000" dirty="0" smtClean="0">
                <a:latin typeface="Times New Roman" pitchFamily="18" charset="0"/>
                <a:cs typeface="Times New Roman" pitchFamily="18" charset="0"/>
              </a:rPr>
            </a:br>
            <a:r>
              <a:rPr lang="en-US" sz="5000" dirty="0" smtClean="0">
                <a:latin typeface="Times New Roman" pitchFamily="18" charset="0"/>
                <a:cs typeface="Times New Roman" pitchFamily="18" charset="0"/>
              </a:rPr>
              <a:t>Remembering your name, bestowing my gaze upon you.</a:t>
            </a:r>
          </a:p>
          <a:p>
            <a:endParaRPr lang="en-US" sz="9600"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81000"/>
            <a:ext cx="7772400" cy="6096000"/>
          </a:xfrm>
        </p:spPr>
        <p:txBody>
          <a:bodyPr>
            <a:noAutofit/>
          </a:bodyPr>
          <a:lstStyle/>
          <a:p>
            <a:pPr algn="just"/>
            <a:r>
              <a:rPr lang="en-US" sz="1600" dirty="0" smtClean="0">
                <a:latin typeface="Times New Roman" pitchFamily="18" charset="0"/>
                <a:cs typeface="Times New Roman" pitchFamily="18" charset="0"/>
              </a:rPr>
              <a:t>No place along her banks is more longed for at the moment of death by Hindus than Varanasi, the Great Cremation Ground, or </a:t>
            </a:r>
            <a:r>
              <a:rPr lang="en-US" sz="1600" i="1" dirty="0" err="1" smtClean="0">
                <a:latin typeface="Times New Roman" pitchFamily="18" charset="0"/>
                <a:cs typeface="Times New Roman" pitchFamily="18" charset="0"/>
              </a:rPr>
              <a:t>Mahashmshana</a:t>
            </a:r>
            <a:r>
              <a:rPr lang="en-US" sz="1600" dirty="0" err="1" smtClean="0">
                <a:latin typeface="Times New Roman" pitchFamily="18" charset="0"/>
                <a:cs typeface="Times New Roman" pitchFamily="18" charset="0"/>
              </a:rPr>
              <a:t>.Those</a:t>
            </a:r>
            <a:r>
              <a:rPr lang="en-US" sz="1600" dirty="0" smtClean="0">
                <a:latin typeface="Times New Roman" pitchFamily="18" charset="0"/>
                <a:cs typeface="Times New Roman" pitchFamily="18" charset="0"/>
              </a:rPr>
              <a:t> who are lucky enough to die in Varanasi, are cremated on the banks of the Ganges, and are granted instant </a:t>
            </a:r>
            <a:r>
              <a:rPr lang="en-US" sz="1600" dirty="0" err="1" smtClean="0">
                <a:latin typeface="Times New Roman" pitchFamily="18" charset="0"/>
                <a:cs typeface="Times New Roman" pitchFamily="18" charset="0"/>
              </a:rPr>
              <a:t>salvation.If</a:t>
            </a:r>
            <a:r>
              <a:rPr lang="en-US" sz="1600" dirty="0" smtClean="0">
                <a:latin typeface="Times New Roman" pitchFamily="18" charset="0"/>
                <a:cs typeface="Times New Roman" pitchFamily="18" charset="0"/>
              </a:rPr>
              <a:t> the death has occurred elsewhere, salvation can be achieved by immersing the ashes in the Ganges. If the ashes have been immersed in another body of water, a relative can still gain salvation for the deceased by journeying to the Ganges, if possible during the lunar "fortnight of the ancestors" in the Hindu calendar month of </a:t>
            </a:r>
            <a:r>
              <a:rPr lang="en-US" sz="1600" dirty="0" err="1" smtClean="0">
                <a:latin typeface="Times New Roman" pitchFamily="18" charset="0"/>
                <a:cs typeface="Times New Roman" pitchFamily="18" charset="0"/>
              </a:rPr>
              <a:t>Ashwin</a:t>
            </a:r>
            <a:r>
              <a:rPr lang="en-US" sz="1600" dirty="0" smtClean="0">
                <a:latin typeface="Times New Roman" pitchFamily="18" charset="0"/>
                <a:cs typeface="Times New Roman" pitchFamily="18" charset="0"/>
              </a:rPr>
              <a:t> (September or October), and performing the </a:t>
            </a:r>
            <a:r>
              <a:rPr lang="en-US" sz="1600" i="1" dirty="0" err="1" smtClean="0">
                <a:latin typeface="Times New Roman" pitchFamily="18" charset="0"/>
                <a:cs typeface="Times New Roman" pitchFamily="18" charset="0"/>
              </a:rPr>
              <a:t>Shraddha</a:t>
            </a:r>
            <a:r>
              <a:rPr lang="en-US" sz="1600" dirty="0" smtClean="0">
                <a:latin typeface="Times New Roman" pitchFamily="18" charset="0"/>
                <a:cs typeface="Times New Roman" pitchFamily="18" charset="0"/>
              </a:rPr>
              <a:t> rites.</a:t>
            </a:r>
          </a:p>
          <a:p>
            <a:pPr algn="just"/>
            <a:r>
              <a:rPr lang="en-US" sz="1600" dirty="0" smtClean="0">
                <a:latin typeface="Times New Roman" pitchFamily="18" charset="0"/>
                <a:cs typeface="Times New Roman" pitchFamily="18" charset="0"/>
              </a:rPr>
              <a:t>Hindus also perform </a:t>
            </a:r>
            <a:r>
              <a:rPr lang="en-US" sz="1600" i="1" dirty="0" err="1" smtClean="0">
                <a:latin typeface="Times New Roman" pitchFamily="18" charset="0"/>
                <a:cs typeface="Times New Roman" pitchFamily="18" charset="0"/>
              </a:rPr>
              <a:t>pinda</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pradana</a:t>
            </a:r>
            <a:r>
              <a:rPr lang="en-US" sz="1600" dirty="0" smtClean="0">
                <a:latin typeface="Times New Roman" pitchFamily="18" charset="0"/>
                <a:cs typeface="Times New Roman" pitchFamily="18" charset="0"/>
              </a:rPr>
              <a:t>, a rite for the dead, in which balls of rice and sesame seed are offered to the Ganges while the names of the deceased relatives are recited. Every sesame seed in every ball thus offered, according to one story, assures a thousand years of heavenly salvation for each </a:t>
            </a:r>
            <a:r>
              <a:rPr lang="en-US" sz="1600" dirty="0" err="1" smtClean="0">
                <a:latin typeface="Times New Roman" pitchFamily="18" charset="0"/>
                <a:cs typeface="Times New Roman" pitchFamily="18" charset="0"/>
              </a:rPr>
              <a:t>relative.Indeed</a:t>
            </a:r>
            <a:r>
              <a:rPr lang="en-US" sz="1600" dirty="0" smtClean="0">
                <a:latin typeface="Times New Roman" pitchFamily="18" charset="0"/>
                <a:cs typeface="Times New Roman" pitchFamily="18" charset="0"/>
              </a:rPr>
              <a:t>, the Ganges is so important in the rituals after death that the </a:t>
            </a:r>
            <a:r>
              <a:rPr lang="en-US" sz="1600" i="1" dirty="0" smtClean="0">
                <a:latin typeface="Times New Roman" pitchFamily="18" charset="0"/>
                <a:cs typeface="Times New Roman" pitchFamily="18" charset="0"/>
              </a:rPr>
              <a:t>Mahabharata</a:t>
            </a:r>
            <a:r>
              <a:rPr lang="en-US" sz="1600" dirty="0" smtClean="0">
                <a:latin typeface="Times New Roman" pitchFamily="18" charset="0"/>
                <a:cs typeface="Times New Roman" pitchFamily="18" charset="0"/>
              </a:rPr>
              <a:t>, in one of its popular </a:t>
            </a:r>
            <a:r>
              <a:rPr lang="en-US" sz="1600" i="1" dirty="0" err="1" smtClean="0">
                <a:latin typeface="Times New Roman" pitchFamily="18" charset="0"/>
                <a:cs typeface="Times New Roman" pitchFamily="18" charset="0"/>
              </a:rPr>
              <a:t>ślokas</a:t>
            </a:r>
            <a:r>
              <a:rPr lang="en-US" sz="1600" dirty="0" smtClean="0">
                <a:latin typeface="Times New Roman" pitchFamily="18" charset="0"/>
                <a:cs typeface="Times New Roman" pitchFamily="18" charset="0"/>
              </a:rPr>
              <a:t>, says, "If only (one) bone of a (deceased) person should touch the water of the Ganges, that person shall dwell </a:t>
            </a:r>
            <a:r>
              <a:rPr lang="en-US" sz="1600" dirty="0" err="1" smtClean="0">
                <a:latin typeface="Times New Roman" pitchFamily="18" charset="0"/>
                <a:cs typeface="Times New Roman" pitchFamily="18" charset="0"/>
              </a:rPr>
              <a:t>honoured</a:t>
            </a:r>
            <a:r>
              <a:rPr lang="en-US" sz="1600" dirty="0" smtClean="0">
                <a:latin typeface="Times New Roman" pitchFamily="18" charset="0"/>
                <a:cs typeface="Times New Roman" pitchFamily="18" charset="0"/>
              </a:rPr>
              <a:t> in heaven." As if to illustrate this truism, the </a:t>
            </a:r>
            <a:r>
              <a:rPr lang="en-US" sz="1600" i="1" dirty="0" err="1" smtClean="0">
                <a:latin typeface="Times New Roman" pitchFamily="18" charset="0"/>
                <a:cs typeface="Times New Roman" pitchFamily="18" charset="0"/>
              </a:rPr>
              <a:t>Kashi</a:t>
            </a:r>
            <a:r>
              <a:rPr lang="en-US" sz="1600" i="1" dirty="0" smtClean="0">
                <a:latin typeface="Times New Roman" pitchFamily="18" charset="0"/>
                <a:cs typeface="Times New Roman" pitchFamily="18" charset="0"/>
              </a:rPr>
              <a:t> </a:t>
            </a:r>
            <a:r>
              <a:rPr lang="en-US" sz="1600" i="1" dirty="0" err="1" smtClean="0">
                <a:latin typeface="Times New Roman" pitchFamily="18" charset="0"/>
                <a:cs typeface="Times New Roman" pitchFamily="18" charset="0"/>
              </a:rPr>
              <a:t>Khanda</a:t>
            </a:r>
            <a:r>
              <a:rPr lang="en-US" sz="1600" dirty="0" smtClean="0">
                <a:latin typeface="Times New Roman" pitchFamily="18" charset="0"/>
                <a:cs typeface="Times New Roman" pitchFamily="18" charset="0"/>
              </a:rPr>
              <a:t> (Varanasi Chapter) of the </a:t>
            </a:r>
            <a:r>
              <a:rPr lang="en-US" sz="1600" dirty="0" err="1" smtClean="0">
                <a:latin typeface="Times New Roman" pitchFamily="18" charset="0"/>
                <a:cs typeface="Times New Roman" pitchFamily="18" charset="0"/>
              </a:rPr>
              <a:t>Skanda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Purana</a:t>
            </a:r>
            <a:r>
              <a:rPr lang="en-US" sz="1600" dirty="0" smtClean="0">
                <a:latin typeface="Times New Roman" pitchFamily="18" charset="0"/>
                <a:cs typeface="Times New Roman" pitchFamily="18" charset="0"/>
              </a:rPr>
              <a:t> recounts the remarkable story of </a:t>
            </a:r>
            <a:r>
              <a:rPr lang="en-US" sz="1600" i="1" dirty="0" err="1" smtClean="0">
                <a:latin typeface="Times New Roman" pitchFamily="18" charset="0"/>
                <a:cs typeface="Times New Roman" pitchFamily="18" charset="0"/>
              </a:rPr>
              <a:t>Vahika</a:t>
            </a:r>
            <a:r>
              <a:rPr lang="en-US" sz="1600" dirty="0" smtClean="0">
                <a:latin typeface="Times New Roman" pitchFamily="18" charset="0"/>
                <a:cs typeface="Times New Roman" pitchFamily="18" charset="0"/>
              </a:rPr>
              <a:t>, a profligate and unrepentant sinner, who is killed by a tiger in the forest. His soul arrives before </a:t>
            </a:r>
            <a:r>
              <a:rPr lang="en-US" sz="1600" dirty="0" err="1" smtClean="0">
                <a:latin typeface="Times New Roman" pitchFamily="18" charset="0"/>
                <a:cs typeface="Times New Roman" pitchFamily="18" charset="0"/>
              </a:rPr>
              <a:t>Yama</a:t>
            </a:r>
            <a:r>
              <a:rPr lang="en-US" sz="1600" dirty="0" smtClean="0">
                <a:latin typeface="Times New Roman" pitchFamily="18" charset="0"/>
                <a:cs typeface="Times New Roman" pitchFamily="18" charset="0"/>
              </a:rPr>
              <a:t>, the Lord of Death, to be judged for the afterworld. Having no compensating virtue, </a:t>
            </a:r>
            <a:r>
              <a:rPr lang="en-US" sz="1600" dirty="0" err="1" smtClean="0">
                <a:latin typeface="Times New Roman" pitchFamily="18" charset="0"/>
                <a:cs typeface="Times New Roman" pitchFamily="18" charset="0"/>
              </a:rPr>
              <a:t>Vahika's</a:t>
            </a:r>
            <a:r>
              <a:rPr lang="en-US" sz="1600" dirty="0" smtClean="0">
                <a:latin typeface="Times New Roman" pitchFamily="18" charset="0"/>
                <a:cs typeface="Times New Roman" pitchFamily="18" charset="0"/>
              </a:rPr>
              <a:t> soul is at once dispatched to hell. While this is happening, his body on earth, however, is being picked at by vultures, one of whom flies away with a foot bone. Another bird comes after the vulture, and in fighting him off, the vulture accidentally drops the bone into the Ganges below. Blessed by this event, </a:t>
            </a:r>
            <a:r>
              <a:rPr lang="en-US" sz="1600" dirty="0" err="1" smtClean="0">
                <a:latin typeface="Times New Roman" pitchFamily="18" charset="0"/>
                <a:cs typeface="Times New Roman" pitchFamily="18" charset="0"/>
              </a:rPr>
              <a:t>Vahika</a:t>
            </a:r>
            <a:r>
              <a:rPr lang="en-US" sz="1600" dirty="0" smtClean="0">
                <a:latin typeface="Times New Roman" pitchFamily="18" charset="0"/>
                <a:cs typeface="Times New Roman" pitchFamily="18" charset="0"/>
              </a:rPr>
              <a:t>, on his way to hell, is rescued by a celestial chariot which takes him instead to heaven</a:t>
            </a:r>
            <a:r>
              <a:rPr lang="en-US" sz="3600" dirty="0" smtClean="0">
                <a:latin typeface="Times New Roman" pitchFamily="18" charset="0"/>
                <a:cs typeface="Times New Roman" pitchFamily="18" charset="0"/>
              </a:rPr>
              <a:t>.</a:t>
            </a:r>
            <a:endParaRPr lang="en-GB" sz="16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The </a:t>
            </a:r>
            <a:r>
              <a:rPr lang="en-US" b="1" dirty="0" err="1" smtClean="0">
                <a:solidFill>
                  <a:srgbClr val="FF0000"/>
                </a:solidFill>
                <a:latin typeface="Times New Roman" pitchFamily="18" charset="0"/>
                <a:cs typeface="Times New Roman" pitchFamily="18" charset="0"/>
              </a:rPr>
              <a:t>Prifying</a:t>
            </a:r>
            <a:r>
              <a:rPr lang="en-US" b="1" dirty="0" smtClean="0">
                <a:solidFill>
                  <a:srgbClr val="FF0000"/>
                </a:solidFill>
                <a:latin typeface="Times New Roman" pitchFamily="18" charset="0"/>
                <a:cs typeface="Times New Roman" pitchFamily="18" charset="0"/>
              </a:rPr>
              <a:t> Ganges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914400"/>
            <a:ext cx="7772400" cy="5638800"/>
          </a:xfrm>
        </p:spPr>
        <p:txBody>
          <a:bodyPr>
            <a:normAutofit fontScale="25000" lnSpcReduction="20000"/>
          </a:bodyPr>
          <a:lstStyle/>
          <a:p>
            <a:pPr algn="just"/>
            <a:r>
              <a:rPr lang="en-US" sz="7200" dirty="0" smtClean="0"/>
              <a:t>Hindus consider the waters of the Ganges to be both pure and purifying. Regardless of all scientific understanding of its waters, the Ganges is always ritually and symbolically pure in Hindu </a:t>
            </a:r>
            <a:r>
              <a:rPr lang="en-US" sz="7200" dirty="0" err="1" smtClean="0"/>
              <a:t>culture.Nothing</a:t>
            </a:r>
            <a:r>
              <a:rPr lang="en-US" sz="7200" dirty="0" smtClean="0"/>
              <a:t> reclaims order from disorder more than the waters of the </a:t>
            </a:r>
            <a:r>
              <a:rPr lang="en-US" sz="7200" dirty="0" err="1" smtClean="0"/>
              <a:t>Ganga</a:t>
            </a:r>
            <a:r>
              <a:rPr lang="en-US" sz="7200" dirty="0" smtClean="0"/>
              <a:t>. Moving water, as in a river, is considered purifying in Hindu culture because it is thought to both absorb impurities and take them </a:t>
            </a:r>
            <a:r>
              <a:rPr lang="en-US" sz="7200" dirty="0" err="1" smtClean="0"/>
              <a:t>awayThe</a:t>
            </a:r>
            <a:r>
              <a:rPr lang="en-US" sz="7200" dirty="0" smtClean="0"/>
              <a:t> swiftly moving </a:t>
            </a:r>
            <a:r>
              <a:rPr lang="en-US" sz="7200" dirty="0" err="1" smtClean="0"/>
              <a:t>Ganga</a:t>
            </a:r>
            <a:r>
              <a:rPr lang="en-US" sz="7200" dirty="0" smtClean="0"/>
              <a:t>, especially in its upper reaches, where a bather has to grasp an anchored chain to not be carried away, is especially </a:t>
            </a:r>
            <a:r>
              <a:rPr lang="en-US" sz="7200" dirty="0" err="1" smtClean="0"/>
              <a:t>purifying.What</a:t>
            </a:r>
            <a:r>
              <a:rPr lang="en-US" sz="7200" dirty="0" smtClean="0"/>
              <a:t> the Ganges removes, however, is not necessarily physical dirt, but symbolic dirt; it wipes away the sins of the bather, not just of the present, but of a lifetime.</a:t>
            </a:r>
          </a:p>
          <a:p>
            <a:pPr algn="just"/>
            <a:r>
              <a:rPr lang="en-US" sz="7200" dirty="0" smtClean="0"/>
              <a:t>A popular paean to the </a:t>
            </a:r>
            <a:r>
              <a:rPr lang="en-US" sz="7200" dirty="0" err="1" smtClean="0"/>
              <a:t>Ganga</a:t>
            </a:r>
            <a:r>
              <a:rPr lang="en-US" sz="7200" dirty="0" smtClean="0"/>
              <a:t> is the </a:t>
            </a:r>
            <a:r>
              <a:rPr lang="en-US" sz="7200" i="1" dirty="0" err="1" smtClean="0"/>
              <a:t>Ganga</a:t>
            </a:r>
            <a:r>
              <a:rPr lang="en-US" sz="7200" i="1" dirty="0" smtClean="0"/>
              <a:t> </a:t>
            </a:r>
            <a:r>
              <a:rPr lang="en-US" sz="7200" i="1" dirty="0" err="1" smtClean="0"/>
              <a:t>Lahiri</a:t>
            </a:r>
            <a:r>
              <a:rPr lang="en-US" sz="7200" dirty="0" smtClean="0"/>
              <a:t> composed by a 17th-century poet </a:t>
            </a:r>
            <a:r>
              <a:rPr lang="en-US" sz="7200" dirty="0" err="1" smtClean="0"/>
              <a:t>Jagannatha</a:t>
            </a:r>
            <a:r>
              <a:rPr lang="en-US" sz="7200" dirty="0" smtClean="0"/>
              <a:t> who, legend has it, was turned out of his Hindu Brahmin caste for carrying on an affair with a Muslim woman. Having attempted futilely to be rehabilitated within the Hindu fold, the poet finally appeals to </a:t>
            </a:r>
            <a:r>
              <a:rPr lang="en-US" sz="7200" dirty="0" err="1" smtClean="0"/>
              <a:t>Ganga</a:t>
            </a:r>
            <a:r>
              <a:rPr lang="en-US" sz="7200" dirty="0" smtClean="0"/>
              <a:t>, the hope of the hopeless, and the comforter of last resort. Along with his beloved, </a:t>
            </a:r>
            <a:r>
              <a:rPr lang="en-US" sz="7200" dirty="0" err="1" smtClean="0"/>
              <a:t>Jagannatha</a:t>
            </a:r>
            <a:r>
              <a:rPr lang="en-US" sz="7200" dirty="0" smtClean="0"/>
              <a:t> sits at the top of the flight of steps leading to the water at the famous </a:t>
            </a:r>
            <a:r>
              <a:rPr lang="en-US" sz="7200" i="1" dirty="0" err="1" smtClean="0"/>
              <a:t>Panchganga</a:t>
            </a:r>
            <a:r>
              <a:rPr lang="en-US" sz="7200" dirty="0" smtClean="0"/>
              <a:t> </a:t>
            </a:r>
            <a:r>
              <a:rPr lang="en-US" sz="7200" dirty="0" err="1" smtClean="0"/>
              <a:t>Ghat</a:t>
            </a:r>
            <a:r>
              <a:rPr lang="en-US" sz="7200" dirty="0" smtClean="0"/>
              <a:t> in Varanasi. As he recites each verse of the poem, the water of the Ganges rises one step until in the end it envelops the lovers and carries them away. "I come to you as a child to his mother", begins the </a:t>
            </a:r>
            <a:r>
              <a:rPr lang="en-US" sz="7200" i="1" dirty="0" err="1" smtClean="0"/>
              <a:t>Ganga</a:t>
            </a:r>
            <a:r>
              <a:rPr lang="en-US" sz="7200" i="1" dirty="0" smtClean="0"/>
              <a:t> </a:t>
            </a:r>
            <a:r>
              <a:rPr lang="en-US" sz="7200" i="1" dirty="0" err="1" smtClean="0"/>
              <a:t>Lahiri</a:t>
            </a:r>
            <a:r>
              <a:rPr lang="en-US" sz="7200" dirty="0" smtClean="0"/>
              <a:t>.</a:t>
            </a:r>
          </a:p>
          <a:p>
            <a:r>
              <a:rPr lang="en-US" sz="7200" dirty="0" smtClean="0"/>
              <a:t>I come as an orphan to you, moist with love.</a:t>
            </a:r>
            <a:br>
              <a:rPr lang="en-US" sz="7200" dirty="0" smtClean="0"/>
            </a:br>
            <a:r>
              <a:rPr lang="en-US" sz="7200" dirty="0" smtClean="0"/>
              <a:t>I come without refuge to you, giver of sacred rest.</a:t>
            </a:r>
            <a:br>
              <a:rPr lang="en-US" sz="7200" dirty="0" smtClean="0"/>
            </a:br>
            <a:r>
              <a:rPr lang="en-US" sz="7200" dirty="0" smtClean="0"/>
              <a:t>I come a fallen man to you, </a:t>
            </a:r>
            <a:r>
              <a:rPr lang="en-US" sz="7200" dirty="0" err="1" smtClean="0"/>
              <a:t>uplifter</a:t>
            </a:r>
            <a:r>
              <a:rPr lang="en-US" sz="7200" dirty="0" smtClean="0"/>
              <a:t> of all.</a:t>
            </a:r>
            <a:br>
              <a:rPr lang="en-US" sz="7200" dirty="0" smtClean="0"/>
            </a:br>
            <a:r>
              <a:rPr lang="en-US" sz="7200" dirty="0" smtClean="0"/>
              <a:t>I come undone by disease to you, the perfect physician.</a:t>
            </a:r>
            <a:br>
              <a:rPr lang="en-US" sz="7200" dirty="0" smtClean="0"/>
            </a:br>
            <a:r>
              <a:rPr lang="en-US" sz="7200" dirty="0" smtClean="0"/>
              <a:t>I come, my heart dry with thirst, to you, ocean of sweet wine.</a:t>
            </a:r>
            <a:br>
              <a:rPr lang="en-US" sz="7200" dirty="0" smtClean="0"/>
            </a:br>
            <a:r>
              <a:rPr lang="en-US" sz="7200" dirty="0" smtClean="0"/>
              <a:t>Do with me whatever you will.</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762000"/>
          </a:xfrm>
        </p:spPr>
        <p:txBody>
          <a:bodyPr>
            <a:normAutofit/>
          </a:bodyPr>
          <a:lstStyle/>
          <a:p>
            <a:pPr algn="ctr"/>
            <a:r>
              <a:rPr lang="en-US" sz="3200" b="1" dirty="0" smtClean="0">
                <a:solidFill>
                  <a:srgbClr val="FF0000"/>
                </a:solidFill>
                <a:latin typeface="Times New Roman" pitchFamily="18" charset="0"/>
                <a:cs typeface="Times New Roman" pitchFamily="18" charset="0"/>
              </a:rPr>
              <a:t>CONSORT, SHAKTI AND MOTHER </a:t>
            </a: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914400"/>
            <a:ext cx="7772400" cy="5562600"/>
          </a:xfrm>
        </p:spPr>
        <p:txBody>
          <a:bodyPr>
            <a:noAutofit/>
          </a:bodyPr>
          <a:lstStyle/>
          <a:p>
            <a:pPr algn="just"/>
            <a:r>
              <a:rPr lang="en-US" sz="2100" dirty="0" err="1" smtClean="0">
                <a:latin typeface="Times New Roman" pitchFamily="18" charset="0"/>
                <a:cs typeface="Times New Roman" pitchFamily="18" charset="0"/>
              </a:rPr>
              <a:t>Ganga</a:t>
            </a:r>
            <a:r>
              <a:rPr lang="en-US" sz="2100" dirty="0" smtClean="0">
                <a:latin typeface="Times New Roman" pitchFamily="18" charset="0"/>
                <a:cs typeface="Times New Roman" pitchFamily="18" charset="0"/>
              </a:rPr>
              <a:t> is a consort to all three major male deities of Hinduism. As Brahma's partner she always travels with him in the form of water in his </a:t>
            </a:r>
            <a:r>
              <a:rPr lang="en-US" sz="2100" dirty="0" err="1" smtClean="0">
                <a:latin typeface="Times New Roman" pitchFamily="18" charset="0"/>
                <a:cs typeface="Times New Roman" pitchFamily="18" charset="0"/>
              </a:rPr>
              <a:t>kamandalu</a:t>
            </a:r>
            <a:r>
              <a:rPr lang="en-US" sz="2100" dirty="0" smtClean="0">
                <a:latin typeface="Times New Roman" pitchFamily="18" charset="0"/>
                <a:cs typeface="Times New Roman" pitchFamily="18" charset="0"/>
              </a:rPr>
              <a:t> (water-pot). She is also Vishnu's consort. Not only does she emanate from his foot as </a:t>
            </a:r>
            <a:r>
              <a:rPr lang="en-US" sz="2100" i="1" dirty="0" err="1" smtClean="0">
                <a:latin typeface="Times New Roman" pitchFamily="18" charset="0"/>
                <a:cs typeface="Times New Roman" pitchFamily="18" charset="0"/>
              </a:rPr>
              <a:t>Vishnupadi</a:t>
            </a:r>
            <a:r>
              <a:rPr lang="en-US" sz="2100" dirty="0" smtClean="0">
                <a:latin typeface="Times New Roman" pitchFamily="18" charset="0"/>
                <a:cs typeface="Times New Roman" pitchFamily="18" charset="0"/>
              </a:rPr>
              <a:t> in the </a:t>
            </a:r>
            <a:r>
              <a:rPr lang="en-US" sz="2100" i="1" dirty="0" err="1" smtClean="0">
                <a:latin typeface="Times New Roman" pitchFamily="18" charset="0"/>
                <a:cs typeface="Times New Roman" pitchFamily="18" charset="0"/>
              </a:rPr>
              <a:t>avatarana</a:t>
            </a:r>
            <a:r>
              <a:rPr lang="en-US" sz="2100" dirty="0" smtClean="0">
                <a:latin typeface="Times New Roman" pitchFamily="18" charset="0"/>
                <a:cs typeface="Times New Roman" pitchFamily="18" charset="0"/>
              </a:rPr>
              <a:t> story, but is also, with </a:t>
            </a:r>
            <a:r>
              <a:rPr lang="en-US" sz="2100" dirty="0" err="1" smtClean="0">
                <a:latin typeface="Times New Roman" pitchFamily="18" charset="0"/>
                <a:cs typeface="Times New Roman" pitchFamily="18" charset="0"/>
              </a:rPr>
              <a:t>Sarasvati</a:t>
            </a:r>
            <a:r>
              <a:rPr lang="en-US" sz="2100" dirty="0" smtClean="0">
                <a:latin typeface="Times New Roman" pitchFamily="18" charset="0"/>
                <a:cs typeface="Times New Roman" pitchFamily="18" charset="0"/>
              </a:rPr>
              <a:t> and </a:t>
            </a:r>
            <a:r>
              <a:rPr lang="en-US" sz="2100" dirty="0" err="1" smtClean="0">
                <a:latin typeface="Times New Roman" pitchFamily="18" charset="0"/>
                <a:cs typeface="Times New Roman" pitchFamily="18" charset="0"/>
              </a:rPr>
              <a:t>Lakshmi</a:t>
            </a:r>
            <a:r>
              <a:rPr lang="en-US" sz="2100" dirty="0" smtClean="0">
                <a:latin typeface="Times New Roman" pitchFamily="18" charset="0"/>
                <a:cs typeface="Times New Roman" pitchFamily="18" charset="0"/>
              </a:rPr>
              <a:t>, one of his co-wives. In one popular story, envious of being outdone by each other, the co-wives begin to quarrel. While </a:t>
            </a:r>
            <a:r>
              <a:rPr lang="en-US" sz="2100" dirty="0" err="1" smtClean="0">
                <a:latin typeface="Times New Roman" pitchFamily="18" charset="0"/>
                <a:cs typeface="Times New Roman" pitchFamily="18" charset="0"/>
              </a:rPr>
              <a:t>Lakshmi</a:t>
            </a:r>
            <a:r>
              <a:rPr lang="en-US" sz="2100" dirty="0" smtClean="0">
                <a:latin typeface="Times New Roman" pitchFamily="18" charset="0"/>
                <a:cs typeface="Times New Roman" pitchFamily="18" charset="0"/>
              </a:rPr>
              <a:t> attempts to mediate the quarrel, </a:t>
            </a:r>
            <a:r>
              <a:rPr lang="en-US" sz="2100" dirty="0" err="1" smtClean="0">
                <a:latin typeface="Times New Roman" pitchFamily="18" charset="0"/>
                <a:cs typeface="Times New Roman" pitchFamily="18" charset="0"/>
              </a:rPr>
              <a:t>Ganga</a:t>
            </a:r>
            <a:r>
              <a:rPr lang="en-US" sz="2100" dirty="0" smtClean="0">
                <a:latin typeface="Times New Roman" pitchFamily="18" charset="0"/>
                <a:cs typeface="Times New Roman" pitchFamily="18" charset="0"/>
              </a:rPr>
              <a:t> and </a:t>
            </a:r>
            <a:r>
              <a:rPr lang="en-US" sz="2100" dirty="0" err="1" smtClean="0">
                <a:latin typeface="Times New Roman" pitchFamily="18" charset="0"/>
                <a:cs typeface="Times New Roman" pitchFamily="18" charset="0"/>
              </a:rPr>
              <a:t>Sarasvati</a:t>
            </a:r>
            <a:r>
              <a:rPr lang="en-US" sz="2100" dirty="0" smtClean="0">
                <a:latin typeface="Times New Roman" pitchFamily="18" charset="0"/>
                <a:cs typeface="Times New Roman" pitchFamily="18" charset="0"/>
              </a:rPr>
              <a:t>, heap misfortune on each other. They curse each other to become rivers, and to carry within them, by washing, the sins of their human worshippers. Soon their husband, Vishnu, arrives and decides to calm the situation by separating the goddesses. He orders </a:t>
            </a:r>
            <a:r>
              <a:rPr lang="en-US" sz="2100" dirty="0" err="1" smtClean="0">
                <a:latin typeface="Times New Roman" pitchFamily="18" charset="0"/>
                <a:cs typeface="Times New Roman" pitchFamily="18" charset="0"/>
              </a:rPr>
              <a:t>Sarasvati</a:t>
            </a:r>
            <a:r>
              <a:rPr lang="en-US" sz="2100" dirty="0" smtClean="0">
                <a:latin typeface="Times New Roman" pitchFamily="18" charset="0"/>
                <a:cs typeface="Times New Roman" pitchFamily="18" charset="0"/>
              </a:rPr>
              <a:t> to become the wife of Brahma, </a:t>
            </a:r>
            <a:r>
              <a:rPr lang="en-US" sz="2100" dirty="0" err="1" smtClean="0">
                <a:latin typeface="Times New Roman" pitchFamily="18" charset="0"/>
                <a:cs typeface="Times New Roman" pitchFamily="18" charset="0"/>
              </a:rPr>
              <a:t>Ganga</a:t>
            </a:r>
            <a:r>
              <a:rPr lang="en-US" sz="2100" dirty="0" smtClean="0">
                <a:latin typeface="Times New Roman" pitchFamily="18" charset="0"/>
                <a:cs typeface="Times New Roman" pitchFamily="18" charset="0"/>
              </a:rPr>
              <a:t> to become the wife of Shiva, and </a:t>
            </a:r>
            <a:r>
              <a:rPr lang="en-US" sz="2100" dirty="0" err="1" smtClean="0">
                <a:latin typeface="Times New Roman" pitchFamily="18" charset="0"/>
                <a:cs typeface="Times New Roman" pitchFamily="18" charset="0"/>
              </a:rPr>
              <a:t>Lakshmi</a:t>
            </a:r>
            <a:r>
              <a:rPr lang="en-US" sz="2100" dirty="0" smtClean="0">
                <a:latin typeface="Times New Roman" pitchFamily="18" charset="0"/>
                <a:cs typeface="Times New Roman" pitchFamily="18" charset="0"/>
              </a:rPr>
              <a:t>, as the blameless conciliator, to remain as his own wife. </a:t>
            </a:r>
            <a:r>
              <a:rPr lang="en-US" sz="2100" dirty="0" err="1" smtClean="0">
                <a:latin typeface="Times New Roman" pitchFamily="18" charset="0"/>
                <a:cs typeface="Times New Roman" pitchFamily="18" charset="0"/>
              </a:rPr>
              <a:t>Ganga</a:t>
            </a:r>
            <a:r>
              <a:rPr lang="en-US" sz="2100" dirty="0" smtClean="0">
                <a:latin typeface="Times New Roman" pitchFamily="18" charset="0"/>
                <a:cs typeface="Times New Roman" pitchFamily="18" charset="0"/>
              </a:rPr>
              <a:t> and </a:t>
            </a:r>
            <a:r>
              <a:rPr lang="en-US" sz="2100" dirty="0" err="1" smtClean="0">
                <a:latin typeface="Times New Roman" pitchFamily="18" charset="0"/>
                <a:cs typeface="Times New Roman" pitchFamily="18" charset="0"/>
              </a:rPr>
              <a:t>Sarasvati</a:t>
            </a:r>
            <a:r>
              <a:rPr lang="en-US" sz="2100" dirty="0" smtClean="0">
                <a:latin typeface="Times New Roman" pitchFamily="18" charset="0"/>
                <a:cs typeface="Times New Roman" pitchFamily="18" charset="0"/>
              </a:rPr>
              <a:t>, however, are so distraught at this dispensation, and wail so loudly, that Vishnu is forced to take back his words. Consequently, in their lives as rivers they are still thought to be with him.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524000"/>
          </a:xfrm>
        </p:spPr>
        <p:txBody>
          <a:bodyPr>
            <a:normAutofit/>
          </a:bodyPr>
          <a:lstStyle/>
          <a:p>
            <a:pPr algn="ctr"/>
            <a:r>
              <a:rPr sz="6600" b="1" smtClean="0">
                <a:solidFill>
                  <a:srgbClr val="FF0000"/>
                </a:solidFill>
                <a:latin typeface="Times New Roman" pitchFamily="18" charset="0"/>
                <a:cs typeface="Times New Roman" pitchFamily="18" charset="0"/>
              </a:rPr>
              <a:t>HOLY RIVER GANGA </a:t>
            </a:r>
            <a:endParaRPr lang="en-US" sz="6600" b="1" dirty="0">
              <a:solidFill>
                <a:srgbClr val="FF0000"/>
              </a:solidFill>
              <a:latin typeface="Times New Roman" pitchFamily="18" charset="0"/>
              <a:cs typeface="Times New Roman" pitchFamily="18" charset="0"/>
            </a:endParaRPr>
          </a:p>
        </p:txBody>
      </p:sp>
      <p:pic>
        <p:nvPicPr>
          <p:cNvPr id="1026" name="Picture 2" descr="C:\Users\anant\Desktop\bipin sir\AWTARAN OF GANGA.jpg"/>
          <p:cNvPicPr>
            <a:picLocks noChangeAspect="1" noChangeArrowheads="1"/>
          </p:cNvPicPr>
          <p:nvPr/>
        </p:nvPicPr>
        <p:blipFill>
          <a:blip r:embed="rId2"/>
          <a:srcRect/>
          <a:stretch>
            <a:fillRect/>
          </a:stretch>
        </p:blipFill>
        <p:spPr bwMode="auto">
          <a:xfrm>
            <a:off x="152400" y="1447800"/>
            <a:ext cx="8839200" cy="52578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pPr algn="ctr"/>
            <a:r>
              <a:rPr lang="en-US" b="1" dirty="0" err="1" smtClean="0">
                <a:solidFill>
                  <a:srgbClr val="FF0000"/>
                </a:solidFill>
                <a:latin typeface="Times New Roman" pitchFamily="18" charset="0"/>
                <a:cs typeface="Times New Roman" pitchFamily="18" charset="0"/>
              </a:rPr>
              <a:t>Ganga</a:t>
            </a:r>
            <a:r>
              <a:rPr lang="en-US" b="1" dirty="0" smtClean="0">
                <a:solidFill>
                  <a:srgbClr val="FF0000"/>
                </a:solidFill>
                <a:latin typeface="Times New Roman" pitchFamily="18" charset="0"/>
                <a:cs typeface="Times New Roman" pitchFamily="18" charset="0"/>
              </a:rPr>
              <a:t>, Consort, </a:t>
            </a:r>
            <a:r>
              <a:rPr lang="en-US" b="1" dirty="0" err="1" smtClean="0">
                <a:solidFill>
                  <a:srgbClr val="FF0000"/>
                </a:solidFill>
                <a:latin typeface="Times New Roman" pitchFamily="18" charset="0"/>
                <a:cs typeface="Times New Roman" pitchFamily="18" charset="0"/>
              </a:rPr>
              <a:t>Shakti</a:t>
            </a:r>
            <a:r>
              <a:rPr lang="en-US" b="1" dirty="0" smtClean="0">
                <a:solidFill>
                  <a:srgbClr val="FF0000"/>
                </a:solidFill>
                <a:latin typeface="Times New Roman" pitchFamily="18" charset="0"/>
                <a:cs typeface="Times New Roman" pitchFamily="18" charset="0"/>
              </a:rPr>
              <a:t>, Mother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914400"/>
            <a:ext cx="7772400" cy="5105400"/>
          </a:xfrm>
        </p:spPr>
        <p:txBody>
          <a:bodyPr>
            <a:normAutofit fontScale="77500" lnSpcReduction="20000"/>
          </a:bodyPr>
          <a:lstStyle/>
          <a:p>
            <a:pPr algn="just"/>
            <a:endParaRPr lang="en-US" dirty="0" smtClean="0"/>
          </a:p>
          <a:p>
            <a:pPr algn="just"/>
            <a:r>
              <a:rPr lang="en-US" dirty="0" smtClean="0"/>
              <a:t>Shiva‘s relationship with </a:t>
            </a:r>
            <a:r>
              <a:rPr lang="en-US" dirty="0" err="1" smtClean="0"/>
              <a:t>Ganga</a:t>
            </a:r>
            <a:r>
              <a:rPr lang="en-US" dirty="0" smtClean="0"/>
              <a:t>, that is the best-known in Ganges mythology.</a:t>
            </a:r>
            <a:r>
              <a:rPr lang="en-US" baseline="30000" dirty="0" smtClean="0"/>
              <a:t> </a:t>
            </a:r>
            <a:r>
              <a:rPr lang="en-US" dirty="0" smtClean="0"/>
              <a:t>Her descent, the </a:t>
            </a:r>
            <a:r>
              <a:rPr lang="en-US" i="1" dirty="0" err="1" smtClean="0"/>
              <a:t>avatarana</a:t>
            </a:r>
            <a:r>
              <a:rPr lang="en-US" dirty="0" smtClean="0"/>
              <a:t> is not a one-time event, but a continuously occurring one in which she is forever falling from heaven into his locks and being forever </a:t>
            </a:r>
            <a:r>
              <a:rPr lang="en-US" dirty="0" err="1" smtClean="0"/>
              <a:t>tamed.Shiva</a:t>
            </a:r>
            <a:r>
              <a:rPr lang="en-US" dirty="0" smtClean="0"/>
              <a:t>, is depicted in Hindu iconography as </a:t>
            </a:r>
            <a:r>
              <a:rPr lang="en-US" i="1" dirty="0" err="1" smtClean="0"/>
              <a:t>Gangadhara</a:t>
            </a:r>
            <a:r>
              <a:rPr lang="en-US" dirty="0" smtClean="0"/>
              <a:t>, the "Bearer of the </a:t>
            </a:r>
            <a:r>
              <a:rPr lang="en-US" dirty="0" err="1" smtClean="0"/>
              <a:t>Ganga</a:t>
            </a:r>
            <a:r>
              <a:rPr lang="en-US" dirty="0" smtClean="0"/>
              <a:t>", with </a:t>
            </a:r>
            <a:r>
              <a:rPr lang="en-US" dirty="0" err="1" smtClean="0"/>
              <a:t>Ganga</a:t>
            </a:r>
            <a:r>
              <a:rPr lang="en-US" dirty="0" smtClean="0"/>
              <a:t>, shown as spout of water, rising from his hair. The Shiva-</a:t>
            </a:r>
            <a:r>
              <a:rPr lang="en-US" dirty="0" err="1" smtClean="0"/>
              <a:t>Ganga</a:t>
            </a:r>
            <a:r>
              <a:rPr lang="en-US" dirty="0" smtClean="0"/>
              <a:t> relationship is both perpetual and intimate. Shiva is sometimes called </a:t>
            </a:r>
            <a:r>
              <a:rPr lang="en-US" i="1" dirty="0" err="1" smtClean="0"/>
              <a:t>Uma-Ganga-Patiswara</a:t>
            </a:r>
            <a:r>
              <a:rPr lang="en-US" dirty="0" smtClean="0"/>
              <a:t> ("Husband and Lord of </a:t>
            </a:r>
            <a:r>
              <a:rPr lang="en-US" dirty="0" err="1" smtClean="0"/>
              <a:t>Uma</a:t>
            </a:r>
            <a:r>
              <a:rPr lang="en-US" dirty="0" smtClean="0"/>
              <a:t> (</a:t>
            </a:r>
            <a:r>
              <a:rPr lang="en-US" dirty="0" err="1" smtClean="0"/>
              <a:t>Parvati</a:t>
            </a:r>
            <a:r>
              <a:rPr lang="en-US" dirty="0" smtClean="0"/>
              <a:t>) and </a:t>
            </a:r>
            <a:r>
              <a:rPr lang="en-US" dirty="0" err="1" smtClean="0"/>
              <a:t>Ganga</a:t>
            </a:r>
            <a:r>
              <a:rPr lang="en-US" dirty="0" smtClean="0"/>
              <a:t>"), and </a:t>
            </a:r>
            <a:r>
              <a:rPr lang="en-US" dirty="0" err="1" smtClean="0"/>
              <a:t>Ganga</a:t>
            </a:r>
            <a:r>
              <a:rPr lang="en-US" dirty="0" smtClean="0"/>
              <a:t> often arouses the jealousy of Shiva's better-known consort. </a:t>
            </a:r>
          </a:p>
          <a:p>
            <a:pPr algn="just"/>
            <a:r>
              <a:rPr lang="en-US" dirty="0" err="1" smtClean="0"/>
              <a:t>Ganga</a:t>
            </a:r>
            <a:r>
              <a:rPr lang="en-US" dirty="0" smtClean="0"/>
              <a:t> is the </a:t>
            </a:r>
            <a:r>
              <a:rPr lang="en-US" i="1" dirty="0" err="1" smtClean="0"/>
              <a:t>shakti</a:t>
            </a:r>
            <a:r>
              <a:rPr lang="en-US" dirty="0" smtClean="0"/>
              <a:t> or the moving, restless, rolling energy in the form of which the otherwise reclusive and unapproachable Shiva appears on earth. As water, this moving energy can be felt, tasted, and absorbed. The war-god </a:t>
            </a:r>
            <a:r>
              <a:rPr lang="en-US" dirty="0" err="1" smtClean="0"/>
              <a:t>Skanda</a:t>
            </a:r>
            <a:r>
              <a:rPr lang="en-US" dirty="0" smtClean="0"/>
              <a:t> addresses the sage </a:t>
            </a:r>
            <a:r>
              <a:rPr lang="en-US" dirty="0" err="1" smtClean="0"/>
              <a:t>Agastya</a:t>
            </a:r>
            <a:r>
              <a:rPr lang="en-US" dirty="0" smtClean="0"/>
              <a:t> in the </a:t>
            </a:r>
            <a:r>
              <a:rPr lang="en-US" i="1" dirty="0" err="1" smtClean="0"/>
              <a:t>Kashi</a:t>
            </a:r>
            <a:r>
              <a:rPr lang="en-US" i="1" dirty="0" smtClean="0"/>
              <a:t> </a:t>
            </a:r>
            <a:r>
              <a:rPr lang="en-US" i="1" dirty="0" err="1" smtClean="0"/>
              <a:t>Khand</a:t>
            </a:r>
            <a:r>
              <a:rPr lang="en-US" dirty="0" smtClean="0"/>
              <a:t> of the </a:t>
            </a:r>
            <a:r>
              <a:rPr lang="en-US" i="1" dirty="0" err="1" smtClean="0"/>
              <a:t>Skanda</a:t>
            </a:r>
            <a:r>
              <a:rPr lang="en-US" i="1" dirty="0" smtClean="0"/>
              <a:t> </a:t>
            </a:r>
            <a:r>
              <a:rPr lang="en-US" i="1" dirty="0" err="1" smtClean="0"/>
              <a:t>Purana</a:t>
            </a:r>
            <a:r>
              <a:rPr lang="en-US" dirty="0" smtClean="0"/>
              <a:t> in these words: </a:t>
            </a:r>
          </a:p>
          <a:p>
            <a:pPr algn="just"/>
            <a:r>
              <a:rPr lang="en-US" dirty="0" smtClean="0"/>
              <a:t>One should not be amazed ... that this Ganges is really Power, for is she not the Supreme </a:t>
            </a:r>
            <a:r>
              <a:rPr lang="en-US" dirty="0" err="1" smtClean="0"/>
              <a:t>Shakti</a:t>
            </a:r>
            <a:r>
              <a:rPr lang="en-US" dirty="0" smtClean="0"/>
              <a:t> of the Eternal Shiva, taken in the form of water?</a:t>
            </a:r>
            <a:br>
              <a:rPr lang="en-US" dirty="0" smtClean="0"/>
            </a:br>
            <a:r>
              <a:rPr lang="en-US" dirty="0" smtClean="0"/>
              <a:t>This Ganges, filled with the sweet wine of compassion, was sent out for the salvation of the world by Shiva, the Lord of the Lords.</a:t>
            </a:r>
            <a:br>
              <a:rPr lang="en-US" dirty="0" smtClean="0"/>
            </a:b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04800"/>
            <a:ext cx="7772400" cy="5715000"/>
          </a:xfrm>
        </p:spPr>
        <p:txBody>
          <a:bodyPr>
            <a:normAutofit fontScale="55000" lnSpcReduction="20000"/>
          </a:bodyPr>
          <a:lstStyle/>
          <a:p>
            <a:pPr algn="just"/>
            <a:endParaRPr lang="en-US" dirty="0" smtClean="0">
              <a:latin typeface="Times New Roman" pitchFamily="18" charset="0"/>
              <a:cs typeface="Times New Roman" pitchFamily="18" charset="0"/>
            </a:endParaRPr>
          </a:p>
          <a:p>
            <a:pPr algn="just"/>
            <a:r>
              <a:rPr lang="en-US" sz="3800" dirty="0" smtClean="0">
                <a:latin typeface="Times New Roman" pitchFamily="18" charset="0"/>
                <a:cs typeface="Times New Roman" pitchFamily="18" charset="0"/>
              </a:rPr>
              <a:t>Good people should not think this Triple-</a:t>
            </a:r>
            <a:r>
              <a:rPr lang="en-US" sz="3800" dirty="0" err="1" smtClean="0">
                <a:latin typeface="Times New Roman" pitchFamily="18" charset="0"/>
                <a:cs typeface="Times New Roman" pitchFamily="18" charset="0"/>
              </a:rPr>
              <a:t>Pathed</a:t>
            </a:r>
            <a:r>
              <a:rPr lang="en-US" sz="3800" dirty="0" smtClean="0">
                <a:latin typeface="Times New Roman" pitchFamily="18" charset="0"/>
                <a:cs typeface="Times New Roman" pitchFamily="18" charset="0"/>
              </a:rPr>
              <a:t> River to be like the thousand other earthly rivers, filled with water.</a:t>
            </a:r>
          </a:p>
          <a:p>
            <a:pPr algn="just"/>
            <a:r>
              <a:rPr lang="en-US" sz="3800" dirty="0" smtClean="0">
                <a:latin typeface="Times New Roman" pitchFamily="18" charset="0"/>
                <a:cs typeface="Times New Roman" pitchFamily="18" charset="0"/>
              </a:rPr>
              <a:t>The </a:t>
            </a:r>
            <a:r>
              <a:rPr lang="en-US" sz="3800" dirty="0" err="1" smtClean="0">
                <a:latin typeface="Times New Roman" pitchFamily="18" charset="0"/>
                <a:cs typeface="Times New Roman" pitchFamily="18" charset="0"/>
              </a:rPr>
              <a:t>Ganga</a:t>
            </a:r>
            <a:r>
              <a:rPr lang="en-US" sz="3800" dirty="0" smtClean="0">
                <a:latin typeface="Times New Roman" pitchFamily="18" charset="0"/>
                <a:cs typeface="Times New Roman" pitchFamily="18" charset="0"/>
              </a:rPr>
              <a:t> is also the mother, the </a:t>
            </a:r>
            <a:r>
              <a:rPr lang="en-US" sz="3800" i="1" dirty="0" err="1" smtClean="0">
                <a:latin typeface="Times New Roman" pitchFamily="18" charset="0"/>
                <a:cs typeface="Times New Roman" pitchFamily="18" charset="0"/>
              </a:rPr>
              <a:t>Ganga</a:t>
            </a:r>
            <a:r>
              <a:rPr lang="en-US" sz="3800" i="1" dirty="0" smtClean="0">
                <a:latin typeface="Times New Roman" pitchFamily="18" charset="0"/>
                <a:cs typeface="Times New Roman" pitchFamily="18" charset="0"/>
              </a:rPr>
              <a:t> Mata</a:t>
            </a:r>
            <a:r>
              <a:rPr lang="en-US" sz="3800" dirty="0" smtClean="0">
                <a:latin typeface="Times New Roman" pitchFamily="18" charset="0"/>
                <a:cs typeface="Times New Roman" pitchFamily="18" charset="0"/>
              </a:rPr>
              <a:t> (</a:t>
            </a:r>
            <a:r>
              <a:rPr lang="en-US" sz="3800" i="1" dirty="0" err="1" smtClean="0">
                <a:latin typeface="Times New Roman" pitchFamily="18" charset="0"/>
                <a:cs typeface="Times New Roman" pitchFamily="18" charset="0"/>
              </a:rPr>
              <a:t>mata</a:t>
            </a:r>
            <a:r>
              <a:rPr lang="en-US" sz="3800" dirty="0" smtClean="0">
                <a:latin typeface="Times New Roman" pitchFamily="18" charset="0"/>
                <a:cs typeface="Times New Roman" pitchFamily="18" charset="0"/>
              </a:rPr>
              <a:t>="mother") of Hindu worship and culture, accepting all and forgiving all. Unlike other goddesses, she has no destructive or fearsome aspect, destructive though she might be as a river in nature.</a:t>
            </a:r>
            <a:r>
              <a:rPr lang="en-US" sz="3800" baseline="30000" dirty="0" smtClean="0">
                <a:latin typeface="Times New Roman" pitchFamily="18" charset="0"/>
                <a:cs typeface="Times New Roman" pitchFamily="18" charset="0"/>
              </a:rPr>
              <a:t> </a:t>
            </a:r>
            <a:r>
              <a:rPr lang="en-US" sz="3800" dirty="0" smtClean="0">
                <a:latin typeface="Times New Roman" pitchFamily="18" charset="0"/>
                <a:cs typeface="Times New Roman" pitchFamily="18" charset="0"/>
              </a:rPr>
              <a:t>She is also a mother to other gods.</a:t>
            </a:r>
            <a:r>
              <a:rPr lang="en-US" sz="3800" baseline="30000" dirty="0" smtClean="0">
                <a:latin typeface="Times New Roman" pitchFamily="18" charset="0"/>
                <a:cs typeface="Times New Roman" pitchFamily="18" charset="0"/>
              </a:rPr>
              <a:t>[83]</a:t>
            </a:r>
            <a:r>
              <a:rPr lang="en-US" sz="3800" dirty="0" smtClean="0">
                <a:latin typeface="Times New Roman" pitchFamily="18" charset="0"/>
                <a:cs typeface="Times New Roman" pitchFamily="18" charset="0"/>
              </a:rPr>
              <a:t> She accepts Shiva's incandescent seed from the fire-god Agni, which is too hot for this world and cools it in her waters. This union produces </a:t>
            </a:r>
            <a:r>
              <a:rPr lang="en-US" sz="3800" dirty="0" err="1" smtClean="0">
                <a:latin typeface="Times New Roman" pitchFamily="18" charset="0"/>
                <a:cs typeface="Times New Roman" pitchFamily="18" charset="0"/>
              </a:rPr>
              <a:t>Skanda</a:t>
            </a:r>
            <a:r>
              <a:rPr lang="en-US" sz="3800" dirty="0" smtClean="0">
                <a:latin typeface="Times New Roman" pitchFamily="18" charset="0"/>
                <a:cs typeface="Times New Roman" pitchFamily="18" charset="0"/>
              </a:rPr>
              <a:t>, or </a:t>
            </a:r>
            <a:r>
              <a:rPr lang="en-US" sz="3800" dirty="0" err="1" smtClean="0">
                <a:latin typeface="Times New Roman" pitchFamily="18" charset="0"/>
                <a:cs typeface="Times New Roman" pitchFamily="18" charset="0"/>
              </a:rPr>
              <a:t>Kartikeya</a:t>
            </a:r>
            <a:r>
              <a:rPr lang="en-US" sz="3800" dirty="0" smtClean="0">
                <a:latin typeface="Times New Roman" pitchFamily="18" charset="0"/>
                <a:cs typeface="Times New Roman" pitchFamily="18" charset="0"/>
              </a:rPr>
              <a:t>, the god of war. In the </a:t>
            </a:r>
            <a:r>
              <a:rPr lang="en-US" sz="3800" i="1" dirty="0" smtClean="0">
                <a:latin typeface="Times New Roman" pitchFamily="18" charset="0"/>
                <a:cs typeface="Times New Roman" pitchFamily="18" charset="0"/>
              </a:rPr>
              <a:t>Mahabharata</a:t>
            </a:r>
            <a:r>
              <a:rPr lang="en-US" sz="3800" dirty="0" smtClean="0">
                <a:latin typeface="Times New Roman" pitchFamily="18" charset="0"/>
                <a:cs typeface="Times New Roman" pitchFamily="18" charset="0"/>
              </a:rPr>
              <a:t>, she is the wife of </a:t>
            </a:r>
            <a:r>
              <a:rPr lang="en-US" sz="3800" dirty="0" err="1" smtClean="0">
                <a:latin typeface="Times New Roman" pitchFamily="18" charset="0"/>
                <a:cs typeface="Times New Roman" pitchFamily="18" charset="0"/>
              </a:rPr>
              <a:t>Shantanu</a:t>
            </a:r>
            <a:r>
              <a:rPr lang="en-US" sz="3800" dirty="0" smtClean="0">
                <a:latin typeface="Times New Roman" pitchFamily="18" charset="0"/>
                <a:cs typeface="Times New Roman" pitchFamily="18" charset="0"/>
              </a:rPr>
              <a:t>, and the mother of heroic warrior-patriarch, </a:t>
            </a:r>
            <a:r>
              <a:rPr lang="en-US" sz="3800" dirty="0" err="1" smtClean="0">
                <a:latin typeface="Times New Roman" pitchFamily="18" charset="0"/>
                <a:cs typeface="Times New Roman" pitchFamily="18" charset="0"/>
              </a:rPr>
              <a:t>Bhishma</a:t>
            </a:r>
            <a:r>
              <a:rPr lang="en-US" sz="3800" dirty="0" smtClean="0">
                <a:latin typeface="Times New Roman" pitchFamily="18" charset="0"/>
                <a:cs typeface="Times New Roman" pitchFamily="18" charset="0"/>
              </a:rPr>
              <a:t>. When </a:t>
            </a:r>
            <a:r>
              <a:rPr lang="en-US" sz="3800" dirty="0" err="1" smtClean="0">
                <a:latin typeface="Times New Roman" pitchFamily="18" charset="0"/>
                <a:cs typeface="Times New Roman" pitchFamily="18" charset="0"/>
              </a:rPr>
              <a:t>Bhishma</a:t>
            </a:r>
            <a:r>
              <a:rPr lang="en-US" sz="3800" dirty="0" smtClean="0">
                <a:latin typeface="Times New Roman" pitchFamily="18" charset="0"/>
                <a:cs typeface="Times New Roman" pitchFamily="18" charset="0"/>
              </a:rPr>
              <a:t> is mortally wounded in battle, </a:t>
            </a:r>
            <a:r>
              <a:rPr lang="en-US" sz="3800" dirty="0" err="1" smtClean="0">
                <a:latin typeface="Times New Roman" pitchFamily="18" charset="0"/>
                <a:cs typeface="Times New Roman" pitchFamily="18" charset="0"/>
              </a:rPr>
              <a:t>Ganga</a:t>
            </a:r>
            <a:r>
              <a:rPr lang="en-US" sz="3800" dirty="0" smtClean="0">
                <a:latin typeface="Times New Roman" pitchFamily="18" charset="0"/>
                <a:cs typeface="Times New Roman" pitchFamily="18" charset="0"/>
              </a:rPr>
              <a:t> comes out of the water in human form and weeps uncontrollably over his body.</a:t>
            </a:r>
          </a:p>
          <a:p>
            <a:pPr algn="just"/>
            <a:r>
              <a:rPr lang="en-US" sz="3800" dirty="0" smtClean="0">
                <a:latin typeface="Times New Roman" pitchFamily="18" charset="0"/>
                <a:cs typeface="Times New Roman" pitchFamily="18" charset="0"/>
              </a:rPr>
              <a:t>The Ganges is the distilled lifeblood of the Hindu tradition, of its divinities, holy books, and enlightenment. As such, her worship does not require the usual rites of invocation (</a:t>
            </a:r>
            <a:r>
              <a:rPr lang="en-US" sz="3800" i="1" dirty="0" err="1" smtClean="0">
                <a:latin typeface="Times New Roman" pitchFamily="18" charset="0"/>
                <a:cs typeface="Times New Roman" pitchFamily="18" charset="0"/>
              </a:rPr>
              <a:t>avahana</a:t>
            </a:r>
            <a:r>
              <a:rPr lang="en-US" sz="3800" dirty="0" smtClean="0">
                <a:latin typeface="Times New Roman" pitchFamily="18" charset="0"/>
                <a:cs typeface="Times New Roman" pitchFamily="18" charset="0"/>
              </a:rPr>
              <a:t>) at the beginning and dismissal (</a:t>
            </a:r>
            <a:r>
              <a:rPr lang="en-US" sz="3800" i="1" dirty="0" err="1" smtClean="0">
                <a:latin typeface="Times New Roman" pitchFamily="18" charset="0"/>
                <a:cs typeface="Times New Roman" pitchFamily="18" charset="0"/>
              </a:rPr>
              <a:t>visarjana</a:t>
            </a:r>
            <a:r>
              <a:rPr lang="en-US" sz="3800" dirty="0" smtClean="0">
                <a:latin typeface="Times New Roman" pitchFamily="18" charset="0"/>
                <a:cs typeface="Times New Roman" pitchFamily="18" charset="0"/>
              </a:rPr>
              <a:t>) at the end, required in the worship of other gods. Her divinity is immediate and everlasting.</a:t>
            </a:r>
          </a:p>
          <a:p>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r>
              <a:rPr lang="en-US" b="1" dirty="0" err="1" smtClean="0">
                <a:solidFill>
                  <a:srgbClr val="FF0000"/>
                </a:solidFill>
                <a:latin typeface="Times New Roman" pitchFamily="18" charset="0"/>
                <a:cs typeface="Times New Roman" pitchFamily="18" charset="0"/>
              </a:rPr>
              <a:t>Ganga’s</a:t>
            </a:r>
            <a:r>
              <a:rPr lang="en-US" b="1" dirty="0" smtClean="0">
                <a:solidFill>
                  <a:srgbClr val="FF0000"/>
                </a:solidFill>
                <a:latin typeface="Times New Roman" pitchFamily="18" charset="0"/>
                <a:cs typeface="Times New Roman" pitchFamily="18" charset="0"/>
              </a:rPr>
              <a:t> Classical Indian Iconography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838200"/>
            <a:ext cx="8382000" cy="5181600"/>
          </a:xfrm>
        </p:spPr>
        <p:txBody>
          <a:bodyPr>
            <a:normAutofit fontScale="25000" lnSpcReduction="20000"/>
          </a:bodyPr>
          <a:lstStyle/>
          <a:p>
            <a:pPr algn="just"/>
            <a:endParaRPr lang="en-US" sz="9600" dirty="0" smtClean="0"/>
          </a:p>
          <a:p>
            <a:pPr algn="just"/>
            <a:r>
              <a:rPr lang="en-US" sz="9600" dirty="0" smtClean="0"/>
              <a:t>Early in ancient Indian culture, the river Ganges was associated with fecundity, its redeeming waters, and its rich silt providing sustenance to all who lived along its banks.</a:t>
            </a:r>
            <a:r>
              <a:rPr lang="en-US" sz="9600" baseline="30000" dirty="0" smtClean="0"/>
              <a:t> </a:t>
            </a:r>
            <a:r>
              <a:rPr lang="en-US" sz="9600" dirty="0" smtClean="0"/>
              <a:t>A counterpoise to the dazzling heat of the Indian summer, the Ganges came to be imbued with magical qualities and to be revered in anthropomorphic </a:t>
            </a:r>
            <a:r>
              <a:rPr lang="en-US" sz="9600" dirty="0" err="1" smtClean="0"/>
              <a:t>form.By</a:t>
            </a:r>
            <a:r>
              <a:rPr lang="en-US" sz="9600" dirty="0" smtClean="0"/>
              <a:t> the 5th century CE, an elaborate mythology surrounded the Ganges, now a goddess in her own right, and a symbol for all rivers of </a:t>
            </a:r>
            <a:r>
              <a:rPr lang="en-US" sz="9600" dirty="0" err="1" smtClean="0"/>
              <a:t>India.Hindu</a:t>
            </a:r>
            <a:r>
              <a:rPr lang="en-US" sz="9600" dirty="0" smtClean="0"/>
              <a:t> temples all over India had statues and reliefs of the goddess carved at their entrances, symbolically washing the sins of arriving worshippers and guarding the gods </a:t>
            </a:r>
            <a:r>
              <a:rPr lang="en-US" sz="9600" dirty="0" err="1" smtClean="0"/>
              <a:t>within.As</a:t>
            </a:r>
            <a:r>
              <a:rPr lang="en-US" sz="9600" dirty="0" smtClean="0"/>
              <a:t> protector of the sanctum sanctorum, the goddess soon came to be depicted with several characteristic accessories: the </a:t>
            </a:r>
            <a:r>
              <a:rPr lang="en-US" sz="9600" i="1" dirty="0" err="1" smtClean="0"/>
              <a:t>makara</a:t>
            </a:r>
            <a:r>
              <a:rPr lang="en-US" sz="9600" dirty="0" smtClean="0"/>
              <a:t> (a crocodile-like undersea monster, often shown with an elephant-like trunk), the </a:t>
            </a:r>
            <a:r>
              <a:rPr lang="en-US" sz="9600" i="1" dirty="0" err="1" smtClean="0"/>
              <a:t>kumbha</a:t>
            </a:r>
            <a:r>
              <a:rPr lang="en-US" sz="9600" dirty="0" smtClean="0"/>
              <a:t> (an overfull vase), various overhead parasol-like coverings, and a gradually increasing retinue of humans.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a:bodyPr>
          <a:lstStyle/>
          <a:p>
            <a:pPr algn="ctr"/>
            <a:r>
              <a:rPr lang="en-US" sz="3200" b="1" dirty="0" smtClean="0">
                <a:solidFill>
                  <a:srgbClr val="FF0000"/>
                </a:solidFill>
                <a:latin typeface="Times New Roman" pitchFamily="18" charset="0"/>
                <a:cs typeface="Times New Roman" pitchFamily="18" charset="0"/>
              </a:rPr>
              <a:t>PURN KUMBHA </a:t>
            </a: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990600"/>
            <a:ext cx="8382000" cy="5715000"/>
          </a:xfrm>
        </p:spPr>
        <p:txBody>
          <a:bodyPr>
            <a:noAutofit/>
          </a:bodyPr>
          <a:lstStyle/>
          <a:p>
            <a:pPr algn="just"/>
            <a:r>
              <a:rPr lang="en-US" sz="1800" dirty="0" smtClean="0">
                <a:latin typeface="Times New Roman" pitchFamily="18" charset="0"/>
                <a:cs typeface="Times New Roman" pitchFamily="18" charset="0"/>
              </a:rPr>
              <a:t>Central to the goddess's visual identification is the </a:t>
            </a:r>
            <a:r>
              <a:rPr lang="en-US" sz="1800" i="1" dirty="0" err="1" smtClean="0">
                <a:latin typeface="Times New Roman" pitchFamily="18" charset="0"/>
                <a:cs typeface="Times New Roman" pitchFamily="18" charset="0"/>
              </a:rPr>
              <a:t>makara</a:t>
            </a:r>
            <a:r>
              <a:rPr lang="en-US" sz="1800" dirty="0" smtClean="0">
                <a:latin typeface="Times New Roman" pitchFamily="18" charset="0"/>
                <a:cs typeface="Times New Roman" pitchFamily="18" charset="0"/>
              </a:rPr>
              <a:t>, which is also her </a:t>
            </a:r>
            <a:r>
              <a:rPr lang="en-US" sz="1800" i="1" dirty="0" err="1" smtClean="0">
                <a:latin typeface="Times New Roman" pitchFamily="18" charset="0"/>
                <a:cs typeface="Times New Roman" pitchFamily="18" charset="0"/>
              </a:rPr>
              <a:t>vahana</a:t>
            </a:r>
            <a:r>
              <a:rPr lang="en-US" sz="1800" dirty="0" smtClean="0">
                <a:latin typeface="Times New Roman" pitchFamily="18" charset="0"/>
                <a:cs typeface="Times New Roman" pitchFamily="18" charset="0"/>
              </a:rPr>
              <a:t>, or mount. An ancient symbol in India, it pre-dates all appearances of the goddess </a:t>
            </a:r>
            <a:r>
              <a:rPr lang="en-US" sz="1800" dirty="0" err="1" smtClean="0">
                <a:latin typeface="Times New Roman" pitchFamily="18" charset="0"/>
                <a:cs typeface="Times New Roman" pitchFamily="18" charset="0"/>
              </a:rPr>
              <a:t>Ganga</a:t>
            </a:r>
            <a:r>
              <a:rPr lang="en-US" sz="1800" dirty="0" smtClean="0">
                <a:latin typeface="Times New Roman" pitchFamily="18" charset="0"/>
                <a:cs typeface="Times New Roman" pitchFamily="18" charset="0"/>
              </a:rPr>
              <a:t> in art. The </a:t>
            </a:r>
            <a:r>
              <a:rPr lang="en-US" sz="1800" i="1" dirty="0" err="1" smtClean="0">
                <a:latin typeface="Times New Roman" pitchFamily="18" charset="0"/>
                <a:cs typeface="Times New Roman" pitchFamily="18" charset="0"/>
              </a:rPr>
              <a:t>makara</a:t>
            </a:r>
            <a:r>
              <a:rPr lang="en-US" sz="1800" dirty="0" smtClean="0">
                <a:latin typeface="Times New Roman" pitchFamily="18" charset="0"/>
                <a:cs typeface="Times New Roman" pitchFamily="18" charset="0"/>
              </a:rPr>
              <a:t> has a dual symbolism. On the one hand, it represents the life-affirming waters and plants of its environment; on the other, it represents fear, both fear of the unknown which it elicits by lurking in those waters, and real fear which it </a:t>
            </a:r>
            <a:r>
              <a:rPr lang="en-US" sz="1800" dirty="0" err="1" smtClean="0">
                <a:latin typeface="Times New Roman" pitchFamily="18" charset="0"/>
                <a:cs typeface="Times New Roman" pitchFamily="18" charset="0"/>
              </a:rPr>
              <a:t>instils</a:t>
            </a:r>
            <a:r>
              <a:rPr lang="en-US" sz="1800" dirty="0" smtClean="0">
                <a:latin typeface="Times New Roman" pitchFamily="18" charset="0"/>
                <a:cs typeface="Times New Roman" pitchFamily="18" charset="0"/>
              </a:rPr>
              <a:t> by appearing in sight. The earliest extant unambiguous pairing of the </a:t>
            </a:r>
            <a:r>
              <a:rPr lang="en-US" sz="1800" i="1" dirty="0" err="1" smtClean="0">
                <a:latin typeface="Times New Roman" pitchFamily="18" charset="0"/>
                <a:cs typeface="Times New Roman" pitchFamily="18" charset="0"/>
              </a:rPr>
              <a:t>makara</a:t>
            </a:r>
            <a:r>
              <a:rPr lang="en-US" sz="1800" dirty="0" smtClean="0">
                <a:latin typeface="Times New Roman" pitchFamily="18" charset="0"/>
                <a:cs typeface="Times New Roman" pitchFamily="18" charset="0"/>
              </a:rPr>
              <a:t> with </a:t>
            </a:r>
            <a:r>
              <a:rPr lang="en-US" sz="1800" dirty="0" err="1" smtClean="0">
                <a:latin typeface="Times New Roman" pitchFamily="18" charset="0"/>
                <a:cs typeface="Times New Roman" pitchFamily="18" charset="0"/>
              </a:rPr>
              <a:t>Ganga</a:t>
            </a:r>
            <a:r>
              <a:rPr lang="en-US" sz="1800" dirty="0" smtClean="0">
                <a:latin typeface="Times New Roman" pitchFamily="18" charset="0"/>
                <a:cs typeface="Times New Roman" pitchFamily="18" charset="0"/>
              </a:rPr>
              <a:t> is at the </a:t>
            </a:r>
            <a:r>
              <a:rPr lang="en-US" sz="1800" dirty="0" err="1" smtClean="0">
                <a:latin typeface="Times New Roman" pitchFamily="18" charset="0"/>
                <a:cs typeface="Times New Roman" pitchFamily="18" charset="0"/>
              </a:rPr>
              <a:t>Udayagiri</a:t>
            </a:r>
            <a:r>
              <a:rPr lang="en-US" sz="1800" dirty="0" smtClean="0">
                <a:latin typeface="Times New Roman" pitchFamily="18" charset="0"/>
                <a:cs typeface="Times New Roman" pitchFamily="18" charset="0"/>
              </a:rPr>
              <a:t> Caves in Central India (circa 400 CE). Here, in the Cave V, flanking the main figure of Vishnu shown in his boar incarnation, two river goddesses, </a:t>
            </a:r>
            <a:r>
              <a:rPr lang="en-US" sz="1800" dirty="0" err="1" smtClean="0">
                <a:latin typeface="Times New Roman" pitchFamily="18" charset="0"/>
                <a:cs typeface="Times New Roman" pitchFamily="18" charset="0"/>
              </a:rPr>
              <a:t>Ganga</a:t>
            </a:r>
            <a:r>
              <a:rPr lang="en-US" sz="1800" dirty="0" smtClean="0">
                <a:latin typeface="Times New Roman" pitchFamily="18" charset="0"/>
                <a:cs typeface="Times New Roman" pitchFamily="18" charset="0"/>
              </a:rPr>
              <a:t> and Yamuna appear atop their respective mounts, </a:t>
            </a:r>
            <a:r>
              <a:rPr lang="en-US" sz="1800" i="1" dirty="0" err="1" smtClean="0">
                <a:latin typeface="Times New Roman" pitchFamily="18" charset="0"/>
                <a:cs typeface="Times New Roman" pitchFamily="18" charset="0"/>
              </a:rPr>
              <a:t>makara</a:t>
            </a:r>
            <a:r>
              <a:rPr lang="en-US" sz="1800" dirty="0" smtClean="0">
                <a:latin typeface="Times New Roman" pitchFamily="18" charset="0"/>
                <a:cs typeface="Times New Roman" pitchFamily="18" charset="0"/>
              </a:rPr>
              <a:t> and </a:t>
            </a:r>
            <a:r>
              <a:rPr lang="en-US" sz="1800" i="1" dirty="0" err="1" smtClean="0">
                <a:latin typeface="Times New Roman" pitchFamily="18" charset="0"/>
                <a:cs typeface="Times New Roman" pitchFamily="18" charset="0"/>
              </a:rPr>
              <a:t>kurma</a:t>
            </a:r>
            <a:r>
              <a:rPr lang="en-US" sz="1800" dirty="0" smtClean="0">
                <a:latin typeface="Times New Roman" pitchFamily="18" charset="0"/>
                <a:cs typeface="Times New Roman" pitchFamily="18" charset="0"/>
              </a:rPr>
              <a:t> (a turtle or tortoise). </a:t>
            </a:r>
          </a:p>
          <a:p>
            <a:pPr algn="just"/>
            <a:r>
              <a:rPr lang="en-US" sz="1800" dirty="0" smtClean="0">
                <a:latin typeface="Times New Roman" pitchFamily="18" charset="0"/>
                <a:cs typeface="Times New Roman" pitchFamily="18" charset="0"/>
              </a:rPr>
              <a:t>The </a:t>
            </a:r>
            <a:r>
              <a:rPr lang="en-US" sz="1800" i="1" dirty="0" err="1" smtClean="0">
                <a:latin typeface="Times New Roman" pitchFamily="18" charset="0"/>
                <a:cs typeface="Times New Roman" pitchFamily="18" charset="0"/>
              </a:rPr>
              <a:t>makara</a:t>
            </a:r>
            <a:r>
              <a:rPr lang="en-US" sz="1800" dirty="0" smtClean="0">
                <a:latin typeface="Times New Roman" pitchFamily="18" charset="0"/>
                <a:cs typeface="Times New Roman" pitchFamily="18" charset="0"/>
              </a:rPr>
              <a:t> is often accompanied by a </a:t>
            </a:r>
            <a:r>
              <a:rPr lang="en-US" sz="1800" i="1" dirty="0" err="1" smtClean="0">
                <a:latin typeface="Times New Roman" pitchFamily="18" charset="0"/>
                <a:cs typeface="Times New Roman" pitchFamily="18" charset="0"/>
              </a:rPr>
              <a:t>gana</a:t>
            </a:r>
            <a:r>
              <a:rPr lang="en-US" sz="1800" dirty="0" smtClean="0">
                <a:latin typeface="Times New Roman" pitchFamily="18" charset="0"/>
                <a:cs typeface="Times New Roman" pitchFamily="18" charset="0"/>
              </a:rPr>
              <a:t>, a small boy or child, near its mouth, as, for example, shown in the Gupta period relief from </a:t>
            </a:r>
            <a:r>
              <a:rPr lang="en-US" sz="1800" dirty="0" err="1" smtClean="0">
                <a:latin typeface="Times New Roman" pitchFamily="18" charset="0"/>
                <a:cs typeface="Times New Roman" pitchFamily="18" charset="0"/>
              </a:rPr>
              <a:t>Besnagar</a:t>
            </a:r>
            <a:r>
              <a:rPr lang="en-US" sz="1800" dirty="0" smtClean="0">
                <a:latin typeface="Times New Roman" pitchFamily="18" charset="0"/>
                <a:cs typeface="Times New Roman" pitchFamily="18" charset="0"/>
              </a:rPr>
              <a:t>, Central India, in the left-most frame </a:t>
            </a:r>
            <a:r>
              <a:rPr lang="en-US" sz="1800" dirty="0" err="1" smtClean="0">
                <a:latin typeface="Times New Roman" pitchFamily="18" charset="0"/>
                <a:cs typeface="Times New Roman" pitchFamily="18" charset="0"/>
              </a:rPr>
              <a:t>above.The</a:t>
            </a:r>
            <a:r>
              <a:rPr lang="en-US" sz="1800"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gana</a:t>
            </a:r>
            <a:r>
              <a:rPr lang="en-US" sz="1800" dirty="0" smtClean="0">
                <a:latin typeface="Times New Roman" pitchFamily="18" charset="0"/>
                <a:cs typeface="Times New Roman" pitchFamily="18" charset="0"/>
              </a:rPr>
              <a:t> represents both posterity and development (</a:t>
            </a:r>
            <a:r>
              <a:rPr lang="en-US" sz="1800" i="1" dirty="0" err="1" smtClean="0">
                <a:latin typeface="Times New Roman" pitchFamily="18" charset="0"/>
                <a:cs typeface="Times New Roman" pitchFamily="18" charset="0"/>
              </a:rPr>
              <a:t>udbhava</a:t>
            </a:r>
            <a:r>
              <a:rPr lang="en-US" sz="1800" dirty="0" smtClean="0">
                <a:latin typeface="Times New Roman" pitchFamily="18" charset="0"/>
                <a:cs typeface="Times New Roman" pitchFamily="18" charset="0"/>
              </a:rPr>
              <a:t>).The pairing of the fearsome, life-destroying </a:t>
            </a:r>
            <a:r>
              <a:rPr lang="en-US" sz="1800" i="1" dirty="0" err="1" smtClean="0">
                <a:latin typeface="Times New Roman" pitchFamily="18" charset="0"/>
                <a:cs typeface="Times New Roman" pitchFamily="18" charset="0"/>
              </a:rPr>
              <a:t>makara</a:t>
            </a:r>
            <a:r>
              <a:rPr lang="en-US" sz="1800" dirty="0" smtClean="0">
                <a:latin typeface="Times New Roman" pitchFamily="18" charset="0"/>
                <a:cs typeface="Times New Roman" pitchFamily="18" charset="0"/>
              </a:rPr>
              <a:t> with the youthful, life-affirming </a:t>
            </a:r>
            <a:r>
              <a:rPr lang="en-US" sz="1800" i="1" dirty="0" err="1" smtClean="0">
                <a:latin typeface="Times New Roman" pitchFamily="18" charset="0"/>
                <a:cs typeface="Times New Roman" pitchFamily="18" charset="0"/>
              </a:rPr>
              <a:t>gana</a:t>
            </a:r>
            <a:r>
              <a:rPr lang="en-US" sz="1800" dirty="0" smtClean="0">
                <a:latin typeface="Times New Roman" pitchFamily="18" charset="0"/>
                <a:cs typeface="Times New Roman" pitchFamily="18" charset="0"/>
              </a:rPr>
              <a:t> speaks to two aspects of the Ganges herself. Although she has provided sustenance to millions, she has also brought hardship, injury, and death by causing major floods along her </a:t>
            </a:r>
            <a:r>
              <a:rPr lang="en-US" sz="1800" dirty="0" err="1" smtClean="0">
                <a:latin typeface="Times New Roman" pitchFamily="18" charset="0"/>
                <a:cs typeface="Times New Roman" pitchFamily="18" charset="0"/>
              </a:rPr>
              <a:t>banks.The</a:t>
            </a:r>
            <a:r>
              <a:rPr lang="en-US" sz="1800" dirty="0" smtClean="0">
                <a:latin typeface="Times New Roman" pitchFamily="18" charset="0"/>
                <a:cs typeface="Times New Roman" pitchFamily="18" charset="0"/>
              </a:rPr>
              <a:t> goddess </a:t>
            </a:r>
            <a:r>
              <a:rPr lang="en-US" sz="1800" dirty="0" err="1" smtClean="0">
                <a:latin typeface="Times New Roman" pitchFamily="18" charset="0"/>
                <a:cs typeface="Times New Roman" pitchFamily="18" charset="0"/>
              </a:rPr>
              <a:t>Ganga</a:t>
            </a:r>
            <a:r>
              <a:rPr lang="en-US" sz="1800" dirty="0" smtClean="0">
                <a:latin typeface="Times New Roman" pitchFamily="18" charset="0"/>
                <a:cs typeface="Times New Roman" pitchFamily="18" charset="0"/>
              </a:rPr>
              <a:t> is also accompanied by a dwarf attendant, who carries a cosmetic bag, and on whom she sometimes leans, as if for support</a:t>
            </a:r>
          </a:p>
          <a:p>
            <a:pPr algn="just"/>
            <a:endParaRPr lang="en-US" sz="1800" dirty="0" smtClean="0">
              <a:latin typeface="Times New Roman" pitchFamily="18" charset="0"/>
              <a:cs typeface="Times New Roman" pitchFamily="18" charset="0"/>
            </a:endParaRPr>
          </a:p>
          <a:p>
            <a:endParaRPr 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305800" cy="6248400"/>
          </a:xfrm>
        </p:spPr>
        <p:txBody>
          <a:bodyPr>
            <a:noAutofit/>
          </a:bodyPr>
          <a:lstStyle/>
          <a:p>
            <a:pPr algn="just"/>
            <a:r>
              <a:rPr lang="en-US" sz="1800" dirty="0" smtClean="0">
                <a:latin typeface="Times New Roman" pitchFamily="18" charset="0"/>
                <a:cs typeface="Times New Roman" pitchFamily="18" charset="0"/>
              </a:rPr>
              <a:t>The </a:t>
            </a:r>
            <a:r>
              <a:rPr lang="en-US" sz="1800" i="1" dirty="0" err="1" smtClean="0">
                <a:latin typeface="Times New Roman" pitchFamily="18" charset="0"/>
                <a:cs typeface="Times New Roman" pitchFamily="18" charset="0"/>
              </a:rPr>
              <a:t>purna</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kumbha</a:t>
            </a:r>
            <a:r>
              <a:rPr lang="en-US" sz="1800" dirty="0" smtClean="0">
                <a:latin typeface="Times New Roman" pitchFamily="18" charset="0"/>
                <a:cs typeface="Times New Roman" pitchFamily="18" charset="0"/>
              </a:rPr>
              <a:t> or full pot of water is the second most discernible element of the </a:t>
            </a:r>
            <a:r>
              <a:rPr lang="en-US" sz="1800" dirty="0" err="1" smtClean="0">
                <a:latin typeface="Times New Roman" pitchFamily="18" charset="0"/>
                <a:cs typeface="Times New Roman" pitchFamily="18" charset="0"/>
              </a:rPr>
              <a:t>Ganga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iconography.Appearing</a:t>
            </a:r>
            <a:r>
              <a:rPr lang="en-US" sz="1800" dirty="0" smtClean="0">
                <a:latin typeface="Times New Roman" pitchFamily="18" charset="0"/>
                <a:cs typeface="Times New Roman" pitchFamily="18" charset="0"/>
              </a:rPr>
              <a:t> first also in the relief in the </a:t>
            </a:r>
            <a:r>
              <a:rPr lang="en-US" sz="1800" dirty="0" err="1" smtClean="0">
                <a:latin typeface="Times New Roman" pitchFamily="18" charset="0"/>
                <a:cs typeface="Times New Roman" pitchFamily="18" charset="0"/>
              </a:rPr>
              <a:t>Udayagiri</a:t>
            </a:r>
            <a:r>
              <a:rPr lang="en-US" sz="1800" dirty="0" smtClean="0">
                <a:latin typeface="Times New Roman" pitchFamily="18" charset="0"/>
                <a:cs typeface="Times New Roman" pitchFamily="18" charset="0"/>
              </a:rPr>
              <a:t> Caves (5th century), it gradually appeared more frequently as the theme of the goddess </a:t>
            </a:r>
            <a:r>
              <a:rPr lang="en-US" sz="1800" dirty="0" err="1" smtClean="0">
                <a:latin typeface="Times New Roman" pitchFamily="18" charset="0"/>
                <a:cs typeface="Times New Roman" pitchFamily="18" charset="0"/>
              </a:rPr>
              <a:t>matured.By</a:t>
            </a:r>
            <a:r>
              <a:rPr lang="en-US" sz="1800" dirty="0" smtClean="0">
                <a:latin typeface="Times New Roman" pitchFamily="18" charset="0"/>
                <a:cs typeface="Times New Roman" pitchFamily="18" charset="0"/>
              </a:rPr>
              <a:t> the 7th century it had become an established feature, as seen, for example, in the </a:t>
            </a:r>
            <a:r>
              <a:rPr lang="en-US" sz="1800" dirty="0" err="1" smtClean="0">
                <a:latin typeface="Times New Roman" pitchFamily="18" charset="0"/>
                <a:cs typeface="Times New Roman" pitchFamily="18" charset="0"/>
              </a:rPr>
              <a:t>Dashavatara</a:t>
            </a:r>
            <a:r>
              <a:rPr lang="en-US" sz="1800" dirty="0" smtClean="0">
                <a:latin typeface="Times New Roman" pitchFamily="18" charset="0"/>
                <a:cs typeface="Times New Roman" pitchFamily="18" charset="0"/>
              </a:rPr>
              <a:t> temple, </a:t>
            </a:r>
            <a:r>
              <a:rPr lang="en-US" sz="1800" dirty="0" err="1" smtClean="0">
                <a:latin typeface="Times New Roman" pitchFamily="18" charset="0"/>
                <a:cs typeface="Times New Roman" pitchFamily="18" charset="0"/>
              </a:rPr>
              <a:t>Deogarh</a:t>
            </a:r>
            <a:r>
              <a:rPr lang="en-US" sz="1800" dirty="0" smtClean="0">
                <a:latin typeface="Times New Roman" pitchFamily="18" charset="0"/>
                <a:cs typeface="Times New Roman" pitchFamily="18" charset="0"/>
              </a:rPr>
              <a:t>, Uttar Pradesh (7th century), the </a:t>
            </a:r>
            <a:r>
              <a:rPr lang="en-US" sz="1800" dirty="0" err="1" smtClean="0">
                <a:latin typeface="Times New Roman" pitchFamily="18" charset="0"/>
                <a:cs typeface="Times New Roman" pitchFamily="18" charset="0"/>
              </a:rPr>
              <a:t>Trimurti</a:t>
            </a:r>
            <a:r>
              <a:rPr lang="en-US" sz="1800" dirty="0" smtClean="0">
                <a:latin typeface="Times New Roman" pitchFamily="18" charset="0"/>
                <a:cs typeface="Times New Roman" pitchFamily="18" charset="0"/>
              </a:rPr>
              <a:t> temple, </a:t>
            </a:r>
            <a:r>
              <a:rPr lang="en-US" sz="1800" dirty="0" err="1" smtClean="0">
                <a:latin typeface="Times New Roman" pitchFamily="18" charset="0"/>
                <a:cs typeface="Times New Roman" pitchFamily="18" charset="0"/>
              </a:rPr>
              <a:t>Badoli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Chittorgarh</a:t>
            </a:r>
            <a:r>
              <a:rPr lang="en-US" sz="1800" dirty="0" smtClean="0">
                <a:latin typeface="Times New Roman" pitchFamily="18" charset="0"/>
                <a:cs typeface="Times New Roman" pitchFamily="18" charset="0"/>
              </a:rPr>
              <a:t>, Rajasthan, and at the </a:t>
            </a:r>
            <a:r>
              <a:rPr lang="en-US" sz="1800" dirty="0" err="1" smtClean="0">
                <a:latin typeface="Times New Roman" pitchFamily="18" charset="0"/>
                <a:cs typeface="Times New Roman" pitchFamily="18" charset="0"/>
              </a:rPr>
              <a:t>Lakshmaneshwar</a:t>
            </a:r>
            <a:r>
              <a:rPr lang="en-US" sz="1800" dirty="0" smtClean="0">
                <a:latin typeface="Times New Roman" pitchFamily="18" charset="0"/>
                <a:cs typeface="Times New Roman" pitchFamily="18" charset="0"/>
              </a:rPr>
              <a:t> temple, </a:t>
            </a:r>
            <a:r>
              <a:rPr lang="en-US" sz="1800" dirty="0" err="1" smtClean="0">
                <a:latin typeface="Times New Roman" pitchFamily="18" charset="0"/>
                <a:cs typeface="Times New Roman" pitchFamily="18" charset="0"/>
              </a:rPr>
              <a:t>Kharod</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Bilaspur</a:t>
            </a:r>
            <a:r>
              <a:rPr lang="en-US" sz="1800" dirty="0" smtClean="0">
                <a:latin typeface="Times New Roman" pitchFamily="18" charset="0"/>
                <a:cs typeface="Times New Roman" pitchFamily="18" charset="0"/>
              </a:rPr>
              <a:t>, Chhattisgarh, (9th or 10th century), and seen very clearly in frame 3 above and less clearly in the remaining frames. Worshipped even today, the full pot is emblematic of the formless Brahman, as well as of woman, of the womb, and of birth</a:t>
            </a:r>
            <a:r>
              <a:rPr lang="en-US" sz="1800" baseline="30000" dirty="0" smtClean="0">
                <a:latin typeface="Times New Roman" pitchFamily="18" charset="0"/>
                <a:cs typeface="Times New Roman" pitchFamily="18" charset="0"/>
                <a:hlinkClick r:id="rId2"/>
              </a:rPr>
              <a:t>]</a:t>
            </a:r>
            <a:r>
              <a:rPr lang="en-US" sz="1800" dirty="0" smtClean="0">
                <a:latin typeface="Times New Roman" pitchFamily="18" charset="0"/>
                <a:cs typeface="Times New Roman" pitchFamily="18" charset="0"/>
              </a:rPr>
              <a:t> Furthermore, The river goddesses </a:t>
            </a:r>
            <a:r>
              <a:rPr lang="en-US" sz="1800" dirty="0" err="1" smtClean="0">
                <a:latin typeface="Times New Roman" pitchFamily="18" charset="0"/>
                <a:cs typeface="Times New Roman" pitchFamily="18" charset="0"/>
              </a:rPr>
              <a:t>Ganga</a:t>
            </a:r>
            <a:r>
              <a:rPr lang="en-US" sz="1800" dirty="0" smtClean="0">
                <a:latin typeface="Times New Roman" pitchFamily="18" charset="0"/>
                <a:cs typeface="Times New Roman" pitchFamily="18" charset="0"/>
              </a:rPr>
              <a:t> and </a:t>
            </a:r>
            <a:r>
              <a:rPr lang="en-US" sz="1800" dirty="0" err="1" smtClean="0">
                <a:latin typeface="Times New Roman" pitchFamily="18" charset="0"/>
                <a:cs typeface="Times New Roman" pitchFamily="18" charset="0"/>
              </a:rPr>
              <a:t>Saraswati</a:t>
            </a:r>
            <a:r>
              <a:rPr lang="en-US" sz="1800" dirty="0" smtClean="0">
                <a:latin typeface="Times New Roman" pitchFamily="18" charset="0"/>
                <a:cs typeface="Times New Roman" pitchFamily="18" charset="0"/>
              </a:rPr>
              <a:t> were both born from Brahma's pot, containing the celestial waters.</a:t>
            </a:r>
          </a:p>
          <a:p>
            <a:pPr algn="just"/>
            <a:r>
              <a:rPr lang="en-US" sz="1800" dirty="0" smtClean="0">
                <a:latin typeface="Times New Roman" pitchFamily="18" charset="0"/>
                <a:cs typeface="Times New Roman" pitchFamily="18" charset="0"/>
              </a:rPr>
              <a:t>The </a:t>
            </a:r>
            <a:r>
              <a:rPr lang="en-US" sz="1800" i="1" dirty="0" err="1" smtClean="0">
                <a:latin typeface="Times New Roman" pitchFamily="18" charset="0"/>
                <a:cs typeface="Times New Roman" pitchFamily="18" charset="0"/>
              </a:rPr>
              <a:t>purna</a:t>
            </a:r>
            <a:r>
              <a:rPr lang="en-US"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kumbha</a:t>
            </a:r>
            <a:r>
              <a:rPr lang="en-US" sz="1800" dirty="0" smtClean="0">
                <a:latin typeface="Times New Roman" pitchFamily="18" charset="0"/>
                <a:cs typeface="Times New Roman" pitchFamily="18" charset="0"/>
              </a:rPr>
              <a:t> or full pot of water is the second most discernible element of the </a:t>
            </a:r>
            <a:r>
              <a:rPr lang="en-US" sz="1800" dirty="0" err="1" smtClean="0">
                <a:latin typeface="Times New Roman" pitchFamily="18" charset="0"/>
                <a:cs typeface="Times New Roman" pitchFamily="18" charset="0"/>
              </a:rPr>
              <a:t>Ganga</a:t>
            </a:r>
            <a:r>
              <a:rPr lang="en-US" sz="1800" dirty="0" smtClean="0">
                <a:latin typeface="Times New Roman" pitchFamily="18" charset="0"/>
                <a:cs typeface="Times New Roman" pitchFamily="18" charset="0"/>
              </a:rPr>
              <a:t> iconography.</a:t>
            </a:r>
            <a:r>
              <a:rPr lang="en-US" sz="1800" baseline="30000" dirty="0" smtClean="0">
                <a:latin typeface="Times New Roman" pitchFamily="18" charset="0"/>
                <a:cs typeface="Times New Roman" pitchFamily="18" charset="0"/>
                <a:hlinkClick r:id="rId2"/>
              </a:rPr>
              <a:t>[91]</a:t>
            </a:r>
            <a:r>
              <a:rPr lang="en-US" sz="1800" dirty="0" smtClean="0">
                <a:latin typeface="Times New Roman" pitchFamily="18" charset="0"/>
                <a:cs typeface="Times New Roman" pitchFamily="18" charset="0"/>
              </a:rPr>
              <a:t> Appearing first also in the relief in the </a:t>
            </a:r>
            <a:r>
              <a:rPr lang="en-US" sz="1800" dirty="0" err="1" smtClean="0">
                <a:latin typeface="Times New Roman" pitchFamily="18" charset="0"/>
                <a:cs typeface="Times New Roman" pitchFamily="18" charset="0"/>
              </a:rPr>
              <a:t>Udayagiri</a:t>
            </a:r>
            <a:r>
              <a:rPr lang="en-US" sz="1800" dirty="0" smtClean="0">
                <a:latin typeface="Times New Roman" pitchFamily="18" charset="0"/>
                <a:cs typeface="Times New Roman" pitchFamily="18" charset="0"/>
              </a:rPr>
              <a:t> Caves (5th century), it gradually appeared more frequently as the theme of the goddess matured.</a:t>
            </a:r>
            <a:r>
              <a:rPr lang="en-US" sz="1800" baseline="30000" dirty="0" smtClean="0">
                <a:latin typeface="Times New Roman" pitchFamily="18" charset="0"/>
                <a:cs typeface="Times New Roman" pitchFamily="18" charset="0"/>
              </a:rPr>
              <a:t>[91]</a:t>
            </a:r>
            <a:r>
              <a:rPr lang="en-US" sz="1800" dirty="0" smtClean="0">
                <a:latin typeface="Times New Roman" pitchFamily="18" charset="0"/>
                <a:cs typeface="Times New Roman" pitchFamily="18" charset="0"/>
              </a:rPr>
              <a:t> By the 7th century it had become an established feature, as seen, for example, in the </a:t>
            </a:r>
            <a:r>
              <a:rPr lang="en-US" sz="1800" dirty="0" err="1" smtClean="0">
                <a:latin typeface="Times New Roman" pitchFamily="18" charset="0"/>
                <a:cs typeface="Times New Roman" pitchFamily="18" charset="0"/>
              </a:rPr>
              <a:t>Dashavatara</a:t>
            </a:r>
            <a:r>
              <a:rPr lang="en-US" sz="1800" dirty="0" smtClean="0">
                <a:latin typeface="Times New Roman" pitchFamily="18" charset="0"/>
                <a:cs typeface="Times New Roman" pitchFamily="18" charset="0"/>
              </a:rPr>
              <a:t> temple, </a:t>
            </a:r>
            <a:r>
              <a:rPr lang="en-US" sz="1800" dirty="0" err="1" smtClean="0">
                <a:latin typeface="Times New Roman" pitchFamily="18" charset="0"/>
                <a:cs typeface="Times New Roman" pitchFamily="18" charset="0"/>
              </a:rPr>
              <a:t>Deogarh</a:t>
            </a:r>
            <a:r>
              <a:rPr lang="en-US" sz="1800" dirty="0" smtClean="0">
                <a:latin typeface="Times New Roman" pitchFamily="18" charset="0"/>
                <a:cs typeface="Times New Roman" pitchFamily="18" charset="0"/>
              </a:rPr>
              <a:t>, Uttar Pradesh (7th century), the </a:t>
            </a:r>
            <a:r>
              <a:rPr lang="en-US" sz="1800" dirty="0" err="1" smtClean="0">
                <a:latin typeface="Times New Roman" pitchFamily="18" charset="0"/>
                <a:cs typeface="Times New Roman" pitchFamily="18" charset="0"/>
              </a:rPr>
              <a:t>Trimurti</a:t>
            </a:r>
            <a:r>
              <a:rPr lang="en-US" sz="1800" dirty="0" smtClean="0">
                <a:latin typeface="Times New Roman" pitchFamily="18" charset="0"/>
                <a:cs typeface="Times New Roman" pitchFamily="18" charset="0"/>
              </a:rPr>
              <a:t> temple, </a:t>
            </a:r>
            <a:r>
              <a:rPr lang="en-US" sz="1800" dirty="0" err="1" smtClean="0">
                <a:latin typeface="Times New Roman" pitchFamily="18" charset="0"/>
                <a:cs typeface="Times New Roman" pitchFamily="18" charset="0"/>
              </a:rPr>
              <a:t>Badoli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Chittorgarh</a:t>
            </a:r>
            <a:r>
              <a:rPr lang="en-US" sz="1800" dirty="0" smtClean="0">
                <a:latin typeface="Times New Roman" pitchFamily="18" charset="0"/>
                <a:cs typeface="Times New Roman" pitchFamily="18" charset="0"/>
              </a:rPr>
              <a:t>, Rajasthan, and at the </a:t>
            </a:r>
            <a:r>
              <a:rPr lang="en-US" sz="1800" dirty="0" err="1" smtClean="0">
                <a:latin typeface="Times New Roman" pitchFamily="18" charset="0"/>
                <a:cs typeface="Times New Roman" pitchFamily="18" charset="0"/>
              </a:rPr>
              <a:t>Lakshmaneshwar</a:t>
            </a:r>
            <a:r>
              <a:rPr lang="en-US" sz="1800" dirty="0" smtClean="0">
                <a:latin typeface="Times New Roman" pitchFamily="18" charset="0"/>
                <a:cs typeface="Times New Roman" pitchFamily="18" charset="0"/>
              </a:rPr>
              <a:t> temple, </a:t>
            </a:r>
            <a:r>
              <a:rPr lang="en-US" sz="1800" dirty="0" err="1" smtClean="0">
                <a:latin typeface="Times New Roman" pitchFamily="18" charset="0"/>
                <a:cs typeface="Times New Roman" pitchFamily="18" charset="0"/>
              </a:rPr>
              <a:t>Kharod</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Bilaspur</a:t>
            </a:r>
            <a:r>
              <a:rPr lang="en-US" sz="1800" dirty="0" smtClean="0">
                <a:latin typeface="Times New Roman" pitchFamily="18" charset="0"/>
                <a:cs typeface="Times New Roman" pitchFamily="18" charset="0"/>
              </a:rPr>
              <a:t>, Chhattisgarh,</a:t>
            </a:r>
            <a:r>
              <a:rPr lang="en-US" sz="1800" baseline="30000" dirty="0" smtClean="0">
                <a:latin typeface="Times New Roman" pitchFamily="18" charset="0"/>
                <a:cs typeface="Times New Roman" pitchFamily="18" charset="0"/>
              </a:rPr>
              <a:t>[91]</a:t>
            </a:r>
            <a:r>
              <a:rPr lang="en-US" sz="1800" dirty="0" smtClean="0">
                <a:latin typeface="Times New Roman" pitchFamily="18" charset="0"/>
                <a:cs typeface="Times New Roman" pitchFamily="18" charset="0"/>
              </a:rPr>
              <a:t>(9th or 10th century), and seen very clearly in frame 3 above and less clearly in the remaining frames. Worshipped even today, the full pot is emblematic of the formless Brahman, as well as of woman, of the womb, and of </a:t>
            </a:r>
            <a:r>
              <a:rPr lang="en-US" sz="1800" dirty="0" err="1" smtClean="0">
                <a:latin typeface="Times New Roman" pitchFamily="18" charset="0"/>
                <a:cs typeface="Times New Roman" pitchFamily="18" charset="0"/>
              </a:rPr>
              <a:t>birth.Furthermore</a:t>
            </a:r>
            <a:r>
              <a:rPr lang="en-US" sz="1800" dirty="0" smtClean="0">
                <a:latin typeface="Times New Roman" pitchFamily="18" charset="0"/>
                <a:cs typeface="Times New Roman" pitchFamily="18" charset="0"/>
              </a:rPr>
              <a:t>, The river goddesses </a:t>
            </a:r>
            <a:r>
              <a:rPr lang="en-US" sz="1800" dirty="0" err="1" smtClean="0">
                <a:latin typeface="Times New Roman" pitchFamily="18" charset="0"/>
                <a:cs typeface="Times New Roman" pitchFamily="18" charset="0"/>
              </a:rPr>
              <a:t>Ganga</a:t>
            </a:r>
            <a:r>
              <a:rPr lang="en-US" sz="1800" dirty="0" smtClean="0">
                <a:latin typeface="Times New Roman" pitchFamily="18" charset="0"/>
                <a:cs typeface="Times New Roman" pitchFamily="18" charset="0"/>
              </a:rPr>
              <a:t> and </a:t>
            </a:r>
            <a:r>
              <a:rPr lang="en-US" sz="1800" dirty="0" err="1" smtClean="0">
                <a:latin typeface="Times New Roman" pitchFamily="18" charset="0"/>
                <a:cs typeface="Times New Roman" pitchFamily="18" charset="0"/>
              </a:rPr>
              <a:t>Saraswati</a:t>
            </a:r>
            <a:r>
              <a:rPr lang="en-US" sz="1800" dirty="0" smtClean="0">
                <a:latin typeface="Times New Roman" pitchFamily="18" charset="0"/>
                <a:cs typeface="Times New Roman" pitchFamily="18" charset="0"/>
              </a:rPr>
              <a:t> were both born from Brahma's pot, containing the celestial waters. </a:t>
            </a:r>
          </a:p>
          <a:p>
            <a:endParaRPr lang="en-GB"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04800"/>
            <a:ext cx="7772400" cy="6172200"/>
          </a:xfrm>
        </p:spPr>
        <p:txBody>
          <a:bodyPr>
            <a:normAutofit fontScale="77500" lnSpcReduction="20000"/>
          </a:bodyPr>
          <a:lstStyle/>
          <a:p>
            <a:pPr algn="just"/>
            <a:r>
              <a:rPr lang="en-US" dirty="0" smtClean="0">
                <a:latin typeface="Times New Roman" pitchFamily="18" charset="0"/>
                <a:cs typeface="Times New Roman" pitchFamily="18" charset="0"/>
              </a:rPr>
              <a:t>In her earliest depictions at temple entrances, the goddess </a:t>
            </a:r>
            <a:r>
              <a:rPr lang="en-US" dirty="0" err="1" smtClean="0">
                <a:latin typeface="Times New Roman" pitchFamily="18" charset="0"/>
                <a:cs typeface="Times New Roman" pitchFamily="18" charset="0"/>
              </a:rPr>
              <a:t>Ganga</a:t>
            </a:r>
            <a:r>
              <a:rPr lang="en-US" dirty="0" smtClean="0">
                <a:latin typeface="Times New Roman" pitchFamily="18" charset="0"/>
                <a:cs typeface="Times New Roman" pitchFamily="18" charset="0"/>
              </a:rPr>
              <a:t> appeared standing beneath the overhanging branch of a tree, as seen as well in the </a:t>
            </a:r>
            <a:r>
              <a:rPr lang="en-US" dirty="0" err="1" smtClean="0">
                <a:latin typeface="Times New Roman" pitchFamily="18" charset="0"/>
                <a:cs typeface="Times New Roman" pitchFamily="18" charset="0"/>
              </a:rPr>
              <a:t>Udayagiri</a:t>
            </a:r>
            <a:r>
              <a:rPr lang="en-US" dirty="0" smtClean="0">
                <a:latin typeface="Times New Roman" pitchFamily="18" charset="0"/>
                <a:cs typeface="Times New Roman" pitchFamily="18" charset="0"/>
              </a:rPr>
              <a:t> caves.</a:t>
            </a:r>
            <a:r>
              <a:rPr lang="en-US" baseline="30000" dirty="0" smtClean="0">
                <a:latin typeface="Times New Roman" pitchFamily="18" charset="0"/>
                <a:cs typeface="Times New Roman" pitchFamily="18" charset="0"/>
              </a:rPr>
              <a:t>[93]</a:t>
            </a:r>
            <a:r>
              <a:rPr lang="en-US" dirty="0" smtClean="0">
                <a:latin typeface="Times New Roman" pitchFamily="18" charset="0"/>
                <a:cs typeface="Times New Roman" pitchFamily="18" charset="0"/>
              </a:rPr>
              <a:t> However, soon the tree cover had evolved into a </a:t>
            </a:r>
            <a:r>
              <a:rPr lang="en-US" i="1" dirty="0" err="1" smtClean="0">
                <a:latin typeface="Times New Roman" pitchFamily="18" charset="0"/>
                <a:cs typeface="Times New Roman" pitchFamily="18" charset="0"/>
              </a:rPr>
              <a:t>chatra</a:t>
            </a:r>
            <a:r>
              <a:rPr lang="en-US" dirty="0" smtClean="0">
                <a:latin typeface="Times New Roman" pitchFamily="18" charset="0"/>
                <a:cs typeface="Times New Roman" pitchFamily="18" charset="0"/>
              </a:rPr>
              <a:t> or parasol held by an attendant, for example, in the 7th-century </a:t>
            </a:r>
            <a:r>
              <a:rPr lang="en-US" dirty="0" err="1" smtClean="0">
                <a:latin typeface="Times New Roman" pitchFamily="18" charset="0"/>
                <a:cs typeface="Times New Roman" pitchFamily="18" charset="0"/>
              </a:rPr>
              <a:t>Dasavatara</a:t>
            </a:r>
            <a:r>
              <a:rPr lang="en-US" dirty="0" smtClean="0">
                <a:latin typeface="Times New Roman" pitchFamily="18" charset="0"/>
                <a:cs typeface="Times New Roman" pitchFamily="18" charset="0"/>
              </a:rPr>
              <a:t> temple at </a:t>
            </a:r>
            <a:r>
              <a:rPr lang="en-US" dirty="0" err="1" smtClean="0">
                <a:latin typeface="Times New Roman" pitchFamily="18" charset="0"/>
                <a:cs typeface="Times New Roman" pitchFamily="18" charset="0"/>
              </a:rPr>
              <a:t>Deogarh</a:t>
            </a:r>
            <a:r>
              <a:rPr lang="en-US" dirty="0" smtClean="0">
                <a:latin typeface="Times New Roman" pitchFamily="18" charset="0"/>
                <a:cs typeface="Times New Roman" pitchFamily="18" charset="0"/>
              </a:rPr>
              <a:t>.</a:t>
            </a:r>
            <a:r>
              <a:rPr lang="en-US" baseline="30000" dirty="0" smtClean="0">
                <a:latin typeface="Times New Roman" pitchFamily="18" charset="0"/>
                <a:cs typeface="Times New Roman" pitchFamily="18" charset="0"/>
              </a:rPr>
              <a:t>[93]</a:t>
            </a:r>
            <a:r>
              <a:rPr lang="en-US" dirty="0" smtClean="0">
                <a:latin typeface="Times New Roman" pitchFamily="18" charset="0"/>
                <a:cs typeface="Times New Roman" pitchFamily="18" charset="0"/>
              </a:rPr>
              <a:t> (The parasol can be clearly seen in frame 3 above; its stem can be seen in frame 4, but the rest has broken off.) The cover undergoes another transformation in the temple at </a:t>
            </a:r>
            <a:r>
              <a:rPr lang="en-US" dirty="0" err="1" smtClean="0">
                <a:latin typeface="Times New Roman" pitchFamily="18" charset="0"/>
                <a:cs typeface="Times New Roman" pitchFamily="18" charset="0"/>
              </a:rPr>
              <a:t>Kharod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Bilaspur</a:t>
            </a:r>
            <a:r>
              <a:rPr lang="en-US" dirty="0" smtClean="0">
                <a:latin typeface="Times New Roman" pitchFamily="18" charset="0"/>
                <a:cs typeface="Times New Roman" pitchFamily="18" charset="0"/>
              </a:rPr>
              <a:t> (9th or 10th century), where the parasol is lotus-shaped,</a:t>
            </a:r>
            <a:r>
              <a:rPr lang="en-US" baseline="30000" dirty="0" smtClean="0">
                <a:latin typeface="Times New Roman" pitchFamily="18" charset="0"/>
                <a:cs typeface="Times New Roman" pitchFamily="18" charset="0"/>
              </a:rPr>
              <a:t>[93]</a:t>
            </a:r>
            <a:r>
              <a:rPr lang="en-US" dirty="0" smtClean="0">
                <a:latin typeface="Times New Roman" pitchFamily="18" charset="0"/>
                <a:cs typeface="Times New Roman" pitchFamily="18" charset="0"/>
              </a:rPr>
              <a:t> and yet another at the </a:t>
            </a:r>
            <a:r>
              <a:rPr lang="en-US" dirty="0" err="1" smtClean="0">
                <a:latin typeface="Times New Roman" pitchFamily="18" charset="0"/>
                <a:cs typeface="Times New Roman" pitchFamily="18" charset="0"/>
              </a:rPr>
              <a:t>Trimurti</a:t>
            </a:r>
            <a:r>
              <a:rPr lang="en-US" dirty="0" smtClean="0">
                <a:latin typeface="Times New Roman" pitchFamily="18" charset="0"/>
                <a:cs typeface="Times New Roman" pitchFamily="18" charset="0"/>
              </a:rPr>
              <a:t> temple at </a:t>
            </a:r>
            <a:r>
              <a:rPr lang="en-US" dirty="0" err="1" smtClean="0">
                <a:latin typeface="Times New Roman" pitchFamily="18" charset="0"/>
                <a:cs typeface="Times New Roman" pitchFamily="18" charset="0"/>
              </a:rPr>
              <a:t>Badoli</a:t>
            </a:r>
            <a:r>
              <a:rPr lang="en-US" dirty="0" smtClean="0">
                <a:latin typeface="Times New Roman" pitchFamily="18" charset="0"/>
                <a:cs typeface="Times New Roman" pitchFamily="18" charset="0"/>
              </a:rPr>
              <a:t> where the parasol has been replaced entirely by a lotus.</a:t>
            </a:r>
          </a:p>
          <a:p>
            <a:pPr algn="just"/>
            <a:r>
              <a:rPr lang="en-US" dirty="0" smtClean="0">
                <a:latin typeface="Times New Roman" pitchFamily="18" charset="0"/>
                <a:cs typeface="Times New Roman" pitchFamily="18" charset="0"/>
              </a:rPr>
              <a:t>As the iconography evolved, sculptors, especially in central India, were producing animated scenes of the goddess, replete with an entourage and suggestive of a queen en route to a river to bathe.</a:t>
            </a:r>
            <a:r>
              <a:rPr lang="en-US" baseline="30000" dirty="0" smtClean="0">
                <a:latin typeface="Times New Roman" pitchFamily="18" charset="0"/>
                <a:cs typeface="Times New Roman" pitchFamily="18" charset="0"/>
              </a:rPr>
              <a:t>[94]</a:t>
            </a:r>
            <a:r>
              <a:rPr lang="en-US" dirty="0" smtClean="0">
                <a:latin typeface="Times New Roman" pitchFamily="18" charset="0"/>
                <a:cs typeface="Times New Roman" pitchFamily="18" charset="0"/>
              </a:rPr>
              <a:t> A relief similar to the depiction in frame 4 above, is described in Pal 1997, p. 43 as follows: </a:t>
            </a:r>
          </a:p>
          <a:p>
            <a:pPr algn="just"/>
            <a:r>
              <a:rPr lang="en-US" dirty="0" smtClean="0">
                <a:latin typeface="Times New Roman" pitchFamily="18" charset="0"/>
                <a:cs typeface="Times New Roman" pitchFamily="18" charset="0"/>
              </a:rPr>
              <a:t>A typical relief of about the ninth century that once stood at the entrance of a temple, the river goddess </a:t>
            </a:r>
            <a:r>
              <a:rPr lang="en-US" dirty="0" err="1" smtClean="0">
                <a:latin typeface="Times New Roman" pitchFamily="18" charset="0"/>
                <a:cs typeface="Times New Roman" pitchFamily="18" charset="0"/>
              </a:rPr>
              <a:t>Ganga</a:t>
            </a:r>
            <a:r>
              <a:rPr lang="en-US" dirty="0" smtClean="0">
                <a:latin typeface="Times New Roman" pitchFamily="18" charset="0"/>
                <a:cs typeface="Times New Roman" pitchFamily="18" charset="0"/>
              </a:rPr>
              <a:t> is shown as a voluptuously endowed lady with a retinue. Following the iconographic prescription, she stands gracefully on her composite </a:t>
            </a:r>
            <a:r>
              <a:rPr lang="en-US" i="1" dirty="0" err="1" smtClean="0">
                <a:latin typeface="Times New Roman" pitchFamily="18" charset="0"/>
                <a:cs typeface="Times New Roman" pitchFamily="18" charset="0"/>
              </a:rPr>
              <a:t>makara</a:t>
            </a:r>
            <a:r>
              <a:rPr lang="en-US" dirty="0" smtClean="0">
                <a:latin typeface="Times New Roman" pitchFamily="18" charset="0"/>
                <a:cs typeface="Times New Roman" pitchFamily="18" charset="0"/>
              </a:rPr>
              <a:t> mount and holds a water pot. The dwarf attendant carries her cosmetic bag, and a ... female holds the stem of a giant lotus leaf that serves as her mistress's parasol. The fourth figure is a male guardian. Often in such reliefs, the </a:t>
            </a:r>
            <a:r>
              <a:rPr lang="en-US" i="1" dirty="0" err="1" smtClean="0">
                <a:latin typeface="Times New Roman" pitchFamily="18" charset="0"/>
                <a:cs typeface="Times New Roman" pitchFamily="18" charset="0"/>
              </a:rPr>
              <a:t>makara</a:t>
            </a:r>
            <a:r>
              <a:rPr lang="en-US" dirty="0" err="1" smtClean="0">
                <a:latin typeface="Times New Roman" pitchFamily="18" charset="0"/>
                <a:cs typeface="Times New Roman" pitchFamily="18" charset="0"/>
              </a:rPr>
              <a:t>'s</a:t>
            </a:r>
            <a:r>
              <a:rPr lang="en-US" dirty="0" smtClean="0">
                <a:latin typeface="Times New Roman" pitchFamily="18" charset="0"/>
                <a:cs typeface="Times New Roman" pitchFamily="18" charset="0"/>
              </a:rPr>
              <a:t> tail is extended with great flourish into a scrolling design symbolizing both vegetation and water.</a:t>
            </a:r>
            <a:r>
              <a:rPr lang="en-US" baseline="30000" dirty="0" smtClean="0">
                <a:latin typeface="Times New Roman" pitchFamily="18" charset="0"/>
                <a:cs typeface="Times New Roman" pitchFamily="18" charset="0"/>
              </a:rPr>
              <a:t>[87]</a:t>
            </a:r>
            <a:endParaRPr lang="en-US" dirty="0" smtClean="0">
              <a:latin typeface="Times New Roman" pitchFamily="18" charset="0"/>
              <a:cs typeface="Times New Roman" pitchFamily="18" charset="0"/>
            </a:endParaRP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pPr algn="ctr"/>
            <a:r>
              <a:rPr lang="en-US" b="1" dirty="0" err="1" smtClean="0">
                <a:solidFill>
                  <a:srgbClr val="FF0000"/>
                </a:solidFill>
                <a:latin typeface="Times New Roman" pitchFamily="18" charset="0"/>
                <a:cs typeface="Times New Roman" pitchFamily="18" charset="0"/>
              </a:rPr>
              <a:t>Kumbh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Mela</a:t>
            </a:r>
            <a:r>
              <a:rPr lang="en-US" b="1" dirty="0" smtClean="0">
                <a:solidFill>
                  <a:srgbClr val="FF0000"/>
                </a:solidFill>
                <a:latin typeface="Times New Roman" pitchFamily="18" charset="0"/>
                <a:cs typeface="Times New Roman" pitchFamily="18" charset="0"/>
              </a:rPr>
              <a:t>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81000" y="914400"/>
            <a:ext cx="4495800" cy="5105400"/>
          </a:xfrm>
        </p:spPr>
        <p:txBody>
          <a:bodyPr>
            <a:normAutofit fontScale="62500" lnSpcReduction="20000"/>
          </a:bodyPr>
          <a:lstStyle/>
          <a:p>
            <a:pPr algn="just"/>
            <a:r>
              <a:rPr lang="en-US" dirty="0" err="1" smtClean="0">
                <a:latin typeface="Times New Roman" pitchFamily="18" charset="0"/>
                <a:cs typeface="Times New Roman" pitchFamily="18" charset="0"/>
              </a:rPr>
              <a:t>Kumbh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Mela</a:t>
            </a:r>
            <a:r>
              <a:rPr lang="en-US" dirty="0" smtClean="0">
                <a:latin typeface="Times New Roman" pitchFamily="18" charset="0"/>
                <a:cs typeface="Times New Roman" pitchFamily="18" charset="0"/>
              </a:rPr>
              <a:t> is a mass Hindu pilgrimage in which Hindus gather at the Ganges River. The normal </a:t>
            </a:r>
            <a:r>
              <a:rPr lang="en-US" dirty="0" err="1" smtClean="0">
                <a:latin typeface="Times New Roman" pitchFamily="18" charset="0"/>
                <a:cs typeface="Times New Roman" pitchFamily="18" charset="0"/>
              </a:rPr>
              <a:t>Kumbh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Mela</a:t>
            </a:r>
            <a:r>
              <a:rPr lang="en-US" dirty="0" smtClean="0">
                <a:latin typeface="Times New Roman" pitchFamily="18" charset="0"/>
                <a:cs typeface="Times New Roman" pitchFamily="18" charset="0"/>
              </a:rPr>
              <a:t> is celebrated every 3 years, the </a:t>
            </a:r>
            <a:r>
              <a:rPr lang="en-US" i="1" dirty="0" err="1" smtClean="0">
                <a:latin typeface="Times New Roman" pitchFamily="18" charset="0"/>
                <a:cs typeface="Times New Roman" pitchFamily="18" charset="0"/>
              </a:rPr>
              <a:t>Ardh</a:t>
            </a:r>
            <a:r>
              <a:rPr lang="en-US" dirty="0" smtClean="0">
                <a:latin typeface="Times New Roman" pitchFamily="18" charset="0"/>
                <a:cs typeface="Times New Roman" pitchFamily="18" charset="0"/>
              </a:rPr>
              <a:t> (half) </a:t>
            </a:r>
            <a:r>
              <a:rPr lang="en-US" dirty="0" err="1" smtClean="0">
                <a:latin typeface="Times New Roman" pitchFamily="18" charset="0"/>
                <a:cs typeface="Times New Roman" pitchFamily="18" charset="0"/>
              </a:rPr>
              <a:t>Kumbh</a:t>
            </a:r>
            <a:r>
              <a:rPr lang="en-US" dirty="0" smtClean="0">
                <a:latin typeface="Times New Roman" pitchFamily="18" charset="0"/>
                <a:cs typeface="Times New Roman" pitchFamily="18" charset="0"/>
              </a:rPr>
              <a:t> is celebrated every six years at </a:t>
            </a:r>
            <a:r>
              <a:rPr lang="en-US" dirty="0" err="1" smtClean="0">
                <a:latin typeface="Times New Roman" pitchFamily="18" charset="0"/>
                <a:cs typeface="Times New Roman" pitchFamily="18" charset="0"/>
              </a:rPr>
              <a:t>Haridwar</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Prayagraj</a:t>
            </a:r>
            <a:r>
              <a:rPr lang="en-US" dirty="0" smtClean="0">
                <a:latin typeface="Times New Roman" pitchFamily="18" charset="0"/>
                <a:cs typeface="Times New Roman" pitchFamily="18" charset="0"/>
              </a:rPr>
              <a:t>, the </a:t>
            </a:r>
            <a:r>
              <a:rPr lang="en-US" i="1" dirty="0" err="1" smtClean="0">
                <a:latin typeface="Times New Roman" pitchFamily="18" charset="0"/>
                <a:cs typeface="Times New Roman" pitchFamily="18" charset="0"/>
              </a:rPr>
              <a:t>Purna</a:t>
            </a:r>
            <a:r>
              <a:rPr lang="en-US" dirty="0" smtClean="0">
                <a:latin typeface="Times New Roman" pitchFamily="18" charset="0"/>
                <a:cs typeface="Times New Roman" pitchFamily="18" charset="0"/>
              </a:rPr>
              <a:t> (complete) </a:t>
            </a:r>
            <a:r>
              <a:rPr lang="en-US" dirty="0" err="1" smtClean="0">
                <a:latin typeface="Times New Roman" pitchFamily="18" charset="0"/>
                <a:cs typeface="Times New Roman" pitchFamily="18" charset="0"/>
              </a:rPr>
              <a:t>Kumbh</a:t>
            </a:r>
            <a:r>
              <a:rPr lang="en-US" dirty="0" smtClean="0">
                <a:latin typeface="Times New Roman" pitchFamily="18" charset="0"/>
                <a:cs typeface="Times New Roman" pitchFamily="18" charset="0"/>
              </a:rPr>
              <a:t> takes place every twelve years</a:t>
            </a:r>
            <a:r>
              <a:rPr lang="en-US" baseline="30000" dirty="0" smtClean="0">
                <a:latin typeface="Times New Roman" pitchFamily="18" charset="0"/>
                <a:cs typeface="Times New Roman" pitchFamily="18" charset="0"/>
              </a:rPr>
              <a:t>[96]</a:t>
            </a:r>
            <a:r>
              <a:rPr lang="en-US" dirty="0" smtClean="0">
                <a:latin typeface="Times New Roman" pitchFamily="18" charset="0"/>
                <a:cs typeface="Times New Roman" pitchFamily="18" charset="0"/>
              </a:rPr>
              <a:t> at four places (</a:t>
            </a:r>
            <a:r>
              <a:rPr lang="en-US" dirty="0" err="1" smtClean="0">
                <a:latin typeface="Times New Roman" pitchFamily="18" charset="0"/>
                <a:cs typeface="Times New Roman" pitchFamily="18" charset="0"/>
              </a:rPr>
              <a:t>Triveni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Sangam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Prayagraj</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Haridwar</a:t>
            </a:r>
            <a:r>
              <a:rPr lang="en-US" dirty="0" smtClean="0">
                <a:latin typeface="Times New Roman" pitchFamily="18" charset="0"/>
                <a:cs typeface="Times New Roman" pitchFamily="18" charset="0"/>
              </a:rPr>
              <a:t>, Ujjain, and </a:t>
            </a:r>
            <a:r>
              <a:rPr lang="en-US" dirty="0" err="1" smtClean="0">
                <a:latin typeface="Times New Roman" pitchFamily="18" charset="0"/>
                <a:cs typeface="Times New Roman" pitchFamily="18" charset="0"/>
              </a:rPr>
              <a:t>Nashik</a:t>
            </a:r>
            <a:r>
              <a:rPr lang="en-US" dirty="0" smtClean="0">
                <a:latin typeface="Times New Roman" pitchFamily="18" charset="0"/>
                <a:cs typeface="Times New Roman" pitchFamily="18" charset="0"/>
              </a:rPr>
              <a:t>). The </a:t>
            </a:r>
            <a:r>
              <a:rPr lang="en-US" i="1" dirty="0" err="1" smtClean="0">
                <a:latin typeface="Times New Roman" pitchFamily="18" charset="0"/>
                <a:cs typeface="Times New Roman" pitchFamily="18" charset="0"/>
              </a:rPr>
              <a:t>Maha</a:t>
            </a:r>
            <a:r>
              <a:rPr lang="en-US" dirty="0" smtClean="0">
                <a:latin typeface="Times New Roman" pitchFamily="18" charset="0"/>
                <a:cs typeface="Times New Roman" pitchFamily="18" charset="0"/>
              </a:rPr>
              <a:t> (great) </a:t>
            </a:r>
            <a:r>
              <a:rPr lang="en-US" dirty="0" err="1" smtClean="0">
                <a:latin typeface="Times New Roman" pitchFamily="18" charset="0"/>
                <a:cs typeface="Times New Roman" pitchFamily="18" charset="0"/>
              </a:rPr>
              <a:t>Kumbh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Mela</a:t>
            </a:r>
            <a:r>
              <a:rPr lang="en-US" dirty="0" smtClean="0">
                <a:latin typeface="Times New Roman" pitchFamily="18" charset="0"/>
                <a:cs typeface="Times New Roman" pitchFamily="18" charset="0"/>
              </a:rPr>
              <a:t> which comes after 12 '</a:t>
            </a:r>
            <a:r>
              <a:rPr lang="en-US" dirty="0" err="1" smtClean="0">
                <a:latin typeface="Times New Roman" pitchFamily="18" charset="0"/>
                <a:cs typeface="Times New Roman" pitchFamily="18" charset="0"/>
              </a:rPr>
              <a:t>Purna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Kumbh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Melas</a:t>
            </a:r>
            <a:r>
              <a:rPr lang="en-US" dirty="0" smtClean="0">
                <a:latin typeface="Times New Roman" pitchFamily="18" charset="0"/>
                <a:cs typeface="Times New Roman" pitchFamily="18" charset="0"/>
              </a:rPr>
              <a:t>', or 144 years, is held at </a:t>
            </a:r>
            <a:r>
              <a:rPr lang="en-US" dirty="0" err="1" smtClean="0">
                <a:latin typeface="Times New Roman" pitchFamily="18" charset="0"/>
                <a:cs typeface="Times New Roman" pitchFamily="18" charset="0"/>
              </a:rPr>
              <a:t>Prayagraj</a:t>
            </a:r>
            <a:r>
              <a:rPr lang="en-US" dirty="0" smtClean="0">
                <a:latin typeface="Times New Roman" pitchFamily="18" charset="0"/>
                <a:cs typeface="Times New Roman" pitchFamily="18" charset="0"/>
              </a:rPr>
              <a:t>.</a:t>
            </a:r>
            <a:r>
              <a:rPr lang="en-US" baseline="30000" dirty="0" smtClean="0">
                <a:latin typeface="Times New Roman" pitchFamily="18" charset="0"/>
                <a:cs typeface="Times New Roman" pitchFamily="18" charset="0"/>
              </a:rPr>
              <a:t>[96]</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major event of the festival is ritual bathing at the banks of the river. Other activities include religious discussions, devotional singing, mass feeding of holy men and women and the poor, and religious assemblies where doctrines are debated and standardized. </a:t>
            </a:r>
            <a:r>
              <a:rPr lang="en-US" dirty="0" err="1" smtClean="0">
                <a:latin typeface="Times New Roman" pitchFamily="18" charset="0"/>
                <a:cs typeface="Times New Roman" pitchFamily="18" charset="0"/>
              </a:rPr>
              <a:t>Kumbh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Mela</a:t>
            </a:r>
            <a:r>
              <a:rPr lang="en-US" dirty="0" smtClean="0">
                <a:latin typeface="Times New Roman" pitchFamily="18" charset="0"/>
                <a:cs typeface="Times New Roman" pitchFamily="18" charset="0"/>
              </a:rPr>
              <a:t> is the most sacred of all the pilgrimages.</a:t>
            </a:r>
            <a:r>
              <a:rPr lang="en-US" baseline="30000" dirty="0" smtClean="0">
                <a:latin typeface="Times New Roman" pitchFamily="18" charset="0"/>
                <a:cs typeface="Times New Roman" pitchFamily="18" charset="0"/>
              </a:rPr>
              <a:t>[97][98]</a:t>
            </a:r>
            <a:r>
              <a:rPr lang="en-US" dirty="0" smtClean="0">
                <a:latin typeface="Times New Roman" pitchFamily="18" charset="0"/>
                <a:cs typeface="Times New Roman" pitchFamily="18" charset="0"/>
              </a:rPr>
              <a:t> Thousands of holy men and women attend, and the auspiciousness of the festival is in part attributable to this. The </a:t>
            </a:r>
            <a:r>
              <a:rPr lang="en-US" dirty="0" err="1" smtClean="0">
                <a:latin typeface="Times New Roman" pitchFamily="18" charset="0"/>
                <a:cs typeface="Times New Roman" pitchFamily="18" charset="0"/>
              </a:rPr>
              <a:t>sadhus</a:t>
            </a:r>
            <a:r>
              <a:rPr lang="en-US" dirty="0" smtClean="0">
                <a:latin typeface="Times New Roman" pitchFamily="18" charset="0"/>
                <a:cs typeface="Times New Roman" pitchFamily="18" charset="0"/>
              </a:rPr>
              <a:t> are seen clad in saffron sheets with ashes and powder dabbed on their skin per the requirements of ancient traditions. Some called </a:t>
            </a:r>
            <a:r>
              <a:rPr lang="en-US" i="1" dirty="0" err="1" smtClean="0">
                <a:latin typeface="Times New Roman" pitchFamily="18" charset="0"/>
                <a:cs typeface="Times New Roman" pitchFamily="18" charset="0"/>
              </a:rPr>
              <a:t>naga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sanyasis</a:t>
            </a:r>
            <a:r>
              <a:rPr lang="en-US" dirty="0" smtClean="0">
                <a:latin typeface="Times New Roman" pitchFamily="18" charset="0"/>
                <a:cs typeface="Times New Roman" pitchFamily="18" charset="0"/>
              </a:rPr>
              <a:t>, may not wear any clothes.</a:t>
            </a:r>
          </a:p>
          <a:p>
            <a:endParaRPr lang="en-US" dirty="0"/>
          </a:p>
        </p:txBody>
      </p:sp>
      <p:pic>
        <p:nvPicPr>
          <p:cNvPr id="4098" name="Picture 2" descr="C:\Users\anant\Desktop\bipin sir\Kumbh Mela.jpg"/>
          <p:cNvPicPr>
            <a:picLocks noChangeAspect="1" noChangeArrowheads="1"/>
          </p:cNvPicPr>
          <p:nvPr/>
        </p:nvPicPr>
        <p:blipFill>
          <a:blip r:embed="rId2"/>
          <a:srcRect/>
          <a:stretch>
            <a:fillRect/>
          </a:stretch>
        </p:blipFill>
        <p:spPr bwMode="auto">
          <a:xfrm>
            <a:off x="5029200" y="990600"/>
            <a:ext cx="3810000" cy="47244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11162"/>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CANALS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609600"/>
            <a:ext cx="4724400" cy="6248400"/>
          </a:xfrm>
        </p:spPr>
        <p:txBody>
          <a:bodyPr>
            <a:noAutofit/>
          </a:bodyPr>
          <a:lstStyle/>
          <a:p>
            <a:pPr algn="just"/>
            <a:r>
              <a:rPr lang="en-US" sz="1700" dirty="0" smtClean="0">
                <a:latin typeface="Times New Roman" pitchFamily="18" charset="0"/>
                <a:cs typeface="Times New Roman" pitchFamily="18" charset="0"/>
              </a:rPr>
              <a:t>The first British canal in India (which did not have Indian antecedents) was the Ganges Canal built between 1842 and 1854</a:t>
            </a:r>
            <a:r>
              <a:rPr lang="en-US" sz="1700" dirty="0" smtClean="0">
                <a:latin typeface="Times New Roman" pitchFamily="18" charset="0"/>
                <a:cs typeface="Times New Roman" pitchFamily="18" charset="0"/>
              </a:rPr>
              <a:t>. </a:t>
            </a:r>
            <a:r>
              <a:rPr lang="en-US" sz="1700" dirty="0" smtClean="0">
                <a:latin typeface="Times New Roman" pitchFamily="18" charset="0"/>
                <a:cs typeface="Times New Roman" pitchFamily="18" charset="0"/>
              </a:rPr>
              <a:t>Contemplated first by Col. John Russell Colvin in 1836, it did not at first elicit much enthusiasm from its eventual architect Sir </a:t>
            </a:r>
            <a:r>
              <a:rPr lang="en-US" sz="1700" dirty="0" err="1" smtClean="0">
                <a:latin typeface="Times New Roman" pitchFamily="18" charset="0"/>
                <a:cs typeface="Times New Roman" pitchFamily="18" charset="0"/>
              </a:rPr>
              <a:t>Proby</a:t>
            </a:r>
            <a:r>
              <a:rPr lang="en-US" sz="1700" dirty="0" smtClean="0">
                <a:latin typeface="Times New Roman" pitchFamily="18" charset="0"/>
                <a:cs typeface="Times New Roman" pitchFamily="18" charset="0"/>
              </a:rPr>
              <a:t> Thomas </a:t>
            </a:r>
            <a:r>
              <a:rPr lang="en-US" sz="1700" dirty="0" err="1" smtClean="0">
                <a:latin typeface="Times New Roman" pitchFamily="18" charset="0"/>
                <a:cs typeface="Times New Roman" pitchFamily="18" charset="0"/>
              </a:rPr>
              <a:t>Cautley</a:t>
            </a:r>
            <a:r>
              <a:rPr lang="en-US" sz="1700" dirty="0" smtClean="0">
                <a:latin typeface="Times New Roman" pitchFamily="18" charset="0"/>
                <a:cs typeface="Times New Roman" pitchFamily="18" charset="0"/>
              </a:rPr>
              <a:t>, who balked at the idea of cutting a canal through extensive low-lying land to reach the drier upland destination. However, after the Agra famine of 1837–38, during which the East India Company's administration spent Rs. 2,300,000 on famine relief, the idea of a canal became more attractive to the company's budget-conscious Court of Directors. In 1839, the Governor General of India, Lord Auckland, with the Court's assent, granted funds to </a:t>
            </a:r>
            <a:r>
              <a:rPr lang="en-US" sz="1700" dirty="0" err="1" smtClean="0">
                <a:latin typeface="Times New Roman" pitchFamily="18" charset="0"/>
                <a:cs typeface="Times New Roman" pitchFamily="18" charset="0"/>
              </a:rPr>
              <a:t>Cautley</a:t>
            </a:r>
            <a:r>
              <a:rPr lang="en-US" sz="1700" dirty="0" smtClean="0">
                <a:latin typeface="Times New Roman" pitchFamily="18" charset="0"/>
                <a:cs typeface="Times New Roman" pitchFamily="18" charset="0"/>
              </a:rPr>
              <a:t> for a full survey of the swath of land that underlay and fringed the projected course of the canal. The Court of Directors, moreover, considerably enlarged the scope of the projected canal, which, in consequence of the severity and geographical extent of the famine, they now deemed to be the entire </a:t>
            </a:r>
            <a:r>
              <a:rPr lang="en-US" sz="1700" dirty="0" err="1" smtClean="0">
                <a:latin typeface="Times New Roman" pitchFamily="18" charset="0"/>
                <a:cs typeface="Times New Roman" pitchFamily="18" charset="0"/>
              </a:rPr>
              <a:t>Doab</a:t>
            </a:r>
            <a:r>
              <a:rPr lang="en-US" sz="1700" dirty="0" smtClean="0">
                <a:latin typeface="Times New Roman" pitchFamily="18" charset="0"/>
                <a:cs typeface="Times New Roman" pitchFamily="18" charset="0"/>
              </a:rPr>
              <a:t> region</a:t>
            </a:r>
            <a:r>
              <a:rPr lang="en-US" sz="1700" dirty="0" smtClean="0">
                <a:latin typeface="Times New Roman" pitchFamily="18" charset="0"/>
                <a:cs typeface="Times New Roman" pitchFamily="18" charset="0"/>
              </a:rPr>
              <a:t>.</a:t>
            </a:r>
            <a:endParaRPr lang="en-US" sz="1700" dirty="0" smtClean="0">
              <a:latin typeface="Times New Roman" pitchFamily="18" charset="0"/>
              <a:cs typeface="Times New Roman" pitchFamily="18" charset="0"/>
            </a:endParaRPr>
          </a:p>
        </p:txBody>
      </p:sp>
      <p:pic>
        <p:nvPicPr>
          <p:cNvPr id="5122" name="Picture 2" descr="C:\Users\anant\Desktop\bipin sir\CANALS.jpg"/>
          <p:cNvPicPr>
            <a:picLocks noChangeAspect="1" noChangeArrowheads="1"/>
          </p:cNvPicPr>
          <p:nvPr/>
        </p:nvPicPr>
        <p:blipFill>
          <a:blip r:embed="rId2"/>
          <a:srcRect/>
          <a:stretch>
            <a:fillRect/>
          </a:stretch>
        </p:blipFill>
        <p:spPr bwMode="auto">
          <a:xfrm>
            <a:off x="5105400" y="685800"/>
            <a:ext cx="3830638" cy="55626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458200" cy="5715000"/>
          </a:xfrm>
        </p:spPr>
        <p:txBody>
          <a:bodyPr>
            <a:normAutofit fontScale="55000" lnSpcReduction="20000"/>
          </a:bodyPr>
          <a:lstStyle/>
          <a:p>
            <a:pPr algn="just"/>
            <a:r>
              <a:rPr lang="en-US" sz="3500" dirty="0" smtClean="0">
                <a:latin typeface="Times New Roman" pitchFamily="18" charset="0"/>
                <a:cs typeface="Times New Roman" pitchFamily="18" charset="0"/>
              </a:rPr>
              <a:t>By the time of his return to India even more supportive men were at the helm, both in the North-Western Provinces, with James Thomason as Lt. Governor, and in British India with Lord Dalhousie as Governor-General. Canal construction, under </a:t>
            </a:r>
            <a:r>
              <a:rPr lang="en-US" sz="3500" dirty="0" err="1" smtClean="0">
                <a:latin typeface="Times New Roman" pitchFamily="18" charset="0"/>
                <a:cs typeface="Times New Roman" pitchFamily="18" charset="0"/>
              </a:rPr>
              <a:t>Cautley's</a:t>
            </a:r>
            <a:r>
              <a:rPr lang="en-US" sz="3500" dirty="0" smtClean="0">
                <a:latin typeface="Times New Roman" pitchFamily="18" charset="0"/>
                <a:cs typeface="Times New Roman" pitchFamily="18" charset="0"/>
              </a:rPr>
              <a:t> supervision, now went into full swing. A 560 km (350 mi) long canal, with another 480 km (300 mi) of branch lines, eventually stretched between the </a:t>
            </a:r>
            <a:r>
              <a:rPr lang="en-US" sz="3500" dirty="0" err="1" smtClean="0">
                <a:latin typeface="Times New Roman" pitchFamily="18" charset="0"/>
                <a:cs typeface="Times New Roman" pitchFamily="18" charset="0"/>
              </a:rPr>
              <a:t>headworks</a:t>
            </a:r>
            <a:r>
              <a:rPr lang="en-US" sz="3500" dirty="0" smtClean="0">
                <a:latin typeface="Times New Roman" pitchFamily="18" charset="0"/>
                <a:cs typeface="Times New Roman" pitchFamily="18" charset="0"/>
              </a:rPr>
              <a:t> in </a:t>
            </a:r>
            <a:r>
              <a:rPr lang="en-US" sz="3500" dirty="0" err="1" smtClean="0">
                <a:latin typeface="Times New Roman" pitchFamily="18" charset="0"/>
                <a:cs typeface="Times New Roman" pitchFamily="18" charset="0"/>
              </a:rPr>
              <a:t>Haridwar</a:t>
            </a:r>
            <a:r>
              <a:rPr lang="en-US" sz="3500" dirty="0" smtClean="0">
                <a:latin typeface="Times New Roman" pitchFamily="18" charset="0"/>
                <a:cs typeface="Times New Roman" pitchFamily="18" charset="0"/>
              </a:rPr>
              <a:t>, splitting into two branches below Aligarh, and its two confluences with the Yamuna (Jumna in map) </a:t>
            </a:r>
            <a:r>
              <a:rPr lang="en-US" sz="3500" dirty="0" err="1" smtClean="0">
                <a:latin typeface="Times New Roman" pitchFamily="18" charset="0"/>
                <a:cs typeface="Times New Roman" pitchFamily="18" charset="0"/>
              </a:rPr>
              <a:t>mainstem</a:t>
            </a:r>
            <a:r>
              <a:rPr lang="en-US" sz="3500" dirty="0" smtClean="0">
                <a:latin typeface="Times New Roman" pitchFamily="18" charset="0"/>
                <a:cs typeface="Times New Roman" pitchFamily="18" charset="0"/>
              </a:rPr>
              <a:t> in </a:t>
            </a:r>
            <a:r>
              <a:rPr lang="en-US" sz="3500" dirty="0" err="1" smtClean="0">
                <a:latin typeface="Times New Roman" pitchFamily="18" charset="0"/>
                <a:cs typeface="Times New Roman" pitchFamily="18" charset="0"/>
              </a:rPr>
              <a:t>Etawah</a:t>
            </a:r>
            <a:r>
              <a:rPr lang="en-US" sz="3500" dirty="0" smtClean="0">
                <a:latin typeface="Times New Roman" pitchFamily="18" charset="0"/>
                <a:cs typeface="Times New Roman" pitchFamily="18" charset="0"/>
              </a:rPr>
              <a:t> and the Ganges in Kanpur (Cawnpore in map). The Ganges Canal, which required a total capital outlay of £2.15 million, was officially opened in 1854 by Lord </a:t>
            </a:r>
            <a:r>
              <a:rPr lang="en-US" sz="3500" dirty="0" err="1" smtClean="0">
                <a:latin typeface="Times New Roman" pitchFamily="18" charset="0"/>
                <a:cs typeface="Times New Roman" pitchFamily="18" charset="0"/>
              </a:rPr>
              <a:t>Dalhousie.According</a:t>
            </a:r>
            <a:r>
              <a:rPr lang="en-US" sz="3500" dirty="0" smtClean="0">
                <a:latin typeface="Times New Roman" pitchFamily="18" charset="0"/>
                <a:cs typeface="Times New Roman" pitchFamily="18" charset="0"/>
              </a:rPr>
              <a:t> to historian Ian Stone: </a:t>
            </a:r>
          </a:p>
          <a:p>
            <a:pPr algn="just"/>
            <a:r>
              <a:rPr lang="en-US" sz="3500" dirty="0" smtClean="0">
                <a:latin typeface="Times New Roman" pitchFamily="18" charset="0"/>
                <a:cs typeface="Times New Roman" pitchFamily="18" charset="0"/>
              </a:rPr>
              <a:t>It was the largest canal ever attempted in the world, five times greater in its length than all the main irrigation lines of Lombardy and Egypt put together, and longer by a third than even the largest USA navigation canal, the Pennsylvania Canal</a:t>
            </a:r>
            <a:r>
              <a:rPr lang="en-US" sz="3500" dirty="0" smtClean="0">
                <a:latin typeface="Times New Roman" pitchFamily="18" charset="0"/>
                <a:cs typeface="Times New Roman" pitchFamily="18" charset="0"/>
              </a:rPr>
              <a:t>.</a:t>
            </a:r>
          </a:p>
          <a:p>
            <a:pPr algn="just"/>
            <a:r>
              <a:rPr lang="en-US" sz="3500" dirty="0" smtClean="0">
                <a:latin typeface="Times New Roman" pitchFamily="18" charset="0"/>
                <a:cs typeface="Times New Roman" pitchFamily="18" charset="0"/>
              </a:rPr>
              <a:t>The enthusiasm, however, proved to be short-lived. Auckland's successor as Governor-General, Lord </a:t>
            </a:r>
            <a:r>
              <a:rPr lang="en-US" sz="3500" dirty="0" err="1" smtClean="0">
                <a:latin typeface="Times New Roman" pitchFamily="18" charset="0"/>
                <a:cs typeface="Times New Roman" pitchFamily="18" charset="0"/>
              </a:rPr>
              <a:t>Ellenborough</a:t>
            </a:r>
            <a:r>
              <a:rPr lang="en-US" sz="3500" dirty="0" smtClean="0">
                <a:latin typeface="Times New Roman" pitchFamily="18" charset="0"/>
                <a:cs typeface="Times New Roman" pitchFamily="18" charset="0"/>
              </a:rPr>
              <a:t>, appeared less receptive to large-scale public works, and for the duration of his tenure, withheld major funds for the project. Only in 1844, when a new Governor-General, Lord </a:t>
            </a:r>
            <a:r>
              <a:rPr lang="en-US" sz="3500" dirty="0" err="1" smtClean="0">
                <a:latin typeface="Times New Roman" pitchFamily="18" charset="0"/>
                <a:cs typeface="Times New Roman" pitchFamily="18" charset="0"/>
              </a:rPr>
              <a:t>Hardinge</a:t>
            </a:r>
            <a:r>
              <a:rPr lang="en-US" sz="3500" dirty="0" smtClean="0">
                <a:latin typeface="Times New Roman" pitchFamily="18" charset="0"/>
                <a:cs typeface="Times New Roman" pitchFamily="18" charset="0"/>
              </a:rPr>
              <a:t>, was appointed, did official enthusiasm and funds return to the Ganges canal project. Although the intervening impasse had seemingly affected </a:t>
            </a:r>
            <a:r>
              <a:rPr lang="en-US" sz="3500" dirty="0" err="1" smtClean="0">
                <a:latin typeface="Times New Roman" pitchFamily="18" charset="0"/>
                <a:cs typeface="Times New Roman" pitchFamily="18" charset="0"/>
              </a:rPr>
              <a:t>Cautley's</a:t>
            </a:r>
            <a:r>
              <a:rPr lang="en-US" sz="3500" dirty="0" smtClean="0">
                <a:latin typeface="Times New Roman" pitchFamily="18" charset="0"/>
                <a:cs typeface="Times New Roman" pitchFamily="18" charset="0"/>
              </a:rPr>
              <a:t> health and required him to return to Britain in 1845 for recuperation, his European sojourn gave him an opportunity to study contemporary hydraulic works in the United Kingdom and Italy. </a:t>
            </a:r>
            <a:endParaRPr lang="en-US" sz="3500" dirty="0" smtClean="0">
              <a:latin typeface="Times New Roman" pitchFamily="18" charset="0"/>
              <a:cs typeface="Times New Roman" pitchFamily="18" charset="0"/>
            </a:endParaRPr>
          </a:p>
          <a:p>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a:bodyPr>
          <a:lstStyle/>
          <a:p>
            <a:pPr algn="ctr"/>
            <a:r>
              <a:rPr lang="en-US" sz="3600" b="1" dirty="0" smtClean="0">
                <a:solidFill>
                  <a:srgbClr val="FF0000"/>
                </a:solidFill>
                <a:latin typeface="Times New Roman" pitchFamily="18" charset="0"/>
                <a:cs typeface="Times New Roman" pitchFamily="18" charset="0"/>
              </a:rPr>
              <a:t>Dams And </a:t>
            </a:r>
            <a:r>
              <a:rPr lang="en-US" sz="3600" b="1" dirty="0" err="1" smtClean="0">
                <a:solidFill>
                  <a:srgbClr val="FF0000"/>
                </a:solidFill>
                <a:latin typeface="Times New Roman" pitchFamily="18" charset="0"/>
                <a:cs typeface="Times New Roman" pitchFamily="18" charset="0"/>
              </a:rPr>
              <a:t>Barraages</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914400"/>
            <a:ext cx="4114800" cy="5562600"/>
          </a:xfrm>
        </p:spPr>
        <p:txBody>
          <a:bodyPr>
            <a:normAutofit fontScale="77500" lnSpcReduction="20000"/>
          </a:bodyPr>
          <a:lstStyle/>
          <a:p>
            <a:endParaRPr lang="en-US" b="1" dirty="0" smtClean="0"/>
          </a:p>
          <a:p>
            <a:pPr algn="just"/>
            <a:r>
              <a:rPr lang="en-US" dirty="0" smtClean="0">
                <a:latin typeface="Times New Roman" pitchFamily="18" charset="0"/>
                <a:cs typeface="Times New Roman" pitchFamily="18" charset="0"/>
              </a:rPr>
              <a:t>A major barrage at </a:t>
            </a:r>
            <a:r>
              <a:rPr lang="en-US" dirty="0" err="1" smtClean="0">
                <a:latin typeface="Times New Roman" pitchFamily="18" charset="0"/>
                <a:cs typeface="Times New Roman" pitchFamily="18" charset="0"/>
              </a:rPr>
              <a:t>Farakka</a:t>
            </a:r>
            <a:r>
              <a:rPr lang="en-US" dirty="0" smtClean="0">
                <a:latin typeface="Times New Roman" pitchFamily="18" charset="0"/>
                <a:cs typeface="Times New Roman" pitchFamily="18" charset="0"/>
              </a:rPr>
              <a:t> was opened on 21 April 1975,</a:t>
            </a:r>
            <a:r>
              <a:rPr lang="en-US" baseline="30000" dirty="0" smtClean="0">
                <a:latin typeface="Times New Roman" pitchFamily="18" charset="0"/>
                <a:cs typeface="Times New Roman" pitchFamily="18" charset="0"/>
              </a:rPr>
              <a:t>[107]</a:t>
            </a:r>
            <a:r>
              <a:rPr lang="en-US" dirty="0" smtClean="0">
                <a:latin typeface="Times New Roman" pitchFamily="18" charset="0"/>
                <a:cs typeface="Times New Roman" pitchFamily="18" charset="0"/>
              </a:rPr>
              <a:t> It is located close to the point where the main flow of the river enters Bangladesh, and the tributary Hooghly (also known as Bhagirathi) continues in West Bengal past Kolkata. This barrage, which feeds the Hooghly branch of the river by a 42 km (26 mi) long feeder canal, and its water flow management has been a long-lingering source of dispute with Bangladesh.</a:t>
            </a:r>
            <a:r>
              <a:rPr lang="en-US" baseline="30000" dirty="0" smtClean="0">
                <a:latin typeface="Times New Roman" pitchFamily="18" charset="0"/>
                <a:cs typeface="Times New Roman" pitchFamily="18" charset="0"/>
              </a:rPr>
              <a:t>[108]</a:t>
            </a:r>
            <a:r>
              <a:rPr lang="en-US" dirty="0" smtClean="0">
                <a:latin typeface="Times New Roman" pitchFamily="18" charset="0"/>
                <a:cs typeface="Times New Roman" pitchFamily="18" charset="0"/>
              </a:rPr>
              <a:t> Indo-Bangladesh Ganges Water Treaty signed in December 1996 addressed some of the water sharing issues between India and Bangladesh.</a:t>
            </a:r>
            <a:r>
              <a:rPr lang="en-US" baseline="30000" dirty="0" smtClean="0">
                <a:latin typeface="Times New Roman" pitchFamily="18" charset="0"/>
                <a:cs typeface="Times New Roman" pitchFamily="18" charset="0"/>
              </a:rPr>
              <a:t>[107]</a:t>
            </a:r>
            <a:r>
              <a:rPr lang="en-US" dirty="0" smtClean="0">
                <a:latin typeface="Times New Roman" pitchFamily="18" charset="0"/>
                <a:cs typeface="Times New Roman" pitchFamily="18" charset="0"/>
              </a:rPr>
              <a:t> There is </a:t>
            </a:r>
            <a:r>
              <a:rPr lang="en-US" dirty="0" err="1" smtClean="0">
                <a:latin typeface="Times New Roman" pitchFamily="18" charset="0"/>
                <a:cs typeface="Times New Roman" pitchFamily="18" charset="0"/>
              </a:rPr>
              <a:t>Lav</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Khush</a:t>
            </a:r>
            <a:r>
              <a:rPr lang="en-US" dirty="0" smtClean="0">
                <a:latin typeface="Times New Roman" pitchFamily="18" charset="0"/>
                <a:cs typeface="Times New Roman" pitchFamily="18" charset="0"/>
              </a:rPr>
              <a:t> Barrage across the River Ganges in Kanpur. </a:t>
            </a:r>
          </a:p>
          <a:p>
            <a:pPr>
              <a:buNone/>
            </a:pPr>
            <a:endParaRPr lang="en-US" dirty="0"/>
          </a:p>
        </p:txBody>
      </p:sp>
      <p:pic>
        <p:nvPicPr>
          <p:cNvPr id="6146" name="Picture 2" descr="C:\Users\anant\Desktop\bipin sir\Dams And Barraages.jpg"/>
          <p:cNvPicPr>
            <a:picLocks noChangeAspect="1" noChangeArrowheads="1"/>
          </p:cNvPicPr>
          <p:nvPr/>
        </p:nvPicPr>
        <p:blipFill>
          <a:blip r:embed="rId2"/>
          <a:srcRect/>
          <a:stretch>
            <a:fillRect/>
          </a:stretch>
        </p:blipFill>
        <p:spPr bwMode="auto">
          <a:xfrm>
            <a:off x="4419600" y="1347788"/>
            <a:ext cx="4468812" cy="505301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66800" y="304800"/>
            <a:ext cx="7772400" cy="6248400"/>
          </a:xfrm>
        </p:spPr>
        <p:txBody>
          <a:bodyPr>
            <a:noAutofit/>
          </a:bodyPr>
          <a:lstStyle/>
          <a:p>
            <a:pPr lvl="0" algn="just"/>
            <a:r>
              <a:rPr lang="en-US" sz="1400" b="1" dirty="0" smtClean="0">
                <a:solidFill>
                  <a:srgbClr val="000000"/>
                </a:solidFill>
                <a:latin typeface="Times New Roman" pitchFamily="18" charset="0"/>
                <a:cs typeface="Times New Roman" pitchFamily="18" charset="0"/>
              </a:rPr>
              <a:t>The Ganges River; in India: </a:t>
            </a:r>
            <a:r>
              <a:rPr lang="en-US" sz="1400" b="1" dirty="0" err="1" smtClean="0">
                <a:solidFill>
                  <a:srgbClr val="000000"/>
                </a:solidFill>
                <a:latin typeface="Times New Roman" pitchFamily="18" charset="0"/>
                <a:cs typeface="Times New Roman" pitchFamily="18" charset="0"/>
              </a:rPr>
              <a:t>Ganga</a:t>
            </a:r>
            <a:r>
              <a:rPr lang="en-US" sz="1400" b="1" dirty="0" smtClean="0">
                <a:solidFill>
                  <a:srgbClr val="000000"/>
                </a:solidFill>
                <a:latin typeface="Times New Roman" pitchFamily="18" charset="0"/>
                <a:cs typeface="Times New Roman" pitchFamily="18" charset="0"/>
              </a:rPr>
              <a:t>,; in Bangladesh: </a:t>
            </a:r>
            <a:r>
              <a:rPr lang="en-US" sz="1400" b="1" dirty="0" err="1" smtClean="0">
                <a:solidFill>
                  <a:srgbClr val="000000"/>
                </a:solidFill>
                <a:latin typeface="Times New Roman" pitchFamily="18" charset="0"/>
                <a:cs typeface="Times New Roman" pitchFamily="18" charset="0"/>
              </a:rPr>
              <a:t>Padma</a:t>
            </a:r>
            <a:r>
              <a:rPr lang="en-US" sz="1400" b="1" dirty="0" smtClean="0">
                <a:solidFill>
                  <a:srgbClr val="000000"/>
                </a:solidFill>
                <a:latin typeface="Times New Roman" pitchFamily="18" charset="0"/>
                <a:cs typeface="Times New Roman" pitchFamily="18" charset="0"/>
              </a:rPr>
              <a:t>,  is a </a:t>
            </a:r>
            <a:r>
              <a:rPr lang="en-US" sz="1400" b="1" u="sng" dirty="0" smtClean="0">
                <a:solidFill>
                  <a:srgbClr val="000000"/>
                </a:solidFill>
                <a:latin typeface="Times New Roman" pitchFamily="18" charset="0"/>
                <a:cs typeface="Times New Roman" pitchFamily="18" charset="0"/>
              </a:rPr>
              <a:t>trans-boundary river</a:t>
            </a:r>
            <a:r>
              <a:rPr lang="en-US" sz="1400" b="1" dirty="0" smtClean="0">
                <a:solidFill>
                  <a:srgbClr val="000000"/>
                </a:solidFill>
                <a:latin typeface="Times New Roman" pitchFamily="18" charset="0"/>
                <a:cs typeface="Times New Roman" pitchFamily="18" charset="0"/>
              </a:rPr>
              <a:t> of Asia which flows through </a:t>
            </a:r>
            <a:r>
              <a:rPr lang="en-US" sz="1400" b="1" u="sng" dirty="0" smtClean="0">
                <a:solidFill>
                  <a:srgbClr val="000000"/>
                </a:solidFill>
                <a:latin typeface="Times New Roman" pitchFamily="18" charset="0"/>
                <a:cs typeface="Times New Roman" pitchFamily="18" charset="0"/>
              </a:rPr>
              <a:t>India </a:t>
            </a:r>
            <a:r>
              <a:rPr lang="en-US" sz="1400" b="1" dirty="0" smtClean="0">
                <a:solidFill>
                  <a:srgbClr val="000000"/>
                </a:solidFill>
                <a:latin typeface="Times New Roman" pitchFamily="18" charset="0"/>
                <a:cs typeface="Times New Roman" pitchFamily="18" charset="0"/>
              </a:rPr>
              <a:t>and </a:t>
            </a:r>
            <a:r>
              <a:rPr lang="en-US" sz="1400" b="1" u="sng" dirty="0" smtClean="0">
                <a:solidFill>
                  <a:srgbClr val="000000"/>
                </a:solidFill>
                <a:latin typeface="Times New Roman" pitchFamily="18" charset="0"/>
                <a:cs typeface="Times New Roman" pitchFamily="18" charset="0"/>
              </a:rPr>
              <a:t>Bangladesh.</a:t>
            </a:r>
            <a:r>
              <a:rPr lang="en-US" sz="1400" b="1" dirty="0" smtClean="0">
                <a:solidFill>
                  <a:srgbClr val="000000"/>
                </a:solidFill>
                <a:latin typeface="Times New Roman" pitchFamily="18" charset="0"/>
                <a:cs typeface="Times New Roman" pitchFamily="18" charset="0"/>
              </a:rPr>
              <a:t> The 2,525 km (1,569 mi) river rises in the western </a:t>
            </a:r>
            <a:r>
              <a:rPr lang="en-US" sz="1400" b="1" u="sng" dirty="0" smtClean="0">
                <a:solidFill>
                  <a:srgbClr val="000000"/>
                </a:solidFill>
                <a:latin typeface="Times New Roman" pitchFamily="18" charset="0"/>
                <a:cs typeface="Times New Roman" pitchFamily="18" charset="0"/>
              </a:rPr>
              <a:t>Himalayas</a:t>
            </a:r>
            <a:r>
              <a:rPr lang="en-US" sz="1400" b="1" dirty="0" smtClean="0">
                <a:solidFill>
                  <a:srgbClr val="000000"/>
                </a:solidFill>
                <a:latin typeface="Times New Roman" pitchFamily="18" charset="0"/>
                <a:cs typeface="Times New Roman" pitchFamily="18" charset="0"/>
              </a:rPr>
              <a:t> in the </a:t>
            </a:r>
            <a:r>
              <a:rPr lang="en-US" sz="1400" b="1" u="sng" dirty="0" smtClean="0">
                <a:solidFill>
                  <a:srgbClr val="000000"/>
                </a:solidFill>
                <a:latin typeface="Times New Roman" pitchFamily="18" charset="0"/>
                <a:cs typeface="Times New Roman" pitchFamily="18" charset="0"/>
              </a:rPr>
              <a:t>Indian state </a:t>
            </a:r>
            <a:r>
              <a:rPr lang="en-US" sz="1400" b="1" dirty="0" smtClean="0">
                <a:solidFill>
                  <a:srgbClr val="000000"/>
                </a:solidFill>
                <a:latin typeface="Times New Roman" pitchFamily="18" charset="0"/>
                <a:cs typeface="Times New Roman" pitchFamily="18" charset="0"/>
              </a:rPr>
              <a:t>of </a:t>
            </a:r>
            <a:r>
              <a:rPr lang="en-US" sz="1400" b="1" u="sng" dirty="0" err="1" smtClean="0">
                <a:solidFill>
                  <a:srgbClr val="000000"/>
                </a:solidFill>
                <a:latin typeface="Times New Roman" pitchFamily="18" charset="0"/>
                <a:cs typeface="Times New Roman" pitchFamily="18" charset="0"/>
              </a:rPr>
              <a:t>Uttarakhand</a:t>
            </a:r>
            <a:r>
              <a:rPr lang="en-US" sz="1400" b="1" dirty="0" smtClean="0">
                <a:solidFill>
                  <a:srgbClr val="000000"/>
                </a:solidFill>
                <a:latin typeface="Times New Roman" pitchFamily="18" charset="0"/>
                <a:cs typeface="Times New Roman" pitchFamily="18" charset="0"/>
              </a:rPr>
              <a:t>. It flows south and east through the </a:t>
            </a:r>
            <a:r>
              <a:rPr lang="en-US" sz="1400" b="1" u="sng" dirty="0" err="1" smtClean="0">
                <a:solidFill>
                  <a:srgbClr val="000000"/>
                </a:solidFill>
                <a:latin typeface="Times New Roman" pitchFamily="18" charset="0"/>
                <a:cs typeface="Times New Roman" pitchFamily="18" charset="0"/>
              </a:rPr>
              <a:t>Gangetic</a:t>
            </a:r>
            <a:r>
              <a:rPr lang="en-US" sz="1400" b="1" u="sng" dirty="0" smtClean="0">
                <a:solidFill>
                  <a:srgbClr val="000000"/>
                </a:solidFill>
                <a:latin typeface="Times New Roman" pitchFamily="18" charset="0"/>
                <a:cs typeface="Times New Roman" pitchFamily="18" charset="0"/>
              </a:rPr>
              <a:t> plain</a:t>
            </a:r>
            <a:r>
              <a:rPr lang="en-US" sz="1400" b="1" dirty="0" smtClean="0">
                <a:solidFill>
                  <a:srgbClr val="000000"/>
                </a:solidFill>
                <a:latin typeface="Times New Roman" pitchFamily="18" charset="0"/>
                <a:cs typeface="Times New Roman" pitchFamily="18" charset="0"/>
              </a:rPr>
              <a:t> of </a:t>
            </a:r>
            <a:r>
              <a:rPr lang="en-US" sz="1400" b="1" u="sng" dirty="0" smtClean="0">
                <a:solidFill>
                  <a:srgbClr val="000000"/>
                </a:solidFill>
                <a:latin typeface="Times New Roman" pitchFamily="18" charset="0"/>
                <a:cs typeface="Times New Roman" pitchFamily="18" charset="0"/>
              </a:rPr>
              <a:t>North India,</a:t>
            </a:r>
            <a:r>
              <a:rPr lang="en-US" sz="1400" b="1" dirty="0" smtClean="0">
                <a:solidFill>
                  <a:srgbClr val="000000"/>
                </a:solidFill>
                <a:latin typeface="Times New Roman" pitchFamily="18" charset="0"/>
                <a:cs typeface="Times New Roman" pitchFamily="18" charset="0"/>
              </a:rPr>
              <a:t> receiving the right-bank tributary, the </a:t>
            </a:r>
            <a:r>
              <a:rPr lang="en-US" sz="1400" b="1" u="sng" dirty="0" smtClean="0">
                <a:solidFill>
                  <a:srgbClr val="000000"/>
                </a:solidFill>
                <a:latin typeface="Times New Roman" pitchFamily="18" charset="0"/>
                <a:cs typeface="Times New Roman" pitchFamily="18" charset="0"/>
              </a:rPr>
              <a:t>Yamuna</a:t>
            </a:r>
            <a:r>
              <a:rPr lang="en-US" sz="1400" b="1" dirty="0" smtClean="0">
                <a:solidFill>
                  <a:srgbClr val="000000"/>
                </a:solidFill>
                <a:latin typeface="Times New Roman" pitchFamily="18" charset="0"/>
                <a:cs typeface="Times New Roman" pitchFamily="18" charset="0"/>
              </a:rPr>
              <a:t>, which also rises in the western Indian Himalayas, and several left-bank tributaries from </a:t>
            </a:r>
            <a:r>
              <a:rPr lang="en-US" sz="1400" b="1" u="sng" dirty="0" smtClean="0">
                <a:solidFill>
                  <a:srgbClr val="000000"/>
                </a:solidFill>
                <a:latin typeface="Times New Roman" pitchFamily="18" charset="0"/>
                <a:cs typeface="Times New Roman" pitchFamily="18" charset="0"/>
              </a:rPr>
              <a:t>Nepal</a:t>
            </a:r>
            <a:r>
              <a:rPr lang="en-US" sz="1400" b="1" dirty="0" smtClean="0">
                <a:solidFill>
                  <a:srgbClr val="000000"/>
                </a:solidFill>
                <a:latin typeface="Times New Roman" pitchFamily="18" charset="0"/>
                <a:cs typeface="Times New Roman" pitchFamily="18" charset="0"/>
              </a:rPr>
              <a:t> that account for the bulk of its flow.</a:t>
            </a:r>
            <a:r>
              <a:rPr lang="en-US" sz="1400" b="1" u="sng" baseline="30000" dirty="0" smtClean="0">
                <a:solidFill>
                  <a:srgbClr val="000000"/>
                </a:solidFill>
                <a:latin typeface="Times New Roman" pitchFamily="18" charset="0"/>
                <a:cs typeface="Times New Roman" pitchFamily="18" charset="0"/>
              </a:rPr>
              <a:t> </a:t>
            </a:r>
            <a:r>
              <a:rPr lang="en-US" sz="1400" b="1" dirty="0" smtClean="0">
                <a:solidFill>
                  <a:srgbClr val="000000"/>
                </a:solidFill>
                <a:latin typeface="Times New Roman" pitchFamily="18" charset="0"/>
                <a:cs typeface="Times New Roman" pitchFamily="18" charset="0"/>
              </a:rPr>
              <a:t>In </a:t>
            </a:r>
            <a:r>
              <a:rPr lang="en-US" sz="1400" b="1" u="sng" dirty="0" smtClean="0">
                <a:solidFill>
                  <a:srgbClr val="000000"/>
                </a:solidFill>
                <a:latin typeface="Times New Roman" pitchFamily="18" charset="0"/>
                <a:cs typeface="Times New Roman" pitchFamily="18" charset="0"/>
              </a:rPr>
              <a:t>West Bengal</a:t>
            </a:r>
            <a:r>
              <a:rPr lang="en-US" sz="1400" b="1" dirty="0" smtClean="0">
                <a:solidFill>
                  <a:srgbClr val="000000"/>
                </a:solidFill>
                <a:latin typeface="Times New Roman" pitchFamily="18" charset="0"/>
                <a:cs typeface="Times New Roman" pitchFamily="18" charset="0"/>
              </a:rPr>
              <a:t> state, India, a feeder canal taking off from its right bank diverts 50% of its flow southwards, artificially connecting it to the </a:t>
            </a:r>
            <a:r>
              <a:rPr lang="en-US" sz="1400" b="1" u="sng" dirty="0" smtClean="0">
                <a:solidFill>
                  <a:srgbClr val="000000"/>
                </a:solidFill>
                <a:latin typeface="Times New Roman" pitchFamily="18" charset="0"/>
                <a:cs typeface="Times New Roman" pitchFamily="18" charset="0"/>
              </a:rPr>
              <a:t>Hooghly River</a:t>
            </a:r>
            <a:r>
              <a:rPr lang="en-US" sz="1400" b="1" dirty="0" smtClean="0">
                <a:solidFill>
                  <a:srgbClr val="000000"/>
                </a:solidFill>
                <a:latin typeface="Times New Roman" pitchFamily="18" charset="0"/>
                <a:cs typeface="Times New Roman" pitchFamily="18" charset="0"/>
              </a:rPr>
              <a:t>. The Ganges continues into Bangladesh, its name changing to the </a:t>
            </a:r>
            <a:r>
              <a:rPr lang="en-US" sz="1400" b="1" u="sng" dirty="0" err="1" smtClean="0">
                <a:solidFill>
                  <a:srgbClr val="000000"/>
                </a:solidFill>
                <a:latin typeface="Times New Roman" pitchFamily="18" charset="0"/>
                <a:cs typeface="Times New Roman" pitchFamily="18" charset="0"/>
              </a:rPr>
              <a:t>Padma</a:t>
            </a:r>
            <a:r>
              <a:rPr lang="en-US" sz="1400" b="1" u="sng" dirty="0" smtClean="0">
                <a:solidFill>
                  <a:srgbClr val="000000"/>
                </a:solidFill>
                <a:latin typeface="Times New Roman" pitchFamily="18" charset="0"/>
                <a:cs typeface="Times New Roman" pitchFamily="18" charset="0"/>
              </a:rPr>
              <a:t>.</a:t>
            </a:r>
            <a:r>
              <a:rPr lang="en-US" sz="1400" b="1" dirty="0" smtClean="0">
                <a:solidFill>
                  <a:srgbClr val="000000"/>
                </a:solidFill>
                <a:latin typeface="Times New Roman" pitchFamily="18" charset="0"/>
                <a:cs typeface="Times New Roman" pitchFamily="18" charset="0"/>
              </a:rPr>
              <a:t> It is then joined by the </a:t>
            </a:r>
            <a:r>
              <a:rPr lang="en-US" sz="1400" b="1" u="sng" dirty="0" err="1" smtClean="0">
                <a:solidFill>
                  <a:srgbClr val="000000"/>
                </a:solidFill>
                <a:latin typeface="Times New Roman" pitchFamily="18" charset="0"/>
                <a:cs typeface="Times New Roman" pitchFamily="18" charset="0"/>
              </a:rPr>
              <a:t>Jamuna</a:t>
            </a:r>
            <a:r>
              <a:rPr lang="en-US" sz="1400" b="1" u="sng" dirty="0" smtClean="0">
                <a:solidFill>
                  <a:srgbClr val="000000"/>
                </a:solidFill>
                <a:latin typeface="Times New Roman" pitchFamily="18" charset="0"/>
                <a:cs typeface="Times New Roman" pitchFamily="18" charset="0"/>
              </a:rPr>
              <a:t>,</a:t>
            </a:r>
            <a:r>
              <a:rPr lang="en-US" sz="1400" b="1" dirty="0" smtClean="0">
                <a:solidFill>
                  <a:srgbClr val="000000"/>
                </a:solidFill>
                <a:latin typeface="Times New Roman" pitchFamily="18" charset="0"/>
                <a:cs typeface="Times New Roman" pitchFamily="18" charset="0"/>
              </a:rPr>
              <a:t> the lower stream of the </a:t>
            </a:r>
            <a:r>
              <a:rPr lang="en-US" sz="1400" b="1" u="sng" dirty="0" smtClean="0">
                <a:solidFill>
                  <a:srgbClr val="000000"/>
                </a:solidFill>
                <a:latin typeface="Times New Roman" pitchFamily="18" charset="0"/>
                <a:cs typeface="Times New Roman" pitchFamily="18" charset="0"/>
              </a:rPr>
              <a:t>Brahmaputra</a:t>
            </a:r>
            <a:r>
              <a:rPr lang="en-US" sz="1400" b="1" dirty="0" smtClean="0">
                <a:solidFill>
                  <a:srgbClr val="000000"/>
                </a:solidFill>
                <a:latin typeface="Times New Roman" pitchFamily="18" charset="0"/>
                <a:cs typeface="Times New Roman" pitchFamily="18" charset="0"/>
              </a:rPr>
              <a:t>, and eventually the </a:t>
            </a:r>
            <a:r>
              <a:rPr lang="en-US" sz="1400" b="1" u="sng" dirty="0" err="1" smtClean="0">
                <a:solidFill>
                  <a:srgbClr val="000000"/>
                </a:solidFill>
                <a:latin typeface="Times New Roman" pitchFamily="18" charset="0"/>
                <a:cs typeface="Times New Roman" pitchFamily="18" charset="0"/>
              </a:rPr>
              <a:t>Meghna</a:t>
            </a:r>
            <a:r>
              <a:rPr lang="en-US" sz="1400" b="1" dirty="0" smtClean="0">
                <a:solidFill>
                  <a:srgbClr val="000000"/>
                </a:solidFill>
                <a:latin typeface="Times New Roman" pitchFamily="18" charset="0"/>
                <a:cs typeface="Times New Roman" pitchFamily="18" charset="0"/>
              </a:rPr>
              <a:t>, forming the major estuary of the </a:t>
            </a:r>
            <a:r>
              <a:rPr lang="en-US" sz="1400" b="1" u="sng" dirty="0" smtClean="0">
                <a:solidFill>
                  <a:srgbClr val="000000"/>
                </a:solidFill>
                <a:latin typeface="Times New Roman" pitchFamily="18" charset="0"/>
                <a:cs typeface="Times New Roman" pitchFamily="18" charset="0"/>
              </a:rPr>
              <a:t>Ganges Delta</a:t>
            </a:r>
            <a:r>
              <a:rPr lang="en-US" sz="1400" b="1" dirty="0" smtClean="0">
                <a:solidFill>
                  <a:srgbClr val="000000"/>
                </a:solidFill>
                <a:latin typeface="Times New Roman" pitchFamily="18" charset="0"/>
                <a:cs typeface="Times New Roman" pitchFamily="18" charset="0"/>
              </a:rPr>
              <a:t>, and emptying into the </a:t>
            </a:r>
            <a:r>
              <a:rPr lang="en-US" sz="1400" b="1" u="sng" dirty="0" smtClean="0">
                <a:solidFill>
                  <a:srgbClr val="000000"/>
                </a:solidFill>
                <a:latin typeface="Times New Roman" pitchFamily="18" charset="0"/>
                <a:cs typeface="Times New Roman" pitchFamily="18" charset="0"/>
              </a:rPr>
              <a:t>Bay of Bengal</a:t>
            </a:r>
            <a:r>
              <a:rPr lang="en-US" sz="1400" b="1" dirty="0" smtClean="0">
                <a:solidFill>
                  <a:srgbClr val="000000"/>
                </a:solidFill>
                <a:latin typeface="Times New Roman" pitchFamily="18" charset="0"/>
                <a:cs typeface="Times New Roman" pitchFamily="18" charset="0"/>
              </a:rPr>
              <a:t>. The Ganges–Brahmaputra–</a:t>
            </a:r>
            <a:r>
              <a:rPr lang="en-US" sz="1400" b="1" dirty="0" err="1" smtClean="0">
                <a:solidFill>
                  <a:srgbClr val="000000"/>
                </a:solidFill>
                <a:latin typeface="Times New Roman" pitchFamily="18" charset="0"/>
                <a:cs typeface="Times New Roman" pitchFamily="18" charset="0"/>
              </a:rPr>
              <a:t>Meghna</a:t>
            </a:r>
            <a:r>
              <a:rPr lang="en-US" sz="1400" b="1" dirty="0" smtClean="0">
                <a:solidFill>
                  <a:srgbClr val="000000"/>
                </a:solidFill>
                <a:latin typeface="Times New Roman" pitchFamily="18" charset="0"/>
                <a:cs typeface="Times New Roman" pitchFamily="18" charset="0"/>
              </a:rPr>
              <a:t> system is the </a:t>
            </a:r>
            <a:r>
              <a:rPr lang="en-US" sz="1400" b="1" u="sng" dirty="0" smtClean="0">
                <a:solidFill>
                  <a:srgbClr val="000000"/>
                </a:solidFill>
                <a:latin typeface="Times New Roman" pitchFamily="18" charset="0"/>
                <a:cs typeface="Times New Roman" pitchFamily="18" charset="0"/>
              </a:rPr>
              <a:t>second-largest river on earth by discharge</a:t>
            </a:r>
            <a:r>
              <a:rPr lang="en-US" sz="1400" b="1" dirty="0" smtClean="0">
                <a:solidFill>
                  <a:srgbClr val="000000"/>
                </a:solidFill>
                <a:latin typeface="Times New Roman" pitchFamily="18" charset="0"/>
                <a:cs typeface="Times New Roman" pitchFamily="18" charset="0"/>
              </a:rPr>
              <a:t> </a:t>
            </a:r>
            <a:endParaRPr lang="en-US" sz="1400" dirty="0" smtClean="0">
              <a:solidFill>
                <a:srgbClr val="000000"/>
              </a:solidFill>
              <a:latin typeface="Times New Roman" pitchFamily="18" charset="0"/>
              <a:cs typeface="Times New Roman" pitchFamily="18" charset="0"/>
            </a:endParaRPr>
          </a:p>
          <a:p>
            <a:pPr lvl="0" algn="just"/>
            <a:r>
              <a:rPr lang="en-US" sz="1400" b="1" dirty="0" smtClean="0">
                <a:solidFill>
                  <a:srgbClr val="000000"/>
                </a:solidFill>
                <a:latin typeface="Times New Roman" pitchFamily="18" charset="0"/>
                <a:cs typeface="Times New Roman" pitchFamily="18" charset="0"/>
              </a:rPr>
              <a:t>The </a:t>
            </a:r>
            <a:r>
              <a:rPr lang="en-US" sz="1400" b="1" u="sng" dirty="0" smtClean="0">
                <a:solidFill>
                  <a:srgbClr val="000000"/>
                </a:solidFill>
                <a:latin typeface="Times New Roman" pitchFamily="18" charset="0"/>
                <a:cs typeface="Times New Roman" pitchFamily="18" charset="0"/>
              </a:rPr>
              <a:t>main stem </a:t>
            </a:r>
            <a:r>
              <a:rPr lang="en-US" sz="1400" b="1" dirty="0" smtClean="0">
                <a:solidFill>
                  <a:srgbClr val="000000"/>
                </a:solidFill>
                <a:latin typeface="Times New Roman" pitchFamily="18" charset="0"/>
                <a:cs typeface="Times New Roman" pitchFamily="18" charset="0"/>
              </a:rPr>
              <a:t>of the Ganges begins at the town of </a:t>
            </a:r>
            <a:r>
              <a:rPr lang="en-US" sz="1400" b="1" u="sng" dirty="0" err="1" smtClean="0">
                <a:solidFill>
                  <a:srgbClr val="000000"/>
                </a:solidFill>
                <a:latin typeface="Times New Roman" pitchFamily="18" charset="0"/>
                <a:cs typeface="Times New Roman" pitchFamily="18" charset="0"/>
              </a:rPr>
              <a:t>Devprayag</a:t>
            </a:r>
            <a:r>
              <a:rPr lang="en-US" sz="1400" b="1" u="sng" dirty="0" smtClean="0">
                <a:solidFill>
                  <a:srgbClr val="000000"/>
                </a:solidFill>
                <a:latin typeface="Times New Roman" pitchFamily="18" charset="0"/>
                <a:cs typeface="Times New Roman" pitchFamily="18" charset="0"/>
              </a:rPr>
              <a:t>, </a:t>
            </a:r>
            <a:r>
              <a:rPr lang="en-US" sz="1400" b="1" dirty="0" smtClean="0">
                <a:solidFill>
                  <a:srgbClr val="000000"/>
                </a:solidFill>
                <a:latin typeface="Times New Roman" pitchFamily="18" charset="0"/>
                <a:cs typeface="Times New Roman" pitchFamily="18" charset="0"/>
              </a:rPr>
              <a:t>at the confluence of the </a:t>
            </a:r>
            <a:r>
              <a:rPr lang="en-US" sz="1400" b="1" u="sng" dirty="0" err="1" smtClean="0">
                <a:solidFill>
                  <a:srgbClr val="000000"/>
                </a:solidFill>
                <a:latin typeface="Times New Roman" pitchFamily="18" charset="0"/>
                <a:cs typeface="Times New Roman" pitchFamily="18" charset="0"/>
              </a:rPr>
              <a:t>Alaknanda</a:t>
            </a:r>
            <a:r>
              <a:rPr lang="en-US" sz="1400" b="1" dirty="0" smtClean="0">
                <a:solidFill>
                  <a:srgbClr val="000000"/>
                </a:solidFill>
                <a:latin typeface="Times New Roman" pitchFamily="18" charset="0"/>
                <a:cs typeface="Times New Roman" pitchFamily="18" charset="0"/>
              </a:rPr>
              <a:t>, which is the </a:t>
            </a:r>
            <a:r>
              <a:rPr lang="en-US" sz="1400" b="1" u="sng" dirty="0" smtClean="0">
                <a:solidFill>
                  <a:srgbClr val="000000"/>
                </a:solidFill>
                <a:latin typeface="Times New Roman" pitchFamily="18" charset="0"/>
                <a:cs typeface="Times New Roman" pitchFamily="18" charset="0"/>
              </a:rPr>
              <a:t>source stream</a:t>
            </a:r>
            <a:r>
              <a:rPr lang="en-US" sz="1400" b="1" dirty="0" smtClean="0">
                <a:solidFill>
                  <a:srgbClr val="000000"/>
                </a:solidFill>
                <a:latin typeface="Times New Roman" pitchFamily="18" charset="0"/>
                <a:cs typeface="Times New Roman" pitchFamily="18" charset="0"/>
              </a:rPr>
              <a:t> in </a:t>
            </a:r>
            <a:r>
              <a:rPr lang="en-US" sz="1400" b="1" u="sng" dirty="0" smtClean="0">
                <a:solidFill>
                  <a:srgbClr val="000000"/>
                </a:solidFill>
                <a:latin typeface="Times New Roman" pitchFamily="18" charset="0"/>
                <a:cs typeface="Times New Roman" pitchFamily="18" charset="0"/>
              </a:rPr>
              <a:t>hydrology</a:t>
            </a:r>
            <a:r>
              <a:rPr lang="en-US" sz="1400" b="1" dirty="0" smtClean="0">
                <a:solidFill>
                  <a:srgbClr val="000000"/>
                </a:solidFill>
                <a:latin typeface="Times New Roman" pitchFamily="18" charset="0"/>
                <a:cs typeface="Times New Roman" pitchFamily="18" charset="0"/>
              </a:rPr>
              <a:t> on account of its greater length, and the </a:t>
            </a:r>
            <a:r>
              <a:rPr lang="en-US" sz="1400" b="1" u="sng" dirty="0" smtClean="0">
                <a:solidFill>
                  <a:srgbClr val="000000"/>
                </a:solidFill>
                <a:latin typeface="Times New Roman" pitchFamily="18" charset="0"/>
                <a:cs typeface="Times New Roman" pitchFamily="18" charset="0"/>
              </a:rPr>
              <a:t>Bhagirathi,</a:t>
            </a:r>
            <a:r>
              <a:rPr lang="en-US" sz="1400" b="1" dirty="0" smtClean="0">
                <a:solidFill>
                  <a:srgbClr val="000000"/>
                </a:solidFill>
                <a:latin typeface="Times New Roman" pitchFamily="18" charset="0"/>
                <a:cs typeface="Times New Roman" pitchFamily="18" charset="0"/>
              </a:rPr>
              <a:t> which is considered the source stream in all of </a:t>
            </a:r>
            <a:r>
              <a:rPr lang="en-US" sz="1400" b="1" u="sng" dirty="0" smtClean="0">
                <a:solidFill>
                  <a:srgbClr val="000000"/>
                </a:solidFill>
                <a:latin typeface="Times New Roman" pitchFamily="18" charset="0"/>
                <a:cs typeface="Times New Roman" pitchFamily="18" charset="0"/>
              </a:rPr>
              <a:t>Hindu mythology.</a:t>
            </a:r>
            <a:r>
              <a:rPr lang="en-US" sz="1400" b="1" dirty="0" smtClean="0">
                <a:solidFill>
                  <a:srgbClr val="000000"/>
                </a:solidFill>
                <a:latin typeface="Times New Roman" pitchFamily="18" charset="0"/>
                <a:cs typeface="Times New Roman" pitchFamily="18" charset="0"/>
              </a:rPr>
              <a:t> </a:t>
            </a:r>
            <a:endParaRPr lang="en-US" sz="1400" dirty="0" smtClean="0">
              <a:solidFill>
                <a:srgbClr val="000000"/>
              </a:solidFill>
              <a:latin typeface="Times New Roman" pitchFamily="18" charset="0"/>
              <a:cs typeface="Times New Roman" pitchFamily="18" charset="0"/>
            </a:endParaRPr>
          </a:p>
          <a:p>
            <a:pPr lvl="0" algn="just"/>
            <a:r>
              <a:rPr lang="en-US" sz="1400" b="1" dirty="0" smtClean="0">
                <a:solidFill>
                  <a:srgbClr val="000000"/>
                </a:solidFill>
                <a:latin typeface="Times New Roman" pitchFamily="18" charset="0"/>
                <a:cs typeface="Times New Roman" pitchFamily="18" charset="0"/>
              </a:rPr>
              <a:t>The Ganges is a lifeline  of millions of people who live in its basin and depend on it for their daily </a:t>
            </a:r>
            <a:r>
              <a:rPr lang="en-US" sz="1400" b="1" dirty="0" err="1" smtClean="0">
                <a:solidFill>
                  <a:srgbClr val="000000"/>
                </a:solidFill>
                <a:latin typeface="Times New Roman" pitchFamily="18" charset="0"/>
                <a:cs typeface="Times New Roman" pitchFamily="18" charset="0"/>
              </a:rPr>
              <a:t>needs.It</a:t>
            </a:r>
            <a:r>
              <a:rPr lang="en-US" sz="1400" b="1" dirty="0" smtClean="0">
                <a:solidFill>
                  <a:srgbClr val="000000"/>
                </a:solidFill>
                <a:latin typeface="Times New Roman" pitchFamily="18" charset="0"/>
                <a:cs typeface="Times New Roman" pitchFamily="18" charset="0"/>
              </a:rPr>
              <a:t> has been important historically, with many former provincial or imperial capitals such as </a:t>
            </a:r>
            <a:r>
              <a:rPr lang="en-US" sz="1400" b="1" u="sng" dirty="0" err="1" smtClean="0">
                <a:latin typeface="Times New Roman" pitchFamily="18" charset="0"/>
                <a:cs typeface="Times New Roman" pitchFamily="18" charset="0"/>
              </a:rPr>
              <a:t>Pataliputra</a:t>
            </a:r>
            <a:r>
              <a:rPr lang="en-US" sz="1400" b="1" dirty="0" smtClean="0">
                <a:latin typeface="Times New Roman" pitchFamily="18" charset="0"/>
                <a:cs typeface="Times New Roman" pitchFamily="18" charset="0"/>
              </a:rPr>
              <a:t>, </a:t>
            </a:r>
            <a:r>
              <a:rPr lang="en-US" sz="1400" b="1" u="sng" dirty="0" err="1" smtClean="0">
                <a:latin typeface="Times New Roman" pitchFamily="18" charset="0"/>
                <a:cs typeface="Times New Roman" pitchFamily="18" charset="0"/>
              </a:rPr>
              <a:t>Kannauj</a:t>
            </a:r>
            <a:r>
              <a:rPr lang="en-US" sz="1400" b="1" dirty="0" smtClean="0">
                <a:latin typeface="Times New Roman" pitchFamily="18" charset="0"/>
                <a:cs typeface="Times New Roman" pitchFamily="18" charset="0"/>
              </a:rPr>
              <a:t>, </a:t>
            </a:r>
            <a:r>
              <a:rPr lang="en-US" sz="1400" b="1" u="sng" dirty="0" err="1" smtClean="0">
                <a:latin typeface="Times New Roman" pitchFamily="18" charset="0"/>
                <a:cs typeface="Times New Roman" pitchFamily="18" charset="0"/>
              </a:rPr>
              <a:t>Sonargaon</a:t>
            </a:r>
            <a:r>
              <a:rPr lang="en-US" sz="1400" b="1" dirty="0" smtClean="0">
                <a:latin typeface="Times New Roman" pitchFamily="18" charset="0"/>
                <a:cs typeface="Times New Roman" pitchFamily="18" charset="0"/>
              </a:rPr>
              <a:t>, </a:t>
            </a:r>
            <a:r>
              <a:rPr lang="en-US" sz="1400" b="1" u="sng" dirty="0" smtClean="0">
                <a:latin typeface="Times New Roman" pitchFamily="18" charset="0"/>
                <a:cs typeface="Times New Roman" pitchFamily="18" charset="0"/>
              </a:rPr>
              <a:t>Dhaka</a:t>
            </a:r>
            <a:r>
              <a:rPr lang="en-US" sz="1400" b="1" dirty="0" smtClean="0">
                <a:latin typeface="Times New Roman" pitchFamily="18" charset="0"/>
                <a:cs typeface="Times New Roman" pitchFamily="18" charset="0"/>
              </a:rPr>
              <a:t>, </a:t>
            </a:r>
            <a:r>
              <a:rPr lang="en-US" sz="1400" b="1" u="sng" dirty="0" err="1" smtClean="0">
                <a:latin typeface="Times New Roman" pitchFamily="18" charset="0"/>
                <a:cs typeface="Times New Roman" pitchFamily="18" charset="0"/>
              </a:rPr>
              <a:t>Bikrampur</a:t>
            </a:r>
            <a:r>
              <a:rPr lang="en-US" sz="1400" b="1" dirty="0" smtClean="0">
                <a:latin typeface="Times New Roman" pitchFamily="18" charset="0"/>
                <a:cs typeface="Times New Roman" pitchFamily="18" charset="0"/>
              </a:rPr>
              <a:t>, </a:t>
            </a:r>
            <a:r>
              <a:rPr lang="en-US" sz="1400" b="1" u="sng" dirty="0" smtClean="0">
                <a:latin typeface="Times New Roman" pitchFamily="18" charset="0"/>
                <a:cs typeface="Times New Roman" pitchFamily="18" charset="0"/>
              </a:rPr>
              <a:t>Kara</a:t>
            </a:r>
            <a:r>
              <a:rPr lang="en-US" sz="1400" b="1" dirty="0" smtClean="0">
                <a:latin typeface="Times New Roman" pitchFamily="18" charset="0"/>
                <a:cs typeface="Times New Roman" pitchFamily="18" charset="0"/>
              </a:rPr>
              <a:t>, </a:t>
            </a:r>
            <a:r>
              <a:rPr lang="en-US" sz="1400" b="1" u="sng" dirty="0" err="1" smtClean="0">
                <a:latin typeface="Times New Roman" pitchFamily="18" charset="0"/>
                <a:cs typeface="Times New Roman" pitchFamily="18" charset="0"/>
              </a:rPr>
              <a:t>Munger</a:t>
            </a:r>
            <a:r>
              <a:rPr lang="en-US" sz="1400" b="1" dirty="0" smtClean="0">
                <a:latin typeface="Times New Roman" pitchFamily="18" charset="0"/>
                <a:cs typeface="Times New Roman" pitchFamily="18" charset="0"/>
              </a:rPr>
              <a:t>, </a:t>
            </a:r>
            <a:r>
              <a:rPr lang="en-US" sz="1400" b="1" u="sng" dirty="0" err="1" smtClean="0">
                <a:latin typeface="Times New Roman" pitchFamily="18" charset="0"/>
                <a:cs typeface="Times New Roman" pitchFamily="18" charset="0"/>
              </a:rPr>
              <a:t>Kashi</a:t>
            </a:r>
            <a:r>
              <a:rPr lang="en-US" sz="1400" b="1" dirty="0" smtClean="0">
                <a:latin typeface="Times New Roman" pitchFamily="18" charset="0"/>
                <a:cs typeface="Times New Roman" pitchFamily="18" charset="0"/>
              </a:rPr>
              <a:t>, </a:t>
            </a:r>
            <a:r>
              <a:rPr lang="en-US" sz="1400" b="1" u="sng" dirty="0" smtClean="0">
                <a:latin typeface="Times New Roman" pitchFamily="18" charset="0"/>
                <a:cs typeface="Times New Roman" pitchFamily="18" charset="0"/>
              </a:rPr>
              <a:t>Patna</a:t>
            </a:r>
            <a:r>
              <a:rPr lang="en-US" sz="1400" b="1" dirty="0" smtClean="0">
                <a:latin typeface="Times New Roman" pitchFamily="18" charset="0"/>
                <a:cs typeface="Times New Roman" pitchFamily="18" charset="0"/>
              </a:rPr>
              <a:t>, </a:t>
            </a:r>
            <a:r>
              <a:rPr lang="en-US" sz="1400" b="1" u="sng" dirty="0" err="1" smtClean="0">
                <a:latin typeface="Times New Roman" pitchFamily="18" charset="0"/>
                <a:cs typeface="Times New Roman" pitchFamily="18" charset="0"/>
              </a:rPr>
              <a:t>Hajipur</a:t>
            </a:r>
            <a:r>
              <a:rPr lang="en-US" sz="1400" b="1" dirty="0" smtClean="0">
                <a:latin typeface="Times New Roman" pitchFamily="18" charset="0"/>
                <a:cs typeface="Times New Roman" pitchFamily="18" charset="0"/>
              </a:rPr>
              <a:t>, </a:t>
            </a:r>
            <a:r>
              <a:rPr lang="en-US" sz="1400" b="1" u="sng" dirty="0" smtClean="0">
                <a:latin typeface="Times New Roman" pitchFamily="18" charset="0"/>
                <a:cs typeface="Times New Roman" pitchFamily="18" charset="0"/>
              </a:rPr>
              <a:t>Delhi</a:t>
            </a:r>
            <a:r>
              <a:rPr lang="en-US" sz="1400" b="1" dirty="0" smtClean="0">
                <a:latin typeface="Times New Roman" pitchFamily="18" charset="0"/>
                <a:cs typeface="Times New Roman" pitchFamily="18" charset="0"/>
              </a:rPr>
              <a:t>, </a:t>
            </a:r>
            <a:r>
              <a:rPr lang="en-US" sz="1400" b="1" u="sng" dirty="0" smtClean="0">
                <a:latin typeface="Times New Roman" pitchFamily="18" charset="0"/>
                <a:cs typeface="Times New Roman" pitchFamily="18" charset="0"/>
              </a:rPr>
              <a:t>Bhagalpur</a:t>
            </a:r>
            <a:r>
              <a:rPr lang="en-US" sz="1400" b="1" dirty="0" smtClean="0">
                <a:latin typeface="Times New Roman" pitchFamily="18" charset="0"/>
                <a:cs typeface="Times New Roman" pitchFamily="18" charset="0"/>
              </a:rPr>
              <a:t>, </a:t>
            </a:r>
            <a:r>
              <a:rPr lang="en-US" sz="1400" b="1" u="sng" dirty="0" err="1" smtClean="0">
                <a:latin typeface="Times New Roman" pitchFamily="18" charset="0"/>
                <a:cs typeface="Times New Roman" pitchFamily="18" charset="0"/>
              </a:rPr>
              <a:t>Murshidabad</a:t>
            </a:r>
            <a:r>
              <a:rPr lang="en-US" sz="1400" b="1" dirty="0" smtClean="0">
                <a:latin typeface="Times New Roman" pitchFamily="18" charset="0"/>
                <a:cs typeface="Times New Roman" pitchFamily="18" charset="0"/>
              </a:rPr>
              <a:t>, </a:t>
            </a:r>
            <a:r>
              <a:rPr lang="en-US" sz="1400" b="1" u="sng" dirty="0" err="1" smtClean="0">
                <a:latin typeface="Times New Roman" pitchFamily="18" charset="0"/>
                <a:cs typeface="Times New Roman" pitchFamily="18" charset="0"/>
              </a:rPr>
              <a:t>Baharampur</a:t>
            </a:r>
            <a:r>
              <a:rPr lang="en-US" sz="1400" b="1" dirty="0" smtClean="0">
                <a:latin typeface="Times New Roman" pitchFamily="18" charset="0"/>
                <a:cs typeface="Times New Roman" pitchFamily="18" charset="0"/>
              </a:rPr>
              <a:t>, </a:t>
            </a:r>
            <a:r>
              <a:rPr lang="en-US" sz="1400" b="1" u="sng" dirty="0" err="1" smtClean="0">
                <a:latin typeface="Times New Roman" pitchFamily="18" charset="0"/>
                <a:cs typeface="Times New Roman" pitchFamily="18" charset="0"/>
              </a:rPr>
              <a:t>Kampilya</a:t>
            </a:r>
            <a:r>
              <a:rPr lang="en-US" sz="1400" b="1" dirty="0" smtClean="0">
                <a:solidFill>
                  <a:srgbClr val="000000"/>
                </a:solidFill>
                <a:latin typeface="Times New Roman" pitchFamily="18" charset="0"/>
                <a:cs typeface="Times New Roman" pitchFamily="18" charset="0"/>
              </a:rPr>
              <a:t>, and </a:t>
            </a:r>
            <a:r>
              <a:rPr lang="en-US" sz="1400" b="1" u="sng" dirty="0" smtClean="0">
                <a:solidFill>
                  <a:srgbClr val="000000"/>
                </a:solidFill>
                <a:latin typeface="Times New Roman" pitchFamily="18" charset="0"/>
                <a:cs typeface="Times New Roman" pitchFamily="18" charset="0"/>
              </a:rPr>
              <a:t>Kolkata</a:t>
            </a:r>
            <a:r>
              <a:rPr lang="en-US" sz="1400" b="1" dirty="0" smtClean="0">
                <a:solidFill>
                  <a:srgbClr val="000000"/>
                </a:solidFill>
                <a:latin typeface="Times New Roman" pitchFamily="18" charset="0"/>
                <a:cs typeface="Times New Roman" pitchFamily="18" charset="0"/>
              </a:rPr>
              <a:t> located on its banks or the banks of tributaries and connected waterways. The river is home to approximately 140 species of fish, 90 species of </a:t>
            </a:r>
            <a:r>
              <a:rPr lang="en-US" sz="1400" b="1" u="sng" dirty="0" smtClean="0">
                <a:solidFill>
                  <a:srgbClr val="000000"/>
                </a:solidFill>
                <a:latin typeface="Times New Roman" pitchFamily="18" charset="0"/>
                <a:cs typeface="Times New Roman" pitchFamily="18" charset="0"/>
              </a:rPr>
              <a:t>amphibians</a:t>
            </a:r>
            <a:r>
              <a:rPr lang="en-US" sz="1400" b="1" dirty="0" smtClean="0">
                <a:solidFill>
                  <a:srgbClr val="000000"/>
                </a:solidFill>
                <a:latin typeface="Times New Roman" pitchFamily="18" charset="0"/>
                <a:cs typeface="Times New Roman" pitchFamily="18" charset="0"/>
              </a:rPr>
              <a:t>,  </a:t>
            </a:r>
            <a:r>
              <a:rPr lang="en-US" sz="1400" b="1" u="sng" dirty="0" smtClean="0">
                <a:solidFill>
                  <a:srgbClr val="000000"/>
                </a:solidFill>
                <a:latin typeface="Times New Roman" pitchFamily="18" charset="0"/>
                <a:cs typeface="Times New Roman" pitchFamily="18" charset="0"/>
              </a:rPr>
              <a:t>reptiles</a:t>
            </a:r>
            <a:r>
              <a:rPr lang="en-US" sz="1400" b="1" dirty="0" smtClean="0">
                <a:solidFill>
                  <a:srgbClr val="000000"/>
                </a:solidFill>
                <a:latin typeface="Times New Roman" pitchFamily="18" charset="0"/>
                <a:cs typeface="Times New Roman" pitchFamily="18" charset="0"/>
              </a:rPr>
              <a:t> and </a:t>
            </a:r>
            <a:r>
              <a:rPr lang="en-US" sz="1400" b="1" u="sng" dirty="0" smtClean="0">
                <a:solidFill>
                  <a:srgbClr val="000000"/>
                </a:solidFill>
                <a:latin typeface="Times New Roman" pitchFamily="18" charset="0"/>
                <a:cs typeface="Times New Roman" pitchFamily="18" charset="0"/>
              </a:rPr>
              <a:t>mammals</a:t>
            </a:r>
            <a:r>
              <a:rPr lang="en-US" sz="1400" b="1" dirty="0" smtClean="0">
                <a:solidFill>
                  <a:srgbClr val="000000"/>
                </a:solidFill>
                <a:latin typeface="Times New Roman" pitchFamily="18" charset="0"/>
                <a:cs typeface="Times New Roman" pitchFamily="18" charset="0"/>
              </a:rPr>
              <a:t>, including </a:t>
            </a:r>
            <a:r>
              <a:rPr lang="en-US" sz="1400" b="1" u="sng" dirty="0" smtClean="0">
                <a:solidFill>
                  <a:srgbClr val="000000"/>
                </a:solidFill>
                <a:latin typeface="Times New Roman" pitchFamily="18" charset="0"/>
                <a:cs typeface="Times New Roman" pitchFamily="18" charset="0"/>
              </a:rPr>
              <a:t>critically endangered</a:t>
            </a:r>
            <a:r>
              <a:rPr lang="en-US" sz="1400" b="1" dirty="0" smtClean="0">
                <a:solidFill>
                  <a:srgbClr val="000000"/>
                </a:solidFill>
                <a:latin typeface="Times New Roman" pitchFamily="18" charset="0"/>
                <a:cs typeface="Times New Roman" pitchFamily="18" charset="0"/>
              </a:rPr>
              <a:t> species such as the </a:t>
            </a:r>
            <a:r>
              <a:rPr lang="en-US" sz="1400" b="1" u="sng" dirty="0" err="1" smtClean="0">
                <a:solidFill>
                  <a:srgbClr val="000000"/>
                </a:solidFill>
                <a:latin typeface="Times New Roman" pitchFamily="18" charset="0"/>
                <a:cs typeface="Times New Roman" pitchFamily="18" charset="0"/>
              </a:rPr>
              <a:t>gharial</a:t>
            </a:r>
            <a:r>
              <a:rPr lang="en-US" sz="1400" b="1" dirty="0" smtClean="0">
                <a:solidFill>
                  <a:srgbClr val="000000"/>
                </a:solidFill>
                <a:latin typeface="Times New Roman" pitchFamily="18" charset="0"/>
                <a:cs typeface="Times New Roman" pitchFamily="18" charset="0"/>
              </a:rPr>
              <a:t> and </a:t>
            </a:r>
            <a:r>
              <a:rPr lang="en-US" sz="1400" b="1" u="sng" dirty="0" smtClean="0">
                <a:solidFill>
                  <a:srgbClr val="000000"/>
                </a:solidFill>
                <a:latin typeface="Times New Roman" pitchFamily="18" charset="0"/>
                <a:cs typeface="Times New Roman" pitchFamily="18" charset="0"/>
              </a:rPr>
              <a:t>South Asian river dolphin.</a:t>
            </a:r>
            <a:r>
              <a:rPr lang="en-US" sz="1400" b="1" dirty="0" smtClean="0">
                <a:solidFill>
                  <a:srgbClr val="000000"/>
                </a:solidFill>
                <a:latin typeface="Times New Roman" pitchFamily="18" charset="0"/>
                <a:cs typeface="Times New Roman" pitchFamily="18" charset="0"/>
              </a:rPr>
              <a:t> The Ganges is the most sacred river to </a:t>
            </a:r>
            <a:r>
              <a:rPr lang="en-US" sz="1400" b="1" u="sng" dirty="0" smtClean="0">
                <a:solidFill>
                  <a:srgbClr val="000000"/>
                </a:solidFill>
                <a:latin typeface="Times New Roman" pitchFamily="18" charset="0"/>
                <a:cs typeface="Times New Roman" pitchFamily="18" charset="0"/>
              </a:rPr>
              <a:t>Hindus. </a:t>
            </a:r>
            <a:r>
              <a:rPr lang="en-US" sz="1400" b="1" dirty="0" smtClean="0">
                <a:solidFill>
                  <a:srgbClr val="000000"/>
                </a:solidFill>
                <a:latin typeface="Times New Roman" pitchFamily="18" charset="0"/>
                <a:cs typeface="Times New Roman" pitchFamily="18" charset="0"/>
              </a:rPr>
              <a:t>It is worshipped as the goddess </a:t>
            </a:r>
            <a:r>
              <a:rPr lang="en-US" sz="1400" b="1" i="1" u="sng" dirty="0" err="1" smtClean="0">
                <a:solidFill>
                  <a:srgbClr val="000000"/>
                </a:solidFill>
                <a:latin typeface="Times New Roman" pitchFamily="18" charset="0"/>
                <a:cs typeface="Times New Roman" pitchFamily="18" charset="0"/>
              </a:rPr>
              <a:t>Ganga</a:t>
            </a:r>
            <a:r>
              <a:rPr lang="en-US" sz="1400" b="1" dirty="0" smtClean="0">
                <a:solidFill>
                  <a:srgbClr val="000000"/>
                </a:solidFill>
                <a:latin typeface="Times New Roman" pitchFamily="18" charset="0"/>
                <a:cs typeface="Times New Roman" pitchFamily="18" charset="0"/>
              </a:rPr>
              <a:t> in </a:t>
            </a:r>
            <a:r>
              <a:rPr lang="en-US" sz="1400" b="1" u="sng" dirty="0" smtClean="0">
                <a:solidFill>
                  <a:srgbClr val="000000"/>
                </a:solidFill>
                <a:latin typeface="Times New Roman" pitchFamily="18" charset="0"/>
                <a:cs typeface="Times New Roman" pitchFamily="18" charset="0"/>
              </a:rPr>
              <a:t>Hinduism.</a:t>
            </a:r>
            <a:r>
              <a:rPr lang="en-US" sz="1400" b="1" baseline="30000" dirty="0" smtClean="0">
                <a:solidFill>
                  <a:srgbClr val="000000"/>
                </a:solidFill>
                <a:latin typeface="Times New Roman" pitchFamily="18" charset="0"/>
                <a:cs typeface="Times New Roman" pitchFamily="18" charset="0"/>
              </a:rPr>
              <a:t> </a:t>
            </a:r>
            <a:endParaRPr lang="en-US" sz="1400" dirty="0" smtClean="0">
              <a:solidFill>
                <a:srgbClr val="000000"/>
              </a:solidFill>
              <a:latin typeface="Times New Roman" pitchFamily="18" charset="0"/>
              <a:cs typeface="Times New Roman" pitchFamily="18" charset="0"/>
            </a:endParaRPr>
          </a:p>
          <a:p>
            <a:pPr algn="just"/>
            <a:r>
              <a:rPr lang="en-US" sz="1400" b="1" dirty="0" smtClean="0">
                <a:solidFill>
                  <a:srgbClr val="000000"/>
                </a:solidFill>
                <a:latin typeface="Times New Roman" pitchFamily="18" charset="0"/>
                <a:cs typeface="Times New Roman" pitchFamily="18" charset="0"/>
              </a:rPr>
              <a:t>The </a:t>
            </a:r>
            <a:r>
              <a:rPr lang="en-US" sz="1400" b="1" u="sng" dirty="0" smtClean="0">
                <a:solidFill>
                  <a:srgbClr val="000000"/>
                </a:solidFill>
                <a:latin typeface="Times New Roman" pitchFamily="18" charset="0"/>
                <a:cs typeface="Times New Roman" pitchFamily="18" charset="0"/>
              </a:rPr>
              <a:t>Ganges is threatened by severe pollution</a:t>
            </a:r>
            <a:r>
              <a:rPr lang="en-US" sz="1400" b="1" dirty="0" smtClean="0">
                <a:solidFill>
                  <a:srgbClr val="000000"/>
                </a:solidFill>
                <a:latin typeface="Times New Roman" pitchFamily="18" charset="0"/>
                <a:cs typeface="Times New Roman" pitchFamily="18" charset="0"/>
              </a:rPr>
              <a:t>. This not only poses a danger  to all living beings. The levels of </a:t>
            </a:r>
            <a:r>
              <a:rPr lang="en-US" sz="1400" b="1" u="sng" dirty="0" smtClean="0">
                <a:solidFill>
                  <a:srgbClr val="000000"/>
                </a:solidFill>
                <a:latin typeface="Times New Roman" pitchFamily="18" charset="0"/>
                <a:cs typeface="Times New Roman" pitchFamily="18" charset="0"/>
              </a:rPr>
              <a:t>fecal </a:t>
            </a:r>
            <a:r>
              <a:rPr lang="en-US" sz="1400" b="1" u="sng" dirty="0" err="1" smtClean="0">
                <a:solidFill>
                  <a:srgbClr val="000000"/>
                </a:solidFill>
                <a:latin typeface="Times New Roman" pitchFamily="18" charset="0"/>
                <a:cs typeface="Times New Roman" pitchFamily="18" charset="0"/>
              </a:rPr>
              <a:t>coliform</a:t>
            </a:r>
            <a:r>
              <a:rPr lang="en-US" sz="1400" b="1" dirty="0" smtClean="0">
                <a:solidFill>
                  <a:srgbClr val="000000"/>
                </a:solidFill>
                <a:latin typeface="Times New Roman" pitchFamily="18" charset="0"/>
                <a:cs typeface="Times New Roman" pitchFamily="18" charset="0"/>
              </a:rPr>
              <a:t> bacteria from human waste in the river near Varanasi are more than 100 times the Indian government's official limit. The </a:t>
            </a:r>
            <a:r>
              <a:rPr lang="en-US" sz="1400" b="1" u="sng" dirty="0" err="1" smtClean="0">
                <a:solidFill>
                  <a:srgbClr val="000000"/>
                </a:solidFill>
                <a:latin typeface="Times New Roman" pitchFamily="18" charset="0"/>
                <a:cs typeface="Times New Roman" pitchFamily="18" charset="0"/>
              </a:rPr>
              <a:t>Ganga</a:t>
            </a:r>
            <a:r>
              <a:rPr lang="en-US" sz="1400" b="1" u="sng" dirty="0" smtClean="0">
                <a:solidFill>
                  <a:srgbClr val="000000"/>
                </a:solidFill>
                <a:latin typeface="Times New Roman" pitchFamily="18" charset="0"/>
                <a:cs typeface="Times New Roman" pitchFamily="18" charset="0"/>
              </a:rPr>
              <a:t> Action Plan</a:t>
            </a:r>
            <a:r>
              <a:rPr lang="en-US" sz="1400" b="1" dirty="0" smtClean="0">
                <a:solidFill>
                  <a:srgbClr val="000000"/>
                </a:solidFill>
                <a:latin typeface="Times New Roman" pitchFamily="18" charset="0"/>
                <a:cs typeface="Times New Roman" pitchFamily="18" charset="0"/>
              </a:rPr>
              <a:t>, an environmental initiative to clean up the river, has been considered a failure which is </a:t>
            </a:r>
            <a:r>
              <a:rPr lang="en-US" sz="1400" dirty="0" smtClean="0">
                <a:solidFill>
                  <a:srgbClr val="000000"/>
                </a:solidFill>
                <a:latin typeface="Times New Roman" pitchFamily="18" charset="0"/>
                <a:cs typeface="Times New Roman" pitchFamily="18" charset="0"/>
              </a:rPr>
              <a:t>variously attributed to </a:t>
            </a:r>
            <a:r>
              <a:rPr lang="en-US" sz="1400" u="sng" dirty="0" smtClean="0">
                <a:solidFill>
                  <a:srgbClr val="000000"/>
                </a:solidFill>
                <a:latin typeface="Times New Roman" pitchFamily="18" charset="0"/>
                <a:cs typeface="Times New Roman" pitchFamily="18" charset="0"/>
              </a:rPr>
              <a:t>corruption</a:t>
            </a:r>
            <a:r>
              <a:rPr lang="en-US" sz="1400" dirty="0" smtClean="0">
                <a:solidFill>
                  <a:srgbClr val="000000"/>
                </a:solidFill>
                <a:latin typeface="Times New Roman" pitchFamily="18" charset="0"/>
                <a:cs typeface="Times New Roman" pitchFamily="18" charset="0"/>
              </a:rPr>
              <a:t>, a lack of will in the government, poor technical </a:t>
            </a:r>
            <a:r>
              <a:rPr lang="en-US" sz="1400" dirty="0" err="1" smtClean="0">
                <a:solidFill>
                  <a:srgbClr val="000000"/>
                </a:solidFill>
                <a:latin typeface="Times New Roman" pitchFamily="18" charset="0"/>
                <a:cs typeface="Times New Roman" pitchFamily="18" charset="0"/>
              </a:rPr>
              <a:t>expertise,poor</a:t>
            </a:r>
            <a:r>
              <a:rPr lang="en-US" sz="1400" dirty="0" smtClean="0">
                <a:solidFill>
                  <a:srgbClr val="000000"/>
                </a:solidFill>
                <a:latin typeface="Times New Roman" pitchFamily="18" charset="0"/>
                <a:cs typeface="Times New Roman" pitchFamily="18" charset="0"/>
              </a:rPr>
              <a:t> </a:t>
            </a:r>
            <a:r>
              <a:rPr lang="en-US" sz="1400" u="sng" dirty="0" smtClean="0">
                <a:solidFill>
                  <a:srgbClr val="000000"/>
                </a:solidFill>
                <a:latin typeface="Times New Roman" pitchFamily="18" charset="0"/>
                <a:cs typeface="Times New Roman" pitchFamily="18" charset="0"/>
              </a:rPr>
              <a:t>environmental planning, </a:t>
            </a:r>
            <a:r>
              <a:rPr lang="en-US" sz="1400" dirty="0" smtClean="0">
                <a:solidFill>
                  <a:srgbClr val="000000"/>
                </a:solidFill>
                <a:latin typeface="Times New Roman" pitchFamily="18" charset="0"/>
                <a:cs typeface="Times New Roman" pitchFamily="18" charset="0"/>
              </a:rPr>
              <a:t>and a lack of support from religious  authorities</a:t>
            </a:r>
            <a:endParaRPr lang="en-US" sz="1200" b="1" dirty="0" smtClean="0">
              <a:solidFill>
                <a:srgbClr val="000000"/>
              </a:solidFill>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5791200"/>
          </a:xfrm>
        </p:spPr>
        <p:txBody>
          <a:bodyPr>
            <a:normAutofit/>
          </a:bodyPr>
          <a:lstStyle/>
          <a:p>
            <a:pPr algn="just"/>
            <a:r>
              <a:rPr lang="en-US" dirty="0" err="1" smtClean="0">
                <a:latin typeface="Times New Roman" pitchFamily="18" charset="0"/>
                <a:cs typeface="Times New Roman" pitchFamily="18" charset="0"/>
              </a:rPr>
              <a:t>Tehri</a:t>
            </a:r>
            <a:r>
              <a:rPr lang="en-US" dirty="0" smtClean="0">
                <a:latin typeface="Times New Roman" pitchFamily="18" charset="0"/>
                <a:cs typeface="Times New Roman" pitchFamily="18" charset="0"/>
              </a:rPr>
              <a:t> Dam was constructed on Bhagirathi River, a tributary of the Ganges. It is located 1.5 km downstream of </a:t>
            </a:r>
            <a:r>
              <a:rPr lang="en-US" dirty="0" err="1" smtClean="0">
                <a:latin typeface="Times New Roman" pitchFamily="18" charset="0"/>
                <a:cs typeface="Times New Roman" pitchFamily="18" charset="0"/>
              </a:rPr>
              <a:t>Ganesh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Prayag</a:t>
            </a:r>
            <a:r>
              <a:rPr lang="en-US" dirty="0" smtClean="0">
                <a:latin typeface="Times New Roman" pitchFamily="18" charset="0"/>
                <a:cs typeface="Times New Roman" pitchFamily="18" charset="0"/>
              </a:rPr>
              <a:t>, the place where </a:t>
            </a:r>
            <a:r>
              <a:rPr lang="en-US" dirty="0" err="1" smtClean="0">
                <a:latin typeface="Times New Roman" pitchFamily="18" charset="0"/>
                <a:cs typeface="Times New Roman" pitchFamily="18" charset="0"/>
              </a:rPr>
              <a:t>Bhilangana</a:t>
            </a:r>
            <a:r>
              <a:rPr lang="en-US" dirty="0" smtClean="0">
                <a:latin typeface="Times New Roman" pitchFamily="18" charset="0"/>
                <a:cs typeface="Times New Roman" pitchFamily="18" charset="0"/>
              </a:rPr>
              <a:t> meets Bhagirathi. Bhagirathi is called the Ganges after </a:t>
            </a:r>
            <a:r>
              <a:rPr lang="en-US" dirty="0" err="1" smtClean="0">
                <a:latin typeface="Times New Roman" pitchFamily="18" charset="0"/>
                <a:cs typeface="Times New Roman" pitchFamily="18" charset="0"/>
              </a:rPr>
              <a:t>Devprayag</a:t>
            </a:r>
            <a:r>
              <a:rPr lang="en-US" dirty="0" smtClean="0">
                <a:latin typeface="Times New Roman" pitchFamily="18" charset="0"/>
                <a:cs typeface="Times New Roman" pitchFamily="18" charset="0"/>
              </a:rPr>
              <a:t>.</a:t>
            </a:r>
            <a:r>
              <a:rPr lang="en-US" baseline="30000" dirty="0" smtClean="0">
                <a:latin typeface="Times New Roman" pitchFamily="18" charset="0"/>
                <a:cs typeface="Times New Roman" pitchFamily="18" charset="0"/>
              </a:rPr>
              <a:t>[09</a:t>
            </a:r>
            <a:r>
              <a:rPr lang="en-US" dirty="0" smtClean="0">
                <a:latin typeface="Times New Roman" pitchFamily="18" charset="0"/>
                <a:cs typeface="Times New Roman" pitchFamily="18" charset="0"/>
              </a:rPr>
              <a:t> Construction of the dam in an earthquake-prone area</a:t>
            </a:r>
            <a:r>
              <a:rPr lang="en-US" baseline="30000" dirty="0" smtClean="0">
                <a:latin typeface="Times New Roman" pitchFamily="18" charset="0"/>
                <a:cs typeface="Times New Roman" pitchFamily="18" charset="0"/>
                <a:hlinkClick r:id="rId2"/>
              </a:rPr>
              <a:t>]</a:t>
            </a:r>
            <a:r>
              <a:rPr lang="en-US" dirty="0" smtClean="0">
                <a:latin typeface="Times New Roman" pitchFamily="18" charset="0"/>
                <a:cs typeface="Times New Roman" pitchFamily="18" charset="0"/>
              </a:rPr>
              <a:t> was controversial.</a:t>
            </a:r>
          </a:p>
          <a:p>
            <a:pPr algn="just"/>
            <a:r>
              <a:rPr lang="en-US" dirty="0" err="1" smtClean="0">
                <a:latin typeface="Times New Roman" pitchFamily="18" charset="0"/>
                <a:cs typeface="Times New Roman" pitchFamily="18" charset="0"/>
              </a:rPr>
              <a:t>Bansagar</a:t>
            </a:r>
            <a:r>
              <a:rPr lang="en-US" dirty="0" smtClean="0">
                <a:latin typeface="Times New Roman" pitchFamily="18" charset="0"/>
                <a:cs typeface="Times New Roman" pitchFamily="18" charset="0"/>
              </a:rPr>
              <a:t> Dam was built on the </a:t>
            </a:r>
            <a:r>
              <a:rPr lang="en-US" dirty="0" err="1" smtClean="0">
                <a:latin typeface="Times New Roman" pitchFamily="18" charset="0"/>
                <a:cs typeface="Times New Roman" pitchFamily="18" charset="0"/>
              </a:rPr>
              <a:t>Sone</a:t>
            </a:r>
            <a:r>
              <a:rPr lang="en-US" dirty="0" smtClean="0">
                <a:latin typeface="Times New Roman" pitchFamily="18" charset="0"/>
                <a:cs typeface="Times New Roman" pitchFamily="18" charset="0"/>
              </a:rPr>
              <a:t> River, a tributary of the Ganges for both irrigation and hydroelectric power generation.</a:t>
            </a:r>
            <a:r>
              <a:rPr lang="en-US" baseline="30000" dirty="0" smtClean="0">
                <a:latin typeface="Times New Roman" pitchFamily="18" charset="0"/>
                <a:cs typeface="Times New Roman" pitchFamily="18" charset="0"/>
              </a:rPr>
              <a:t>[112]</a:t>
            </a:r>
            <a:r>
              <a:rPr lang="en-US" dirty="0" smtClean="0">
                <a:latin typeface="Times New Roman" pitchFamily="18" charset="0"/>
                <a:cs typeface="Times New Roman" pitchFamily="18" charset="0"/>
              </a:rPr>
              <a:t> Ganges floodwaters along with Brahmaputra waters can be supplied to most of its right side basin area along with central and south India by constructing a coastal reservoir to store water on the Bay of Bengal sea area.</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ECONOMY</a:t>
            </a:r>
            <a:r>
              <a:rPr lang="en-US" dirty="0" smtClean="0"/>
              <a:t> </a:t>
            </a:r>
            <a:endParaRPr lang="en-US" dirty="0"/>
          </a:p>
        </p:txBody>
      </p:sp>
      <p:sp>
        <p:nvSpPr>
          <p:cNvPr id="3" name="Content Placeholder 2"/>
          <p:cNvSpPr>
            <a:spLocks noGrp="1"/>
          </p:cNvSpPr>
          <p:nvPr>
            <p:ph sz="quarter" idx="1"/>
          </p:nvPr>
        </p:nvSpPr>
        <p:spPr>
          <a:xfrm>
            <a:off x="914400" y="1066800"/>
            <a:ext cx="7772400" cy="4953000"/>
          </a:xfrm>
        </p:spPr>
        <p:txBody>
          <a:bodyPr>
            <a:normAutofit fontScale="92500"/>
          </a:bodyPr>
          <a:lstStyle/>
          <a:p>
            <a:pPr algn="just"/>
            <a:r>
              <a:rPr lang="en-US" dirty="0" smtClean="0">
                <a:latin typeface="Times New Roman" pitchFamily="18" charset="0"/>
                <a:cs typeface="Times New Roman" pitchFamily="18" charset="0"/>
              </a:rPr>
              <a:t>The Ganges Basin with its fertile soil is instrumental to the agricultural economies of India and Bangladesh. The Ganges and its tributaries provide a perennial source of irrigation to a large area. Chief crops cultivated in the area include rice, sugarcane, lentils, oil seeds, potatoes, and wheat. Along the banks of the river, the presence of swamps and lakes provides a rich growing area for crops such as legumes, </a:t>
            </a:r>
            <a:r>
              <a:rPr lang="en-US" dirty="0" err="1" smtClean="0">
                <a:latin typeface="Times New Roman" pitchFamily="18" charset="0"/>
                <a:cs typeface="Times New Roman" pitchFamily="18" charset="0"/>
              </a:rPr>
              <a:t>chillies</a:t>
            </a:r>
            <a:r>
              <a:rPr lang="en-US" dirty="0" smtClean="0">
                <a:latin typeface="Times New Roman" pitchFamily="18" charset="0"/>
                <a:cs typeface="Times New Roman" pitchFamily="18" charset="0"/>
              </a:rPr>
              <a:t>, mustard, sesame, sugarcane, and jute. There are also many fishing opportunities along the river, though it remains highly polluted. Also, the major industrial towns of </a:t>
            </a:r>
            <a:r>
              <a:rPr lang="en-US" dirty="0" err="1" smtClean="0">
                <a:latin typeface="Times New Roman" pitchFamily="18" charset="0"/>
                <a:cs typeface="Times New Roman" pitchFamily="18" charset="0"/>
              </a:rPr>
              <a:t>Unnao</a:t>
            </a:r>
            <a:r>
              <a:rPr lang="en-US" dirty="0" smtClean="0">
                <a:latin typeface="Times New Roman" pitchFamily="18" charset="0"/>
                <a:cs typeface="Times New Roman" pitchFamily="18" charset="0"/>
              </a:rPr>
              <a:t> and Kanpur, situated on the banks of the river with the predominance of tanning industries add to the pollution.</a:t>
            </a:r>
          </a:p>
          <a:p>
            <a:pPr algn="just"/>
            <a:endParaRPr lang="en-US"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TOURISM</a:t>
            </a:r>
            <a:r>
              <a:rPr lang="en-US" dirty="0" smtClean="0"/>
              <a:t> </a:t>
            </a:r>
            <a:endParaRPr lang="en-US" dirty="0"/>
          </a:p>
        </p:txBody>
      </p:sp>
      <p:sp>
        <p:nvSpPr>
          <p:cNvPr id="3" name="Content Placeholder 2"/>
          <p:cNvSpPr>
            <a:spLocks noGrp="1"/>
          </p:cNvSpPr>
          <p:nvPr>
            <p:ph sz="quarter" idx="1"/>
          </p:nvPr>
        </p:nvSpPr>
        <p:spPr>
          <a:xfrm>
            <a:off x="914400" y="914400"/>
            <a:ext cx="4191000" cy="5105400"/>
          </a:xfrm>
        </p:spPr>
        <p:txBody>
          <a:bodyPr>
            <a:normAutofit fontScale="85000" lnSpcReduction="20000"/>
          </a:bodyPr>
          <a:lstStyle/>
          <a:p>
            <a:pPr algn="just"/>
            <a:r>
              <a:rPr lang="en-US" dirty="0" smtClean="0">
                <a:latin typeface="Times New Roman" pitchFamily="18" charset="0"/>
                <a:cs typeface="Times New Roman" pitchFamily="18" charset="0"/>
              </a:rPr>
              <a:t>Tourism is another related activity. Three towns holy to Hinduism—</a:t>
            </a:r>
            <a:r>
              <a:rPr lang="en-US" dirty="0" err="1" smtClean="0">
                <a:latin typeface="Times New Roman" pitchFamily="18" charset="0"/>
                <a:cs typeface="Times New Roman" pitchFamily="18" charset="0"/>
              </a:rPr>
              <a:t>Haridwar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Prayagraj</a:t>
            </a:r>
            <a:r>
              <a:rPr lang="en-US" dirty="0" smtClean="0">
                <a:latin typeface="Times New Roman" pitchFamily="18" charset="0"/>
                <a:cs typeface="Times New Roman" pitchFamily="18" charset="0"/>
              </a:rPr>
              <a:t>, and Varanasi—attract millions of pilgrims to its waters to take a dip in the Ganges, which is believed to cleanse oneself of sins and help attain salvation. The rapids of the Ganges are also popular for river rafting in the town of </a:t>
            </a:r>
            <a:r>
              <a:rPr lang="en-US" dirty="0" err="1" smtClean="0">
                <a:latin typeface="Times New Roman" pitchFamily="18" charset="0"/>
                <a:cs typeface="Times New Roman" pitchFamily="18" charset="0"/>
              </a:rPr>
              <a:t>Rishikesh</a:t>
            </a:r>
            <a:r>
              <a:rPr lang="en-US" dirty="0" smtClean="0">
                <a:latin typeface="Times New Roman" pitchFamily="18" charset="0"/>
                <a:cs typeface="Times New Roman" pitchFamily="18" charset="0"/>
              </a:rPr>
              <a:t>, attracting adventure seekers in the summer months. Several cities such as Kanpur, Kolkata and Patna have also developed riverfront walkways along the banks to attract tourists.</a:t>
            </a:r>
            <a:r>
              <a:rPr lang="en-US" baseline="30000" dirty="0" smtClean="0">
                <a:latin typeface="Times New Roman" pitchFamily="18" charset="0"/>
                <a:cs typeface="Times New Roman" pitchFamily="18" charset="0"/>
                <a:hlinkClick r:id="rId2"/>
              </a:rPr>
              <a:t>[</a:t>
            </a:r>
            <a:endParaRPr lang="en-US" dirty="0" smtClean="0">
              <a:latin typeface="Times New Roman" pitchFamily="18" charset="0"/>
              <a:cs typeface="Times New Roman" pitchFamily="18" charset="0"/>
            </a:endParaRPr>
          </a:p>
          <a:p>
            <a:endParaRPr lang="en-US" dirty="0" smtClean="0"/>
          </a:p>
          <a:p>
            <a:endParaRPr lang="en-US" dirty="0"/>
          </a:p>
        </p:txBody>
      </p:sp>
      <p:pic>
        <p:nvPicPr>
          <p:cNvPr id="7170" name="Picture 2" descr="C:\Users\anant\Desktop\bipin sir\TOURISM.jpg"/>
          <p:cNvPicPr>
            <a:picLocks noChangeAspect="1" noChangeArrowheads="1"/>
          </p:cNvPicPr>
          <p:nvPr/>
        </p:nvPicPr>
        <p:blipFill>
          <a:blip r:embed="rId3"/>
          <a:srcRect/>
          <a:stretch>
            <a:fillRect/>
          </a:stretch>
        </p:blipFill>
        <p:spPr bwMode="auto">
          <a:xfrm>
            <a:off x="5486400" y="990600"/>
            <a:ext cx="3219450" cy="43434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Ecology And Environment</a:t>
            </a:r>
            <a:r>
              <a:rPr lang="en-US" dirty="0" smtClean="0"/>
              <a:t>. </a:t>
            </a:r>
            <a:endParaRPr lang="en-US" dirty="0"/>
          </a:p>
        </p:txBody>
      </p:sp>
      <p:sp>
        <p:nvSpPr>
          <p:cNvPr id="3" name="Content Placeholder 2"/>
          <p:cNvSpPr>
            <a:spLocks noGrp="1"/>
          </p:cNvSpPr>
          <p:nvPr>
            <p:ph sz="quarter" idx="1"/>
          </p:nvPr>
        </p:nvSpPr>
        <p:spPr>
          <a:xfrm>
            <a:off x="304800" y="1066800"/>
            <a:ext cx="8382000" cy="4953000"/>
          </a:xfrm>
        </p:spPr>
        <p:txBody>
          <a:bodyPr>
            <a:normAutofit fontScale="55000" lnSpcReduction="20000"/>
          </a:bodyPr>
          <a:lstStyle/>
          <a:p>
            <a:pPr algn="just"/>
            <a:r>
              <a:rPr lang="en-US" sz="3600" i="1" dirty="0" smtClean="0">
                <a:latin typeface="Times New Roman" pitchFamily="18" charset="0"/>
                <a:cs typeface="Times New Roman" pitchFamily="18" charset="0"/>
              </a:rPr>
              <a:t>Ganges from Space</a:t>
            </a:r>
            <a:r>
              <a:rPr lang="en-US" sz="3600" dirty="0" smtClean="0">
                <a:latin typeface="Times New Roman" pitchFamily="18" charset="0"/>
                <a:cs typeface="Times New Roman" pitchFamily="18" charset="0"/>
              </a:rPr>
              <a:t> Human development, mostly agriculture, has replaced nearly all of the original natural vegetation of the Ganges basin. More than 95% of the upper </a:t>
            </a:r>
            <a:r>
              <a:rPr lang="en-US" sz="3600" dirty="0" err="1" smtClean="0">
                <a:latin typeface="Times New Roman" pitchFamily="18" charset="0"/>
                <a:cs typeface="Times New Roman" pitchFamily="18" charset="0"/>
              </a:rPr>
              <a:t>Gangetic</a:t>
            </a:r>
            <a:r>
              <a:rPr lang="en-US" sz="3600" dirty="0" smtClean="0">
                <a:latin typeface="Times New Roman" pitchFamily="18" charset="0"/>
                <a:cs typeface="Times New Roman" pitchFamily="18" charset="0"/>
              </a:rPr>
              <a:t> Plain has been degraded or converted to agriculture or urban areas. Only one large block of relatively intact habitat remains, running along the Himalayan foothills and including </a:t>
            </a:r>
            <a:r>
              <a:rPr lang="en-US" sz="3600" dirty="0" err="1" smtClean="0">
                <a:latin typeface="Times New Roman" pitchFamily="18" charset="0"/>
                <a:cs typeface="Times New Roman" pitchFamily="18" charset="0"/>
              </a:rPr>
              <a:t>Rajaji</a:t>
            </a:r>
            <a:r>
              <a:rPr lang="en-US" sz="3600" dirty="0" smtClean="0">
                <a:latin typeface="Times New Roman" pitchFamily="18" charset="0"/>
                <a:cs typeface="Times New Roman" pitchFamily="18" charset="0"/>
              </a:rPr>
              <a:t> National Park, Jim Corbett National Park, and </a:t>
            </a:r>
            <a:r>
              <a:rPr lang="en-US" sz="3600" dirty="0" err="1" smtClean="0">
                <a:latin typeface="Times New Roman" pitchFamily="18" charset="0"/>
                <a:cs typeface="Times New Roman" pitchFamily="18" charset="0"/>
              </a:rPr>
              <a:t>Dudhwa</a:t>
            </a:r>
            <a:r>
              <a:rPr lang="en-US" sz="3600" dirty="0" smtClean="0">
                <a:latin typeface="Times New Roman" pitchFamily="18" charset="0"/>
                <a:cs typeface="Times New Roman" pitchFamily="18" charset="0"/>
              </a:rPr>
              <a:t> National Park.</a:t>
            </a:r>
            <a:r>
              <a:rPr lang="en-US" sz="3600" baseline="30000" dirty="0" smtClean="0">
                <a:latin typeface="Times New Roman" pitchFamily="18" charset="0"/>
                <a:cs typeface="Times New Roman" pitchFamily="18" charset="0"/>
              </a:rPr>
              <a:t>[119]</a:t>
            </a:r>
            <a:r>
              <a:rPr lang="en-US" sz="3600" dirty="0" smtClean="0">
                <a:latin typeface="Times New Roman" pitchFamily="18" charset="0"/>
                <a:cs typeface="Times New Roman" pitchFamily="18" charset="0"/>
              </a:rPr>
              <a:t>As recently as the 16th and 17th centuries the upper </a:t>
            </a:r>
            <a:r>
              <a:rPr lang="en-US" sz="3600" dirty="0" err="1" smtClean="0">
                <a:latin typeface="Times New Roman" pitchFamily="18" charset="0"/>
                <a:cs typeface="Times New Roman" pitchFamily="18" charset="0"/>
              </a:rPr>
              <a:t>Gangetic</a:t>
            </a:r>
            <a:r>
              <a:rPr lang="en-US" sz="3600" dirty="0" smtClean="0">
                <a:latin typeface="Times New Roman" pitchFamily="18" charset="0"/>
                <a:cs typeface="Times New Roman" pitchFamily="18" charset="0"/>
              </a:rPr>
              <a:t> Plain </a:t>
            </a:r>
            <a:r>
              <a:rPr lang="en-US" sz="3600" dirty="0" err="1" smtClean="0">
                <a:latin typeface="Times New Roman" pitchFamily="18" charset="0"/>
                <a:cs typeface="Times New Roman" pitchFamily="18" charset="0"/>
              </a:rPr>
              <a:t>harboured</a:t>
            </a:r>
            <a:r>
              <a:rPr lang="en-US" sz="3600" dirty="0" smtClean="0">
                <a:latin typeface="Times New Roman" pitchFamily="18" charset="0"/>
                <a:cs typeface="Times New Roman" pitchFamily="18" charset="0"/>
              </a:rPr>
              <a:t> impressive populations of wild Asian elephants (</a:t>
            </a:r>
            <a:r>
              <a:rPr lang="en-US" sz="3600" i="1" dirty="0" err="1" smtClean="0">
                <a:latin typeface="Times New Roman" pitchFamily="18" charset="0"/>
                <a:cs typeface="Times New Roman" pitchFamily="18" charset="0"/>
              </a:rPr>
              <a:t>Elephas</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maximus</a:t>
            </a:r>
            <a:r>
              <a:rPr lang="en-US" sz="3600" dirty="0" smtClean="0">
                <a:latin typeface="Times New Roman" pitchFamily="18" charset="0"/>
                <a:cs typeface="Times New Roman" pitchFamily="18" charset="0"/>
              </a:rPr>
              <a:t>), Bengal tigers (</a:t>
            </a:r>
            <a:r>
              <a:rPr lang="en-US" sz="3600" i="1" dirty="0" err="1" smtClean="0">
                <a:latin typeface="Times New Roman" pitchFamily="18" charset="0"/>
                <a:cs typeface="Times New Roman" pitchFamily="18" charset="0"/>
              </a:rPr>
              <a:t>Panthera</a:t>
            </a:r>
            <a:r>
              <a:rPr lang="en-US" sz="3600" i="1" dirty="0" smtClean="0">
                <a:latin typeface="Times New Roman" pitchFamily="18" charset="0"/>
                <a:cs typeface="Times New Roman" pitchFamily="18" charset="0"/>
              </a:rPr>
              <a:t> t. </a:t>
            </a:r>
            <a:r>
              <a:rPr lang="en-US" sz="3600" i="1" dirty="0" err="1" smtClean="0">
                <a:latin typeface="Times New Roman" pitchFamily="18" charset="0"/>
                <a:cs typeface="Times New Roman" pitchFamily="18" charset="0"/>
              </a:rPr>
              <a:t>tigris</a:t>
            </a:r>
            <a:r>
              <a:rPr lang="en-US" sz="3600" dirty="0" smtClean="0">
                <a:latin typeface="Times New Roman" pitchFamily="18" charset="0"/>
                <a:cs typeface="Times New Roman" pitchFamily="18" charset="0"/>
              </a:rPr>
              <a:t>), Indian rhinoceros (</a:t>
            </a:r>
            <a:r>
              <a:rPr lang="en-US" sz="3600" i="1" dirty="0" smtClean="0">
                <a:latin typeface="Times New Roman" pitchFamily="18" charset="0"/>
                <a:cs typeface="Times New Roman" pitchFamily="18" charset="0"/>
              </a:rPr>
              <a:t>Rhinoceros </a:t>
            </a:r>
            <a:r>
              <a:rPr lang="en-US" sz="3600" i="1" dirty="0" err="1" smtClean="0">
                <a:latin typeface="Times New Roman" pitchFamily="18" charset="0"/>
                <a:cs typeface="Times New Roman" pitchFamily="18" charset="0"/>
              </a:rPr>
              <a:t>unicornis</a:t>
            </a:r>
            <a:r>
              <a:rPr lang="en-US" sz="3600" dirty="0" smtClean="0">
                <a:latin typeface="Times New Roman" pitchFamily="18" charset="0"/>
                <a:cs typeface="Times New Roman" pitchFamily="18" charset="0"/>
              </a:rPr>
              <a:t>), gaurs (</a:t>
            </a:r>
            <a:r>
              <a:rPr lang="en-US" sz="3600" i="1" dirty="0" err="1" smtClean="0">
                <a:latin typeface="Times New Roman" pitchFamily="18" charset="0"/>
                <a:cs typeface="Times New Roman" pitchFamily="18" charset="0"/>
              </a:rPr>
              <a:t>Bos</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gaurus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barasinghas</a:t>
            </a:r>
            <a:r>
              <a:rPr lang="en-US" sz="3600"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Rucervus</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duvaucelii</a:t>
            </a:r>
            <a:r>
              <a:rPr lang="en-US" sz="3600" dirty="0" smtClean="0">
                <a:latin typeface="Times New Roman" pitchFamily="18" charset="0"/>
                <a:cs typeface="Times New Roman" pitchFamily="18" charset="0"/>
              </a:rPr>
              <a:t>), sloth bears (</a:t>
            </a:r>
            <a:r>
              <a:rPr lang="en-US" sz="3600" i="1" dirty="0" err="1" smtClean="0">
                <a:latin typeface="Times New Roman" pitchFamily="18" charset="0"/>
                <a:cs typeface="Times New Roman" pitchFamily="18" charset="0"/>
              </a:rPr>
              <a:t>Melursus</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ursinus</a:t>
            </a:r>
            <a:r>
              <a:rPr lang="en-US" sz="3600" dirty="0" smtClean="0">
                <a:latin typeface="Times New Roman" pitchFamily="18" charset="0"/>
                <a:cs typeface="Times New Roman" pitchFamily="18" charset="0"/>
              </a:rPr>
              <a:t>) and Indian lions (</a:t>
            </a:r>
            <a:r>
              <a:rPr lang="en-US" sz="3600" i="1" dirty="0" err="1" smtClean="0">
                <a:latin typeface="Times New Roman" pitchFamily="18" charset="0"/>
                <a:cs typeface="Times New Roman" pitchFamily="18" charset="0"/>
              </a:rPr>
              <a:t>Panthera</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leo</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leo</a:t>
            </a:r>
            <a:r>
              <a:rPr lang="en-US" sz="3600" dirty="0" smtClean="0">
                <a:latin typeface="Times New Roman" pitchFamily="18" charset="0"/>
                <a:cs typeface="Times New Roman" pitchFamily="18" charset="0"/>
              </a:rPr>
              <a:t>).</a:t>
            </a:r>
            <a:r>
              <a:rPr lang="en-US" sz="3600" baseline="30000" dirty="0" smtClean="0">
                <a:latin typeface="Times New Roman" pitchFamily="18" charset="0"/>
                <a:cs typeface="Times New Roman" pitchFamily="18" charset="0"/>
              </a:rPr>
              <a:t>[119]</a:t>
            </a:r>
            <a:r>
              <a:rPr lang="en-US" sz="3600" dirty="0" smtClean="0">
                <a:latin typeface="Times New Roman" pitchFamily="18" charset="0"/>
                <a:cs typeface="Times New Roman" pitchFamily="18" charset="0"/>
              </a:rPr>
              <a:t> In the 21st century there are few large wild animals, mostly deer, wild boars, wildcats, and small numbers of Indian wolves, golden jackals, and red and Bengal foxes. Bengal tigers survive only in the </a:t>
            </a:r>
            <a:r>
              <a:rPr lang="en-US" sz="3600" dirty="0" err="1" smtClean="0">
                <a:latin typeface="Times New Roman" pitchFamily="18" charset="0"/>
                <a:cs typeface="Times New Roman" pitchFamily="18" charset="0"/>
              </a:rPr>
              <a:t>Sundarbans</a:t>
            </a:r>
            <a:r>
              <a:rPr lang="en-US" sz="3600" dirty="0" smtClean="0">
                <a:latin typeface="Times New Roman" pitchFamily="18" charset="0"/>
                <a:cs typeface="Times New Roman" pitchFamily="18" charset="0"/>
              </a:rPr>
              <a:t> area of the Ganges Delta.</a:t>
            </a:r>
            <a:r>
              <a:rPr lang="en-US" sz="3600" baseline="30000" dirty="0" smtClean="0">
                <a:latin typeface="Times New Roman" pitchFamily="18" charset="0"/>
                <a:cs typeface="Times New Roman" pitchFamily="18" charset="0"/>
              </a:rPr>
              <a:t>[19]</a:t>
            </a:r>
            <a:r>
              <a:rPr lang="en-US" sz="3600" dirty="0" smtClean="0">
                <a:latin typeface="Times New Roman" pitchFamily="18" charset="0"/>
                <a:cs typeface="Times New Roman" pitchFamily="18" charset="0"/>
              </a:rPr>
              <a:t> The </a:t>
            </a:r>
            <a:r>
              <a:rPr lang="en-US" sz="3600" dirty="0" err="1" smtClean="0">
                <a:latin typeface="Times New Roman" pitchFamily="18" charset="0"/>
                <a:cs typeface="Times New Roman" pitchFamily="18" charset="0"/>
              </a:rPr>
              <a:t>Sundarbands</a:t>
            </a:r>
            <a:r>
              <a:rPr lang="en-US" sz="3600" dirty="0" smtClean="0">
                <a:latin typeface="Times New Roman" pitchFamily="18" charset="0"/>
                <a:cs typeface="Times New Roman" pitchFamily="18" charset="0"/>
              </a:rPr>
              <a:t> freshwater swamp </a:t>
            </a:r>
            <a:r>
              <a:rPr lang="en-US" sz="3600" dirty="0" err="1" smtClean="0">
                <a:latin typeface="Times New Roman" pitchFamily="18" charset="0"/>
                <a:cs typeface="Times New Roman" pitchFamily="18" charset="0"/>
              </a:rPr>
              <a:t>ecoregion</a:t>
            </a:r>
            <a:r>
              <a:rPr lang="en-US" sz="3600" dirty="0" smtClean="0">
                <a:latin typeface="Times New Roman" pitchFamily="18" charset="0"/>
                <a:cs typeface="Times New Roman" pitchFamily="18" charset="0"/>
              </a:rPr>
              <a:t>, however, is nearly extinct.</a:t>
            </a:r>
            <a:r>
              <a:rPr lang="en-US" sz="3600" baseline="300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The </a:t>
            </a:r>
            <a:r>
              <a:rPr lang="en-US" sz="3600" dirty="0" err="1" smtClean="0">
                <a:latin typeface="Times New Roman" pitchFamily="18" charset="0"/>
                <a:cs typeface="Times New Roman" pitchFamily="18" charset="0"/>
              </a:rPr>
              <a:t>Sundarbans</a:t>
            </a:r>
            <a:r>
              <a:rPr lang="en-US" sz="3600" dirty="0" smtClean="0">
                <a:latin typeface="Times New Roman" pitchFamily="18" charset="0"/>
                <a:cs typeface="Times New Roman" pitchFamily="18" charset="0"/>
              </a:rPr>
              <a:t> mangroves (</a:t>
            </a:r>
            <a:r>
              <a:rPr lang="en-US" sz="3600" i="1" dirty="0" err="1" smtClean="0">
                <a:latin typeface="Times New Roman" pitchFamily="18" charset="0"/>
                <a:cs typeface="Times New Roman" pitchFamily="18" charset="0"/>
              </a:rPr>
              <a:t>Heritiera</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fomes</a:t>
            </a:r>
            <a:r>
              <a:rPr lang="en-US" sz="3600" dirty="0" smtClean="0">
                <a:latin typeface="Times New Roman" pitchFamily="18" charset="0"/>
                <a:cs typeface="Times New Roman" pitchFamily="18" charset="0"/>
              </a:rPr>
              <a:t>) also grow in the </a:t>
            </a:r>
            <a:r>
              <a:rPr lang="en-US" sz="3600" dirty="0" err="1" smtClean="0">
                <a:latin typeface="Times New Roman" pitchFamily="18" charset="0"/>
                <a:cs typeface="Times New Roman" pitchFamily="18" charset="0"/>
              </a:rPr>
              <a:t>Sundarbans</a:t>
            </a:r>
            <a:r>
              <a:rPr lang="en-US" sz="3600" dirty="0" smtClean="0">
                <a:latin typeface="Times New Roman" pitchFamily="18" charset="0"/>
                <a:cs typeface="Times New Roman" pitchFamily="18" charset="0"/>
              </a:rPr>
              <a:t> area of the Ganges Delta.</a:t>
            </a:r>
            <a:r>
              <a:rPr lang="en-US" sz="3600" baseline="30000" dirty="0" smtClean="0">
                <a:latin typeface="Times New Roman" pitchFamily="18" charset="0"/>
                <a:cs typeface="Times New Roman" pitchFamily="18" charset="0"/>
              </a:rPr>
              <a:t>[121]</a:t>
            </a:r>
            <a:r>
              <a:rPr lang="en-US" sz="3600" dirty="0" smtClean="0">
                <a:latin typeface="Times New Roman" pitchFamily="18" charset="0"/>
                <a:cs typeface="Times New Roman" pitchFamily="18" charset="0"/>
              </a:rPr>
              <a:t> Threatened mammals in the upper </a:t>
            </a:r>
            <a:r>
              <a:rPr lang="en-US" sz="3600" dirty="0" err="1" smtClean="0">
                <a:latin typeface="Times New Roman" pitchFamily="18" charset="0"/>
                <a:cs typeface="Times New Roman" pitchFamily="18" charset="0"/>
              </a:rPr>
              <a:t>Gangetic</a:t>
            </a:r>
            <a:r>
              <a:rPr lang="en-US" sz="3600" dirty="0" smtClean="0">
                <a:latin typeface="Times New Roman" pitchFamily="18" charset="0"/>
                <a:cs typeface="Times New Roman" pitchFamily="18" charset="0"/>
              </a:rPr>
              <a:t> Plain include the tiger, elephant, sloth bear, and four-horned antelope (</a:t>
            </a:r>
            <a:r>
              <a:rPr lang="en-US" sz="3600" i="1" dirty="0" err="1" smtClean="0">
                <a:latin typeface="Times New Roman" pitchFamily="18" charset="0"/>
                <a:cs typeface="Times New Roman" pitchFamily="18" charset="0"/>
              </a:rPr>
              <a:t>Tetracerus</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quadricornis</a:t>
            </a:r>
            <a:r>
              <a:rPr lang="en-US" sz="3600" dirty="0" smtClean="0">
                <a:latin typeface="Times New Roman" pitchFamily="18" charset="0"/>
                <a:cs typeface="Times New Roman" pitchFamily="18" charset="0"/>
              </a:rPr>
              <a:t>).</a:t>
            </a:r>
            <a:r>
              <a:rPr lang="en-US" sz="3600" baseline="30000" dirty="0" smtClean="0">
                <a:latin typeface="Times New Roman" pitchFamily="18" charset="0"/>
                <a:cs typeface="Times New Roman" pitchFamily="18" charset="0"/>
              </a:rPr>
              <a:t>[119]</a:t>
            </a:r>
            <a:r>
              <a:rPr lang="en-US" sz="3600" dirty="0" smtClean="0">
                <a:latin typeface="Times New Roman" pitchFamily="18" charset="0"/>
                <a:cs typeface="Times New Roman" pitchFamily="18" charset="0"/>
              </a:rPr>
              <a:t> </a:t>
            </a:r>
            <a:endParaRPr lang="en-US" sz="3400" dirty="0" smtClean="0">
              <a:latin typeface="Times New Roman" pitchFamily="18" charset="0"/>
              <a:cs typeface="Times New Roman" pitchFamily="18" charset="0"/>
            </a:endParaRP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en-US" dirty="0" smtClean="0"/>
          </a:p>
          <a:p>
            <a:r>
              <a:rPr lang="en-US" dirty="0" smtClean="0"/>
              <a:t>/</a:t>
            </a:r>
          </a:p>
        </p:txBody>
      </p:sp>
      <p:sp>
        <p:nvSpPr>
          <p:cNvPr id="2" name="Title 1"/>
          <p:cNvSpPr>
            <a:spLocks noGrp="1"/>
          </p:cNvSpPr>
          <p:nvPr>
            <p:ph type="ctrTitle"/>
          </p:nvPr>
        </p:nvSpPr>
        <p:spPr/>
        <p:txBody>
          <a:bodyPr/>
          <a:lstStyle/>
          <a:p>
            <a:r>
              <a:rPr lang="en-US" dirty="0" smtClean="0"/>
              <a:t>HOLY RIVER YAMUNA </a:t>
            </a:r>
            <a:endParaRPr lang="en-US" dirty="0"/>
          </a:p>
        </p:txBody>
      </p:sp>
      <p:pic>
        <p:nvPicPr>
          <p:cNvPr id="8194" name="Picture 2" descr="C:\Users\anant\Desktop\bipin sir\yamuna.jpg"/>
          <p:cNvPicPr>
            <a:picLocks noChangeAspect="1" noChangeArrowheads="1"/>
          </p:cNvPicPr>
          <p:nvPr/>
        </p:nvPicPr>
        <p:blipFill>
          <a:blip r:embed="rId2"/>
          <a:srcRect/>
          <a:stretch>
            <a:fillRect/>
          </a:stretch>
        </p:blipFill>
        <p:spPr bwMode="auto">
          <a:xfrm>
            <a:off x="0" y="3048000"/>
            <a:ext cx="9144000" cy="3810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pPr algn="ctr"/>
            <a:r>
              <a:rPr lang="en-US" sz="3200" b="1" dirty="0" smtClean="0">
                <a:solidFill>
                  <a:srgbClr val="FF0000"/>
                </a:solidFill>
                <a:latin typeface="Times New Roman" pitchFamily="18" charset="0"/>
                <a:cs typeface="Times New Roman" pitchFamily="18" charset="0"/>
              </a:rPr>
              <a:t>YAMUNA </a:t>
            </a: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838200"/>
            <a:ext cx="8534400" cy="5867400"/>
          </a:xfrm>
        </p:spPr>
        <p:txBody>
          <a:bodyPr>
            <a:noAutofit/>
          </a:bodyPr>
          <a:lstStyle/>
          <a:p>
            <a:pPr algn="just"/>
            <a:r>
              <a:rPr lang="en-US" sz="1800" b="1" dirty="0" smtClean="0">
                <a:latin typeface="Times New Roman" pitchFamily="18" charset="0"/>
                <a:cs typeface="Times New Roman" pitchFamily="18" charset="0"/>
              </a:rPr>
              <a:t>What is the history of the Yamuna River and its significance in Hindu culture?</a:t>
            </a:r>
          </a:p>
          <a:p>
            <a:pPr algn="just"/>
            <a:r>
              <a:rPr lang="en-US" sz="1800" dirty="0" smtClean="0">
                <a:latin typeface="Times New Roman" pitchFamily="18" charset="0"/>
                <a:cs typeface="Times New Roman" pitchFamily="18" charset="0"/>
              </a:rPr>
              <a:t>The Yamuna River, one of the major rivers of India, holds a rich history intertwined with deep spiritual and cultural significance in Hinduism. Its history can be traced back thousands of years, and its importance is multifaceted:</a:t>
            </a:r>
          </a:p>
          <a:p>
            <a:pPr algn="just"/>
            <a:r>
              <a:rPr lang="en-US" sz="1800" b="1" dirty="0" smtClean="0">
                <a:latin typeface="Times New Roman" pitchFamily="18" charset="0"/>
                <a:cs typeface="Times New Roman" pitchFamily="18" charset="0"/>
              </a:rPr>
              <a:t>Historical Origins:</a:t>
            </a:r>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The Yamuna River is often mentioned in ancient Indian scriptures, including the Vedas and the Mahabharata, dating back to around 1500 BCE. It is regarded as a divine river with sacred origins.</a:t>
            </a:r>
          </a:p>
          <a:p>
            <a:pPr algn="just"/>
            <a:r>
              <a:rPr lang="en-US" sz="1800" dirty="0" smtClean="0">
                <a:latin typeface="Times New Roman" pitchFamily="18" charset="0"/>
                <a:cs typeface="Times New Roman" pitchFamily="18" charset="0"/>
              </a:rPr>
              <a:t>According to Hindu mythology, the Yamuna is considered the daughter of the Sun God, Surya, and sister to </a:t>
            </a:r>
            <a:r>
              <a:rPr lang="en-US" sz="1800" dirty="0" err="1" smtClean="0">
                <a:latin typeface="Times New Roman" pitchFamily="18" charset="0"/>
                <a:cs typeface="Times New Roman" pitchFamily="18" charset="0"/>
              </a:rPr>
              <a:t>Yama</a:t>
            </a:r>
            <a:r>
              <a:rPr lang="en-US" sz="1800" dirty="0" smtClean="0">
                <a:latin typeface="Times New Roman" pitchFamily="18" charset="0"/>
                <a:cs typeface="Times New Roman" pitchFamily="18" charset="0"/>
              </a:rPr>
              <a:t>, the God of Death. Her mythical origins add to her significance in Hindu culture.</a:t>
            </a:r>
          </a:p>
          <a:p>
            <a:pPr algn="just"/>
            <a:r>
              <a:rPr lang="en-US" sz="1800" b="1" dirty="0" smtClean="0">
                <a:latin typeface="Times New Roman" pitchFamily="18" charset="0"/>
                <a:cs typeface="Times New Roman" pitchFamily="18" charset="0"/>
              </a:rPr>
              <a:t>Spiritual Significance:</a:t>
            </a:r>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The Yamuna River is revered as a goddess, known as Yamuna Devi or </a:t>
            </a:r>
            <a:r>
              <a:rPr lang="en-US" sz="1800" dirty="0" err="1" smtClean="0">
                <a:latin typeface="Times New Roman" pitchFamily="18" charset="0"/>
                <a:cs typeface="Times New Roman" pitchFamily="18" charset="0"/>
              </a:rPr>
              <a:t>Yamunaji</a:t>
            </a:r>
            <a:r>
              <a:rPr lang="en-US" sz="1800" dirty="0" smtClean="0">
                <a:latin typeface="Times New Roman" pitchFamily="18" charset="0"/>
                <a:cs typeface="Times New Roman" pitchFamily="18" charset="0"/>
              </a:rPr>
              <a:t>, and is worshipped by millions of Hindus. Pilgrims consider bathing in its waters a purifying and spiritually uplifting experience.</a:t>
            </a:r>
          </a:p>
          <a:p>
            <a:pPr algn="just"/>
            <a:r>
              <a:rPr lang="en-US" sz="1800" dirty="0" smtClean="0">
                <a:latin typeface="Times New Roman" pitchFamily="18" charset="0"/>
                <a:cs typeface="Times New Roman" pitchFamily="18" charset="0"/>
              </a:rPr>
              <a:t>The river is closely associated with Lord Krishna, one of the most revered deities in Hinduism. Krishna spent his childhood and youth in the region along the Yamuna's banks, particularly in </a:t>
            </a:r>
            <a:r>
              <a:rPr lang="en-US" sz="1800" dirty="0" err="1" smtClean="0">
                <a:latin typeface="Times New Roman" pitchFamily="18" charset="0"/>
                <a:cs typeface="Times New Roman" pitchFamily="18" charset="0"/>
              </a:rPr>
              <a:t>Vrindavan</a:t>
            </a:r>
            <a:r>
              <a:rPr lang="en-US" sz="1800" dirty="0" smtClean="0">
                <a:latin typeface="Times New Roman" pitchFamily="18" charset="0"/>
                <a:cs typeface="Times New Roman" pitchFamily="18" charset="0"/>
              </a:rPr>
              <a:t> and Mathura. His divine and playful activities in these areas have become the stuff of legend and are celebrated in Hindu texts and festivals.</a:t>
            </a:r>
          </a:p>
          <a:p>
            <a:endParaRPr lang="en-US" sz="18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normAutofit/>
          </a:bodyPr>
          <a:lstStyle/>
          <a:p>
            <a:pPr algn="ctr"/>
            <a:r>
              <a:rPr lang="en-US" sz="3600" b="1" dirty="0" smtClean="0">
                <a:solidFill>
                  <a:srgbClr val="FF0000"/>
                </a:solidFill>
                <a:latin typeface="Times New Roman" pitchFamily="18" charset="0"/>
                <a:cs typeface="Times New Roman" pitchFamily="18" charset="0"/>
              </a:rPr>
              <a:t>YAMUNA</a:t>
            </a:r>
            <a:r>
              <a:rPr lang="en-US" sz="3600" b="1" dirty="0" smtClean="0">
                <a:solidFill>
                  <a:schemeClr val="tx1"/>
                </a:solidFill>
                <a:latin typeface="Times New Roman" pitchFamily="18" charset="0"/>
                <a:cs typeface="Times New Roman" pitchFamily="18" charset="0"/>
              </a:rPr>
              <a:t> </a:t>
            </a:r>
            <a:endParaRPr lang="en-US" sz="3600" b="1"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990600"/>
            <a:ext cx="8229600" cy="5029200"/>
          </a:xfrm>
        </p:spPr>
        <p:txBody>
          <a:bodyPr>
            <a:normAutofit fontScale="77500" lnSpcReduction="20000"/>
          </a:bodyPr>
          <a:lstStyle/>
          <a:p>
            <a:pPr algn="just">
              <a:buNone/>
            </a:pPr>
            <a:r>
              <a:rPr lang="en-US" b="1" dirty="0">
                <a:latin typeface="Times New Roman" pitchFamily="18" charset="0"/>
                <a:cs typeface="Times New Roman" pitchFamily="18" charset="0"/>
              </a:rPr>
              <a:t>Historical Significance:</a:t>
            </a: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The river played a crucial role in the growth and development of ancient civilizations in the region. It served as a lifeline for trade and agriculture, with several historical cities and settlements flourishing along its banks.</a:t>
            </a:r>
          </a:p>
          <a:p>
            <a:pPr algn="just"/>
            <a:r>
              <a:rPr lang="en-US" dirty="0">
                <a:latin typeface="Times New Roman" pitchFamily="18" charset="0"/>
                <a:cs typeface="Times New Roman" pitchFamily="18" charset="0"/>
              </a:rPr>
              <a:t>Historical sites such as Agra, Mathura, and </a:t>
            </a:r>
            <a:r>
              <a:rPr lang="en-US" dirty="0" err="1">
                <a:latin typeface="Times New Roman" pitchFamily="18" charset="0"/>
                <a:cs typeface="Times New Roman" pitchFamily="18" charset="0"/>
              </a:rPr>
              <a:t>Vrindavan</a:t>
            </a:r>
            <a:r>
              <a:rPr lang="en-US" dirty="0">
                <a:latin typeface="Times New Roman" pitchFamily="18" charset="0"/>
                <a:cs typeface="Times New Roman" pitchFamily="18" charset="0"/>
              </a:rPr>
              <a:t>, located on the Yamuna's course, have deep-rooted connections to Indian history and culture.</a:t>
            </a:r>
          </a:p>
          <a:p>
            <a:pPr algn="just">
              <a:buNone/>
            </a:pPr>
            <a:r>
              <a:rPr lang="en-US" b="1" dirty="0">
                <a:latin typeface="Times New Roman" pitchFamily="18" charset="0"/>
                <a:cs typeface="Times New Roman" pitchFamily="18" charset="0"/>
              </a:rPr>
              <a:t>Challenges and Conservation:</a:t>
            </a: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In recent decades, the Yamuna River has faced severe pollution due to industrial discharge and untreated sewage. This pollution has threatened its ecological balance and raised concerns about its sacred waters.</a:t>
            </a:r>
          </a:p>
          <a:p>
            <a:pPr algn="just"/>
            <a:r>
              <a:rPr lang="en-US" dirty="0">
                <a:latin typeface="Times New Roman" pitchFamily="18" charset="0"/>
                <a:cs typeface="Times New Roman" pitchFamily="18" charset="0"/>
              </a:rPr>
              <a:t>Conservation efforts and initiatives have been launched to address the pollution and restore the river to its pristine state, highlighting its enduring importance in Indian culture and the need to protect it for future generations. </a:t>
            </a:r>
          </a:p>
          <a:p>
            <a:pPr algn="just"/>
            <a:endParaRPr lang="en-US"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219200"/>
          </a:xfrm>
        </p:spPr>
        <p:txBody>
          <a:bodyPr>
            <a:noAutofit/>
          </a:bodyPr>
          <a:lstStyle/>
          <a:p>
            <a:pPr algn="ctr"/>
            <a:r>
              <a:rPr lang="en-US" sz="2800" b="1" cap="all" dirty="0" smtClean="0">
                <a:solidFill>
                  <a:schemeClr val="tx1"/>
                </a:solidFill>
                <a:latin typeface="Times New Roman" pitchFamily="18" charset="0"/>
                <a:cs typeface="Times New Roman" pitchFamily="18" charset="0"/>
              </a:rPr>
              <a:t/>
            </a:r>
            <a:br>
              <a:rPr lang="en-US" sz="2800" b="1" cap="all" dirty="0" smtClean="0">
                <a:solidFill>
                  <a:schemeClr val="tx1"/>
                </a:solidFill>
                <a:latin typeface="Times New Roman" pitchFamily="18" charset="0"/>
                <a:cs typeface="Times New Roman" pitchFamily="18" charset="0"/>
              </a:rPr>
            </a:br>
            <a:r>
              <a:rPr lang="en-US" sz="2800" b="1" cap="all" dirty="0" smtClean="0">
                <a:solidFill>
                  <a:schemeClr val="tx1"/>
                </a:solidFill>
                <a:latin typeface="Times New Roman" pitchFamily="18" charset="0"/>
                <a:cs typeface="Times New Roman" pitchFamily="18" charset="0"/>
              </a:rPr>
              <a:t/>
            </a:r>
            <a:br>
              <a:rPr lang="en-US" sz="2800" b="1" cap="all" dirty="0" smtClean="0">
                <a:solidFill>
                  <a:schemeClr val="tx1"/>
                </a:solidFill>
                <a:latin typeface="Times New Roman" pitchFamily="18" charset="0"/>
                <a:cs typeface="Times New Roman" pitchFamily="18" charset="0"/>
              </a:rPr>
            </a:br>
            <a:r>
              <a:rPr lang="en-US" sz="2800" b="1" cap="all" dirty="0" smtClean="0">
                <a:solidFill>
                  <a:schemeClr val="tx1"/>
                </a:solidFill>
                <a:latin typeface="Times New Roman" pitchFamily="18" charset="0"/>
                <a:cs typeface="Times New Roman" pitchFamily="18" charset="0"/>
              </a:rPr>
              <a:t/>
            </a:r>
            <a:br>
              <a:rPr lang="en-US" sz="2800" b="1" cap="all" dirty="0" smtClean="0">
                <a:solidFill>
                  <a:schemeClr val="tx1"/>
                </a:solidFill>
                <a:latin typeface="Times New Roman" pitchFamily="18" charset="0"/>
                <a:cs typeface="Times New Roman" pitchFamily="18" charset="0"/>
              </a:rPr>
            </a:br>
            <a:r>
              <a:rPr lang="en-US" sz="2800" b="1" cap="all" dirty="0" smtClean="0">
                <a:solidFill>
                  <a:schemeClr val="tx1"/>
                </a:solidFill>
                <a:latin typeface="Times New Roman" pitchFamily="18" charset="0"/>
                <a:cs typeface="Times New Roman" pitchFamily="18" charset="0"/>
              </a:rPr>
              <a:t/>
            </a:r>
            <a:br>
              <a:rPr lang="en-US" sz="2800" b="1" cap="all" dirty="0" smtClean="0">
                <a:solidFill>
                  <a:schemeClr val="tx1"/>
                </a:solidFill>
                <a:latin typeface="Times New Roman" pitchFamily="18" charset="0"/>
                <a:cs typeface="Times New Roman" pitchFamily="18" charset="0"/>
              </a:rPr>
            </a:br>
            <a:r>
              <a:rPr lang="en-US" sz="2800" b="1" cap="all" dirty="0" smtClean="0">
                <a:solidFill>
                  <a:schemeClr val="tx1"/>
                </a:solidFill>
                <a:latin typeface="Times New Roman" pitchFamily="18" charset="0"/>
                <a:cs typeface="Times New Roman" pitchFamily="18" charset="0"/>
              </a:rPr>
              <a:t/>
            </a:r>
            <a:br>
              <a:rPr lang="en-US" sz="2800" b="1" cap="all" dirty="0" smtClean="0">
                <a:solidFill>
                  <a:schemeClr val="tx1"/>
                </a:solidFill>
                <a:latin typeface="Times New Roman" pitchFamily="18" charset="0"/>
                <a:cs typeface="Times New Roman" pitchFamily="18" charset="0"/>
              </a:rPr>
            </a:br>
            <a:r>
              <a:rPr lang="en-US" sz="2800" b="1" cap="all" dirty="0" smtClean="0">
                <a:solidFill>
                  <a:schemeClr val="tx1"/>
                </a:solidFill>
                <a:latin typeface="Times New Roman" pitchFamily="18" charset="0"/>
                <a:cs typeface="Times New Roman" pitchFamily="18" charset="0"/>
              </a:rPr>
              <a:t> </a:t>
            </a:r>
            <a:r>
              <a:rPr lang="en-US" sz="1800" b="1" cap="all" dirty="0" smtClean="0">
                <a:solidFill>
                  <a:srgbClr val="FF0000"/>
                </a:solidFill>
                <a:latin typeface="Times New Roman" pitchFamily="18" charset="0"/>
                <a:cs typeface="Times New Roman" pitchFamily="18" charset="0"/>
              </a:rPr>
              <a:t>WHERE IS THE YAMUNA RIVER LOCATED, AND WHAT ARE ITS KEY GEOGRAPHICAL FEATURES </a:t>
            </a:r>
            <a:r>
              <a:rPr lang="en-US" sz="2800" b="1" cap="all" dirty="0" smtClean="0">
                <a:solidFill>
                  <a:schemeClr val="tx1"/>
                </a:solidFill>
                <a:latin typeface="Times New Roman" pitchFamily="18" charset="0"/>
                <a:cs typeface="Times New Roman" pitchFamily="18" charset="0"/>
              </a:rPr>
              <a:t/>
            </a:r>
            <a:br>
              <a:rPr lang="en-US" sz="2800" b="1" cap="all" dirty="0" smtClean="0">
                <a:solidFill>
                  <a:schemeClr val="tx1"/>
                </a:solidFill>
                <a:latin typeface="Times New Roman" pitchFamily="18" charset="0"/>
                <a:cs typeface="Times New Roman" pitchFamily="18" charset="0"/>
              </a:rPr>
            </a:br>
            <a:endParaRPr lang="en-US" sz="2800" b="1"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81000" y="1219200"/>
            <a:ext cx="8382000" cy="5638800"/>
          </a:xfrm>
        </p:spPr>
        <p:txBody>
          <a:bodyPr>
            <a:normAutofit fontScale="77500" lnSpcReduction="20000"/>
          </a:bodyPr>
          <a:lstStyle/>
          <a:p>
            <a:pPr algn="just"/>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Yamuna River is one of the major rivers in India, flowing through the northern part of the country. Its location and key geographical features are as follows:</a:t>
            </a:r>
          </a:p>
          <a:p>
            <a:pPr algn="just">
              <a:buNone/>
            </a:pPr>
            <a:r>
              <a:rPr lang="en-US" b="1" dirty="0">
                <a:latin typeface="Times New Roman" pitchFamily="18" charset="0"/>
                <a:cs typeface="Times New Roman" pitchFamily="18" charset="0"/>
              </a:rPr>
              <a:t>Location:</a:t>
            </a: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The Yamuna River primarily flows through the northern states of India, namely </a:t>
            </a:r>
            <a:r>
              <a:rPr lang="en-US" dirty="0" err="1">
                <a:latin typeface="Times New Roman" pitchFamily="18" charset="0"/>
                <a:cs typeface="Times New Roman" pitchFamily="18" charset="0"/>
              </a:rPr>
              <a:t>Uttarakhand</a:t>
            </a:r>
            <a:r>
              <a:rPr lang="en-US" dirty="0">
                <a:latin typeface="Times New Roman" pitchFamily="18" charset="0"/>
                <a:cs typeface="Times New Roman" pitchFamily="18" charset="0"/>
              </a:rPr>
              <a:t>, Himachal Pradesh, Haryana, Delhi, and Uttar Pradesh.</a:t>
            </a:r>
          </a:p>
          <a:p>
            <a:pPr algn="just"/>
            <a:r>
              <a:rPr lang="en-US" dirty="0">
                <a:latin typeface="Times New Roman" pitchFamily="18" charset="0"/>
                <a:cs typeface="Times New Roman" pitchFamily="18" charset="0"/>
              </a:rPr>
              <a:t>It originates from the </a:t>
            </a:r>
            <a:r>
              <a:rPr lang="en-US" dirty="0" err="1">
                <a:latin typeface="Times New Roman" pitchFamily="18" charset="0"/>
                <a:cs typeface="Times New Roman" pitchFamily="18" charset="0"/>
              </a:rPr>
              <a:t>Yamunotri</a:t>
            </a:r>
            <a:r>
              <a:rPr lang="en-US" dirty="0">
                <a:latin typeface="Times New Roman" pitchFamily="18" charset="0"/>
                <a:cs typeface="Times New Roman" pitchFamily="18" charset="0"/>
              </a:rPr>
              <a:t> Glacier in the </a:t>
            </a:r>
            <a:r>
              <a:rPr lang="en-US" dirty="0" err="1">
                <a:latin typeface="Times New Roman" pitchFamily="18" charset="0"/>
                <a:cs typeface="Times New Roman" pitchFamily="18" charset="0"/>
              </a:rPr>
              <a:t>Uttarakhand</a:t>
            </a:r>
            <a:r>
              <a:rPr lang="en-US" dirty="0">
                <a:latin typeface="Times New Roman" pitchFamily="18" charset="0"/>
                <a:cs typeface="Times New Roman" pitchFamily="18" charset="0"/>
              </a:rPr>
              <a:t> state of the Indian Himalayas, making it one of the significant tributaries of the Ganges River.</a:t>
            </a:r>
          </a:p>
          <a:p>
            <a:pPr algn="just">
              <a:buNone/>
            </a:pPr>
            <a:r>
              <a:rPr lang="en-US" b="1" dirty="0">
                <a:latin typeface="Times New Roman" pitchFamily="18" charset="0"/>
                <a:cs typeface="Times New Roman" pitchFamily="18" charset="0"/>
              </a:rPr>
              <a:t>Key Geographical Features:</a:t>
            </a:r>
            <a:endParaRPr lang="en-US" dirty="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    Origin </a:t>
            </a:r>
            <a:r>
              <a:rPr lang="en-US" b="1" dirty="0">
                <a:latin typeface="Times New Roman" pitchFamily="18" charset="0"/>
                <a:cs typeface="Times New Roman" pitchFamily="18" charset="0"/>
              </a:rPr>
              <a:t>and Course:</a:t>
            </a:r>
            <a:r>
              <a:rPr lang="en-US" dirty="0">
                <a:latin typeface="Times New Roman" pitchFamily="18" charset="0"/>
                <a:cs typeface="Times New Roman" pitchFamily="18" charset="0"/>
              </a:rPr>
              <a:t> The Yamuna River originates at an elevation of approximately 6,387 meters (20,955 feet) at the </a:t>
            </a:r>
            <a:r>
              <a:rPr lang="en-US" dirty="0" err="1">
                <a:latin typeface="Times New Roman" pitchFamily="18" charset="0"/>
                <a:cs typeface="Times New Roman" pitchFamily="18" charset="0"/>
              </a:rPr>
              <a:t>Yamunotri</a:t>
            </a:r>
            <a:r>
              <a:rPr lang="en-US" dirty="0">
                <a:latin typeface="Times New Roman" pitchFamily="18" charset="0"/>
                <a:cs typeface="Times New Roman" pitchFamily="18" charset="0"/>
              </a:rPr>
              <a:t> Glacier in the </a:t>
            </a:r>
            <a:r>
              <a:rPr lang="en-US" dirty="0" err="1">
                <a:latin typeface="Times New Roman" pitchFamily="18" charset="0"/>
                <a:cs typeface="Times New Roman" pitchFamily="18" charset="0"/>
              </a:rPr>
              <a:t>Garhwal</a:t>
            </a:r>
            <a:r>
              <a:rPr lang="en-US" dirty="0">
                <a:latin typeface="Times New Roman" pitchFamily="18" charset="0"/>
                <a:cs typeface="Times New Roman" pitchFamily="18" charset="0"/>
              </a:rPr>
              <a:t> Himalayas of </a:t>
            </a:r>
            <a:r>
              <a:rPr lang="en-US" dirty="0" err="1">
                <a:latin typeface="Times New Roman" pitchFamily="18" charset="0"/>
                <a:cs typeface="Times New Roman" pitchFamily="18" charset="0"/>
              </a:rPr>
              <a:t>Uttarakhand</a:t>
            </a:r>
            <a:r>
              <a:rPr lang="en-US" dirty="0">
                <a:latin typeface="Times New Roman" pitchFamily="18" charset="0"/>
                <a:cs typeface="Times New Roman" pitchFamily="18" charset="0"/>
              </a:rPr>
              <a:t>. It begins as a small stream and gradually gains volume as it flows downstream.</a:t>
            </a:r>
          </a:p>
          <a:p>
            <a:pPr algn="just">
              <a:buNone/>
            </a:pPr>
            <a:r>
              <a:rPr lang="en-US" b="1" dirty="0" smtClean="0">
                <a:latin typeface="Times New Roman" pitchFamily="18" charset="0"/>
                <a:cs typeface="Times New Roman" pitchFamily="18" charset="0"/>
              </a:rPr>
              <a:t>   Length</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The Yamuna River has a length of approximately 1,376 kilometers (855 miles), making it one of the longest rivers in </a:t>
            </a:r>
            <a:r>
              <a:rPr lang="en-US" dirty="0" smtClean="0">
                <a:latin typeface="Times New Roman" pitchFamily="18" charset="0"/>
                <a:cs typeface="Times New Roman" pitchFamily="18" charset="0"/>
              </a:rPr>
              <a:t>India.</a:t>
            </a:r>
          </a:p>
          <a:p>
            <a:pPr algn="just">
              <a:buNone/>
            </a:pPr>
            <a:r>
              <a:rPr lang="en-US" b="1" dirty="0" smtClean="0">
                <a:latin typeface="Times New Roman" pitchFamily="18" charset="0"/>
                <a:cs typeface="Times New Roman" pitchFamily="18" charset="0"/>
              </a:rPr>
              <a:t>   Tributaries:</a:t>
            </a:r>
            <a:r>
              <a:rPr lang="en-US" dirty="0" smtClean="0">
                <a:latin typeface="Times New Roman" pitchFamily="18" charset="0"/>
                <a:cs typeface="Times New Roman" pitchFamily="18" charset="0"/>
              </a:rPr>
              <a:t> Several major and minor tributaries feed into the Yamuna as it winds its way through the northern plains of India. Some of the notable tributaries include the Tons, Chambal, </a:t>
            </a:r>
            <a:r>
              <a:rPr lang="en-US" dirty="0" err="1" smtClean="0">
                <a:latin typeface="Times New Roman" pitchFamily="18" charset="0"/>
                <a:cs typeface="Times New Roman" pitchFamily="18" charset="0"/>
              </a:rPr>
              <a:t>Betwa</a:t>
            </a:r>
            <a:r>
              <a:rPr lang="en-US" dirty="0" smtClean="0">
                <a:latin typeface="Times New Roman" pitchFamily="18" charset="0"/>
                <a:cs typeface="Times New Roman" pitchFamily="18" charset="0"/>
              </a:rPr>
              <a:t>, and Ken rivers.</a:t>
            </a:r>
          </a:p>
          <a:p>
            <a:pPr algn="just"/>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382000" cy="6477000"/>
          </a:xfrm>
        </p:spPr>
        <p:txBody>
          <a:bodyPr>
            <a:noAutofit/>
          </a:bodyPr>
          <a:lstStyle/>
          <a:p>
            <a:pPr algn="just"/>
            <a:r>
              <a:rPr lang="en-US" sz="2000" b="1" dirty="0">
                <a:latin typeface="Times New Roman" pitchFamily="18" charset="0"/>
                <a:cs typeface="Times New Roman" pitchFamily="18" charset="0"/>
              </a:rPr>
              <a:t>Confluence with the Ganges:</a:t>
            </a:r>
            <a:r>
              <a:rPr lang="en-US" sz="2000" dirty="0">
                <a:latin typeface="Times New Roman" pitchFamily="18" charset="0"/>
                <a:cs typeface="Times New Roman" pitchFamily="18" charset="0"/>
              </a:rPr>
              <a:t> One of its most significant geographical features is its confluence with the Ganges River at </a:t>
            </a:r>
            <a:r>
              <a:rPr lang="en-US" sz="2000" dirty="0" err="1">
                <a:latin typeface="Times New Roman" pitchFamily="18" charset="0"/>
                <a:cs typeface="Times New Roman" pitchFamily="18" charset="0"/>
              </a:rPr>
              <a:t>Prayagraj</a:t>
            </a:r>
            <a:r>
              <a:rPr lang="en-US" sz="2000" dirty="0">
                <a:latin typeface="Times New Roman" pitchFamily="18" charset="0"/>
                <a:cs typeface="Times New Roman" pitchFamily="18" charset="0"/>
              </a:rPr>
              <a:t> (formerly known as Allahabad) in Uttar Pradesh. This confluence is considered highly sacred in Hinduism and is a focal point for religious festivals and rituals.</a:t>
            </a:r>
          </a:p>
          <a:p>
            <a:pPr algn="just"/>
            <a:r>
              <a:rPr lang="en-US" sz="2000" b="1" dirty="0">
                <a:latin typeface="Times New Roman" pitchFamily="18" charset="0"/>
                <a:cs typeface="Times New Roman" pitchFamily="18" charset="0"/>
              </a:rPr>
              <a:t>Fertile Plains:</a:t>
            </a:r>
            <a:r>
              <a:rPr lang="en-US" sz="2000" dirty="0">
                <a:latin typeface="Times New Roman" pitchFamily="18" charset="0"/>
                <a:cs typeface="Times New Roman" pitchFamily="18" charset="0"/>
              </a:rPr>
              <a:t> The Yamuna River flows through the fertile plains of northern India, making its basin highly productive for agriculture. The riverbanks are extensively used for farming, particularly the cultivation of wheat, rice, and sugarcane.</a:t>
            </a:r>
          </a:p>
          <a:p>
            <a:pPr algn="just"/>
            <a:r>
              <a:rPr lang="en-US" sz="2000" b="1" dirty="0">
                <a:latin typeface="Times New Roman" pitchFamily="18" charset="0"/>
                <a:cs typeface="Times New Roman" pitchFamily="18" charset="0"/>
              </a:rPr>
              <a:t>Historical Cities:</a:t>
            </a:r>
            <a:r>
              <a:rPr lang="en-US" sz="2000" dirty="0">
                <a:latin typeface="Times New Roman" pitchFamily="18" charset="0"/>
                <a:cs typeface="Times New Roman" pitchFamily="18" charset="0"/>
              </a:rPr>
              <a:t> Several historical and cultural cities are situated along the banks of the Yamuna River. These include Delhi (the national capital), Mathura (associated with Lord Krishna), Agra (home to the </a:t>
            </a:r>
            <a:r>
              <a:rPr lang="en-US" sz="2000" dirty="0" err="1">
                <a:latin typeface="Times New Roman" pitchFamily="18" charset="0"/>
                <a:cs typeface="Times New Roman" pitchFamily="18" charset="0"/>
              </a:rPr>
              <a:t>Taj</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Mahal</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Vrindavan</a:t>
            </a:r>
            <a:r>
              <a:rPr lang="en-US" sz="2000" dirty="0">
                <a:latin typeface="Times New Roman" pitchFamily="18" charset="0"/>
                <a:cs typeface="Times New Roman" pitchFamily="18" charset="0"/>
              </a:rPr>
              <a:t> (a revered pilgrimage site).</a:t>
            </a:r>
          </a:p>
          <a:p>
            <a:pPr algn="just"/>
            <a:r>
              <a:rPr lang="en-US" sz="2000" b="1" dirty="0">
                <a:latin typeface="Times New Roman" pitchFamily="18" charset="0"/>
                <a:cs typeface="Times New Roman" pitchFamily="18" charset="0"/>
              </a:rPr>
              <a:t>Biodiversity:</a:t>
            </a:r>
            <a:r>
              <a:rPr lang="en-US" sz="2000" dirty="0">
                <a:latin typeface="Times New Roman" pitchFamily="18" charset="0"/>
                <a:cs typeface="Times New Roman" pitchFamily="18" charset="0"/>
              </a:rPr>
              <a:t> The river and its associated wetlands are home to a variety of aquatic species and birdlife. However, pollution in the river has posed a significant threat to its biodiversity.</a:t>
            </a:r>
          </a:p>
          <a:p>
            <a:pPr algn="just"/>
            <a:r>
              <a:rPr lang="en-US" sz="2000" b="1" dirty="0">
                <a:latin typeface="Times New Roman" pitchFamily="18" charset="0"/>
                <a:cs typeface="Times New Roman" pitchFamily="18" charset="0"/>
              </a:rPr>
              <a:t>Environmental Challenges:</a:t>
            </a:r>
            <a:r>
              <a:rPr lang="en-US" sz="2000" dirty="0">
                <a:latin typeface="Times New Roman" pitchFamily="18" charset="0"/>
                <a:cs typeface="Times New Roman" pitchFamily="18" charset="0"/>
              </a:rPr>
              <a:t> The Yamuna River has faced severe pollution issues due to industrial discharge, untreated sewage, and agricultural runoff. This pollution has led to ecological imbalances and poses challenges to the river's health and sustainability.</a:t>
            </a:r>
          </a:p>
          <a:p>
            <a:pPr algn="just"/>
            <a:endParaRPr lang="en-US" sz="20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1189038"/>
          </a:xfrm>
        </p:spPr>
        <p:txBody>
          <a:bodyPr>
            <a:noAutofit/>
          </a:bodyPr>
          <a:lstStyle/>
          <a:p>
            <a:pPr algn="ctr"/>
            <a:r>
              <a:rPr lang="en-US" sz="2400" dirty="0" smtClean="0">
                <a:solidFill>
                  <a:srgbClr val="FF0000"/>
                </a:solidFill>
                <a:latin typeface="Times New Roman" pitchFamily="18" charset="0"/>
                <a:cs typeface="Times New Roman" pitchFamily="18" charset="0"/>
              </a:rPr>
              <a:t>What Is The Current State Of Pollution In The Yamuna River And Its Effects</a:t>
            </a:r>
            <a:r>
              <a:rPr lang="en-US" sz="2400" cap="all" dirty="0" smtClean="0">
                <a:solidFill>
                  <a:schemeClr val="tx1"/>
                </a:solidFill>
                <a:latin typeface="Times New Roman" pitchFamily="18" charset="0"/>
                <a:cs typeface="Times New Roman" pitchFamily="18" charset="0"/>
              </a:rPr>
              <a:t/>
            </a:r>
            <a:br>
              <a:rPr lang="en-US" sz="2400" cap="all" dirty="0" smtClean="0">
                <a:solidFill>
                  <a:schemeClr val="tx1"/>
                </a:solidFill>
                <a:latin typeface="Times New Roman" pitchFamily="18" charset="0"/>
                <a:cs typeface="Times New Roman" pitchFamily="18" charset="0"/>
              </a:rPr>
            </a:b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152400" y="838200"/>
            <a:ext cx="8763000" cy="5867400"/>
          </a:xfrm>
        </p:spPr>
        <p:txBody>
          <a:bodyPr>
            <a:noAutofit/>
          </a:bodyPr>
          <a:lstStyle/>
          <a:p>
            <a:pPr algn="just"/>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Yamuna River has faced severe pollution challenges, and its current state is a matter of concern. The pollution in the Yamuna River is primarily due to various human activities, including industrial discharge, untreated sewage, agricultural runoff, and solid waste dumping. Here is an overview of the current state of pollution in the Yamuna River and its effects:</a:t>
            </a:r>
          </a:p>
          <a:p>
            <a:pPr algn="just"/>
            <a:r>
              <a:rPr lang="en-US" sz="1600" b="1" dirty="0">
                <a:latin typeface="Times New Roman" pitchFamily="18" charset="0"/>
                <a:cs typeface="Times New Roman" pitchFamily="18" charset="0"/>
              </a:rPr>
              <a:t>Current State of Pollution:</a:t>
            </a:r>
            <a:endParaRPr lang="en-US" sz="1600" dirty="0">
              <a:latin typeface="Times New Roman" pitchFamily="18" charset="0"/>
              <a:cs typeface="Times New Roman" pitchFamily="18" charset="0"/>
            </a:endParaRPr>
          </a:p>
          <a:p>
            <a:pPr algn="just"/>
            <a:r>
              <a:rPr lang="en-US" sz="1600" b="1" dirty="0">
                <a:latin typeface="Times New Roman" pitchFamily="18" charset="0"/>
                <a:cs typeface="Times New Roman" pitchFamily="18" charset="0"/>
              </a:rPr>
              <a:t>High Pollution Levels:</a:t>
            </a:r>
            <a:r>
              <a:rPr lang="en-US" sz="1600" dirty="0">
                <a:latin typeface="Times New Roman" pitchFamily="18" charset="0"/>
                <a:cs typeface="Times New Roman" pitchFamily="18" charset="0"/>
              </a:rPr>
              <a:t> The Yamuna River is one of the most polluted rivers in India. It consistently records high levels of pollutants, including heavy metals, organic matter, and pathogens. The water quality has deteriorated significantly over the years.</a:t>
            </a:r>
          </a:p>
          <a:p>
            <a:pPr algn="just"/>
            <a:r>
              <a:rPr lang="en-US" sz="1600" b="1" dirty="0">
                <a:latin typeface="Times New Roman" pitchFamily="18" charset="0"/>
                <a:cs typeface="Times New Roman" pitchFamily="18" charset="0"/>
              </a:rPr>
              <a:t>Sewage Discharge:</a:t>
            </a:r>
            <a:r>
              <a:rPr lang="en-US" sz="1600" dirty="0">
                <a:latin typeface="Times New Roman" pitchFamily="18" charset="0"/>
                <a:cs typeface="Times New Roman" pitchFamily="18" charset="0"/>
              </a:rPr>
              <a:t> Untreated sewage from urban areas, including Delhi, is a major contributor to pollution. The river receives a vast amount of untreated wastewater, overwhelming its natural purification capacity.</a:t>
            </a:r>
          </a:p>
          <a:p>
            <a:pPr algn="just"/>
            <a:r>
              <a:rPr lang="en-US" sz="1600" b="1" dirty="0">
                <a:latin typeface="Times New Roman" pitchFamily="18" charset="0"/>
                <a:cs typeface="Times New Roman" pitchFamily="18" charset="0"/>
              </a:rPr>
              <a:t>Industrial Effluents:</a:t>
            </a:r>
            <a:r>
              <a:rPr lang="en-US" sz="1600" dirty="0">
                <a:latin typeface="Times New Roman" pitchFamily="18" charset="0"/>
                <a:cs typeface="Times New Roman" pitchFamily="18" charset="0"/>
              </a:rPr>
              <a:t> Industrial discharge from factories and manufacturing units along the riverbanks introduces a range of toxic substances into the water. These pollutants include heavy metals, chemicals, and hazardous materials.</a:t>
            </a:r>
          </a:p>
          <a:p>
            <a:pPr algn="just"/>
            <a:r>
              <a:rPr lang="en-US" sz="1600" b="1" dirty="0">
                <a:latin typeface="Times New Roman" pitchFamily="18" charset="0"/>
                <a:cs typeface="Times New Roman" pitchFamily="18" charset="0"/>
              </a:rPr>
              <a:t>Agricultural Runoff:</a:t>
            </a:r>
            <a:r>
              <a:rPr lang="en-US" sz="1600" dirty="0">
                <a:latin typeface="Times New Roman" pitchFamily="18" charset="0"/>
                <a:cs typeface="Times New Roman" pitchFamily="18" charset="0"/>
              </a:rPr>
              <a:t> The use of chemical fertilizers and pesticides in agriculture in the Yamuna basin leads to the runoff of agricultural pollutants into the river. This can contribute to water contamination.</a:t>
            </a:r>
          </a:p>
          <a:p>
            <a:r>
              <a:rPr lang="en-US" sz="1600" b="1" dirty="0">
                <a:latin typeface="Times New Roman" pitchFamily="18" charset="0"/>
                <a:cs typeface="Times New Roman" pitchFamily="18" charset="0"/>
              </a:rPr>
              <a:t>Solid Waste:</a:t>
            </a:r>
            <a:r>
              <a:rPr lang="en-US" sz="1600" dirty="0">
                <a:latin typeface="Times New Roman" pitchFamily="18" charset="0"/>
                <a:cs typeface="Times New Roman" pitchFamily="18" charset="0"/>
              </a:rPr>
              <a:t> Improper disposal of solid waste, including plastic and other non-biodegradable materials, along the riverbanks adds to the pollution problem. These materials can clog waterways and harm </a:t>
            </a:r>
            <a:r>
              <a:rPr lang="en-US" sz="1600" dirty="0" err="1" smtClean="0">
                <a:latin typeface="Times New Roman" pitchFamily="18" charset="0"/>
                <a:cs typeface="Times New Roman" pitchFamily="18" charset="0"/>
              </a:rPr>
              <a:t>aquat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ilife</a:t>
            </a: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endParaRPr lang="en-US" sz="16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87362"/>
          </a:xfrm>
        </p:spPr>
        <p:txBody>
          <a:bodyPr>
            <a:normAutofit fontScale="90000"/>
          </a:bodyPr>
          <a:lstStyle/>
          <a:p>
            <a:pPr algn="ctr"/>
            <a:r>
              <a:rPr lang="en-US" b="1" dirty="0" smtClean="0">
                <a:solidFill>
                  <a:srgbClr val="00B050"/>
                </a:solidFill>
              </a:rPr>
              <a:t>GANGA </a:t>
            </a:r>
            <a:endParaRPr lang="en-US" b="1" dirty="0">
              <a:solidFill>
                <a:srgbClr val="00B050"/>
              </a:solidFill>
            </a:endParaRPr>
          </a:p>
        </p:txBody>
      </p:sp>
      <p:sp>
        <p:nvSpPr>
          <p:cNvPr id="3" name="Content Placeholder 2"/>
          <p:cNvSpPr>
            <a:spLocks noGrp="1"/>
          </p:cNvSpPr>
          <p:nvPr>
            <p:ph sz="quarter" idx="1"/>
          </p:nvPr>
        </p:nvSpPr>
        <p:spPr>
          <a:xfrm>
            <a:off x="609600" y="762000"/>
            <a:ext cx="8077200" cy="5410200"/>
          </a:xfrm>
        </p:spPr>
        <p:txBody>
          <a:bodyPr>
            <a:normAutofit fontScale="25000" lnSpcReduction="20000"/>
          </a:bodyPr>
          <a:lstStyle/>
          <a:p>
            <a:pPr algn="just"/>
            <a:r>
              <a:rPr lang="en-US" sz="7200" dirty="0" smtClean="0">
                <a:latin typeface="Times New Roman" pitchFamily="18" charset="0"/>
                <a:cs typeface="Times New Roman" pitchFamily="18" charset="0"/>
              </a:rPr>
              <a:t>The upper phase of the river Ganges begins at the confluence of the Bhagirathi and </a:t>
            </a:r>
            <a:r>
              <a:rPr lang="en-US" sz="7200" dirty="0" err="1" smtClean="0">
                <a:latin typeface="Times New Roman" pitchFamily="18" charset="0"/>
                <a:cs typeface="Times New Roman" pitchFamily="18" charset="0"/>
              </a:rPr>
              <a:t>Alaknanda</a:t>
            </a:r>
            <a:r>
              <a:rPr lang="en-US" sz="7200" dirty="0" smtClean="0">
                <a:latin typeface="Times New Roman" pitchFamily="18" charset="0"/>
                <a:cs typeface="Times New Roman" pitchFamily="18" charset="0"/>
              </a:rPr>
              <a:t> rivers in the town of </a:t>
            </a:r>
            <a:r>
              <a:rPr lang="en-US" sz="7200" dirty="0" err="1" smtClean="0">
                <a:latin typeface="Times New Roman" pitchFamily="18" charset="0"/>
                <a:cs typeface="Times New Roman" pitchFamily="18" charset="0"/>
              </a:rPr>
              <a:t>Devprayag</a:t>
            </a:r>
            <a:r>
              <a:rPr lang="en-US" sz="7200" dirty="0" smtClean="0">
                <a:latin typeface="Times New Roman" pitchFamily="18" charset="0"/>
                <a:cs typeface="Times New Roman" pitchFamily="18" charset="0"/>
              </a:rPr>
              <a:t> in the </a:t>
            </a:r>
            <a:r>
              <a:rPr lang="en-US" sz="7200" dirty="0" err="1" smtClean="0">
                <a:latin typeface="Times New Roman" pitchFamily="18" charset="0"/>
                <a:cs typeface="Times New Roman" pitchFamily="18" charset="0"/>
              </a:rPr>
              <a:t>Garhwal</a:t>
            </a:r>
            <a:r>
              <a:rPr lang="en-US" sz="7200" dirty="0" smtClean="0">
                <a:latin typeface="Times New Roman" pitchFamily="18" charset="0"/>
                <a:cs typeface="Times New Roman" pitchFamily="18" charset="0"/>
              </a:rPr>
              <a:t> division of the Indian state of </a:t>
            </a:r>
            <a:r>
              <a:rPr lang="en-US" sz="7200" dirty="0" err="1" smtClean="0">
                <a:latin typeface="Times New Roman" pitchFamily="18" charset="0"/>
                <a:cs typeface="Times New Roman" pitchFamily="18" charset="0"/>
              </a:rPr>
              <a:t>Uttarakhand</a:t>
            </a:r>
            <a:r>
              <a:rPr lang="en-US" sz="7200" dirty="0" smtClean="0">
                <a:latin typeface="Times New Roman" pitchFamily="18" charset="0"/>
                <a:cs typeface="Times New Roman" pitchFamily="18" charset="0"/>
              </a:rPr>
              <a:t>. The Bhagirathi is considered to be the source in Hindu culture and mythology, although the </a:t>
            </a:r>
            <a:r>
              <a:rPr lang="en-US" sz="7200" dirty="0" err="1" smtClean="0">
                <a:latin typeface="Times New Roman" pitchFamily="18" charset="0"/>
                <a:cs typeface="Times New Roman" pitchFamily="18" charset="0"/>
              </a:rPr>
              <a:t>Alaknanda</a:t>
            </a:r>
            <a:r>
              <a:rPr lang="en-US" sz="7200" dirty="0" smtClean="0">
                <a:latin typeface="Times New Roman" pitchFamily="18" charset="0"/>
                <a:cs typeface="Times New Roman" pitchFamily="18" charset="0"/>
              </a:rPr>
              <a:t> is longer, and therefore, </a:t>
            </a:r>
            <a:r>
              <a:rPr lang="en-US" sz="7200" dirty="0" err="1" smtClean="0">
                <a:latin typeface="Times New Roman" pitchFamily="18" charset="0"/>
                <a:cs typeface="Times New Roman" pitchFamily="18" charset="0"/>
              </a:rPr>
              <a:t>hydrologically</a:t>
            </a:r>
            <a:r>
              <a:rPr lang="en-US" sz="7200" dirty="0" smtClean="0">
                <a:latin typeface="Times New Roman" pitchFamily="18" charset="0"/>
                <a:cs typeface="Times New Roman" pitchFamily="18" charset="0"/>
              </a:rPr>
              <a:t> the source stream. The headwaters of the </a:t>
            </a:r>
            <a:r>
              <a:rPr lang="en-US" sz="7200" dirty="0" err="1" smtClean="0">
                <a:latin typeface="Times New Roman" pitchFamily="18" charset="0"/>
                <a:cs typeface="Times New Roman" pitchFamily="18" charset="0"/>
              </a:rPr>
              <a:t>Alakananda</a:t>
            </a:r>
            <a:r>
              <a:rPr lang="en-US" sz="7200" dirty="0" smtClean="0">
                <a:latin typeface="Times New Roman" pitchFamily="18" charset="0"/>
                <a:cs typeface="Times New Roman" pitchFamily="18" charset="0"/>
              </a:rPr>
              <a:t> are formed by snow melt from peaks such as Nanda Devi, </a:t>
            </a:r>
            <a:r>
              <a:rPr lang="en-US" sz="7200" dirty="0" err="1" smtClean="0">
                <a:latin typeface="Times New Roman" pitchFamily="18" charset="0"/>
                <a:cs typeface="Times New Roman" pitchFamily="18" charset="0"/>
              </a:rPr>
              <a:t>Trisul</a:t>
            </a:r>
            <a:r>
              <a:rPr lang="en-US" sz="7200" dirty="0" smtClean="0">
                <a:latin typeface="Times New Roman" pitchFamily="18" charset="0"/>
                <a:cs typeface="Times New Roman" pitchFamily="18" charset="0"/>
              </a:rPr>
              <a:t>, and Kamet. The Bhagirathi rises at the foot of </a:t>
            </a:r>
            <a:r>
              <a:rPr lang="en-US" sz="7200" dirty="0" err="1" smtClean="0">
                <a:latin typeface="Times New Roman" pitchFamily="18" charset="0"/>
                <a:cs typeface="Times New Roman" pitchFamily="18" charset="0"/>
              </a:rPr>
              <a:t>Gangotri</a:t>
            </a:r>
            <a:r>
              <a:rPr lang="en-US" sz="7200" dirty="0" smtClean="0">
                <a:latin typeface="Times New Roman" pitchFamily="18" charset="0"/>
                <a:cs typeface="Times New Roman" pitchFamily="18" charset="0"/>
              </a:rPr>
              <a:t> Glacier, at </a:t>
            </a:r>
            <a:r>
              <a:rPr lang="en-US" sz="7200" dirty="0" err="1" smtClean="0">
                <a:latin typeface="Times New Roman" pitchFamily="18" charset="0"/>
                <a:cs typeface="Times New Roman" pitchFamily="18" charset="0"/>
              </a:rPr>
              <a:t>Gomukh</a:t>
            </a:r>
            <a:r>
              <a:rPr lang="en-US" sz="7200" dirty="0" smtClean="0">
                <a:latin typeface="Times New Roman" pitchFamily="18" charset="0"/>
                <a:cs typeface="Times New Roman" pitchFamily="18" charset="0"/>
              </a:rPr>
              <a:t>, at an elevation of 4,356 m (14,291 ft) and was </a:t>
            </a:r>
            <a:r>
              <a:rPr lang="en-US" sz="7200" dirty="0" err="1" smtClean="0">
                <a:latin typeface="Times New Roman" pitchFamily="18" charset="0"/>
                <a:cs typeface="Times New Roman" pitchFamily="18" charset="0"/>
              </a:rPr>
              <a:t>mythologically</a:t>
            </a:r>
            <a:r>
              <a:rPr lang="en-US" sz="7200" dirty="0" smtClean="0">
                <a:latin typeface="Times New Roman" pitchFamily="18" charset="0"/>
                <a:cs typeface="Times New Roman" pitchFamily="18" charset="0"/>
              </a:rPr>
              <a:t> referred to as residing in the matted locks of Shiva; symbolically </a:t>
            </a:r>
            <a:r>
              <a:rPr lang="en-US" sz="7200" dirty="0" err="1" smtClean="0">
                <a:latin typeface="Times New Roman" pitchFamily="18" charset="0"/>
                <a:cs typeface="Times New Roman" pitchFamily="18" charset="0"/>
              </a:rPr>
              <a:t>Tapovan</a:t>
            </a:r>
            <a:r>
              <a:rPr lang="en-US" sz="7200" dirty="0" smtClean="0">
                <a:latin typeface="Times New Roman" pitchFamily="18" charset="0"/>
                <a:cs typeface="Times New Roman" pitchFamily="18" charset="0"/>
              </a:rPr>
              <a:t>, which is a meadow of ethereal beauty at the feet of Mount </a:t>
            </a:r>
            <a:r>
              <a:rPr lang="en-US" sz="7200" dirty="0" err="1" smtClean="0">
                <a:latin typeface="Times New Roman" pitchFamily="18" charset="0"/>
                <a:cs typeface="Times New Roman" pitchFamily="18" charset="0"/>
              </a:rPr>
              <a:t>Shivling</a:t>
            </a:r>
            <a:r>
              <a:rPr lang="en-US" sz="7200" dirty="0" smtClean="0">
                <a:latin typeface="Times New Roman" pitchFamily="18" charset="0"/>
                <a:cs typeface="Times New Roman" pitchFamily="18" charset="0"/>
              </a:rPr>
              <a:t>, just 5 km (3.1 mi) away.</a:t>
            </a:r>
          </a:p>
          <a:p>
            <a:pPr algn="just"/>
            <a:r>
              <a:rPr lang="en-US" sz="7200" dirty="0" smtClean="0">
                <a:latin typeface="Times New Roman" pitchFamily="18" charset="0"/>
                <a:cs typeface="Times New Roman" pitchFamily="18" charset="0"/>
              </a:rPr>
              <a:t>Although many small streams comprise the headwaters of the Ganges, the six longest and their five confluences are considered sacred. The six headstreams are the </a:t>
            </a:r>
            <a:r>
              <a:rPr lang="en-US" sz="7200" dirty="0" err="1" smtClean="0">
                <a:latin typeface="Times New Roman" pitchFamily="18" charset="0"/>
                <a:cs typeface="Times New Roman" pitchFamily="18" charset="0"/>
              </a:rPr>
              <a:t>Alaknanda</a:t>
            </a:r>
            <a:r>
              <a:rPr lang="en-US" sz="7200" dirty="0" smtClean="0">
                <a:latin typeface="Times New Roman" pitchFamily="18" charset="0"/>
                <a:cs typeface="Times New Roman" pitchFamily="18" charset="0"/>
              </a:rPr>
              <a:t>, </a:t>
            </a:r>
            <a:r>
              <a:rPr lang="en-US" sz="7200" dirty="0" err="1" smtClean="0">
                <a:latin typeface="Times New Roman" pitchFamily="18" charset="0"/>
                <a:cs typeface="Times New Roman" pitchFamily="18" charset="0"/>
              </a:rPr>
              <a:t>Dhauliganga</a:t>
            </a:r>
            <a:r>
              <a:rPr lang="en-US" sz="7200" dirty="0" smtClean="0">
                <a:latin typeface="Times New Roman" pitchFamily="18" charset="0"/>
                <a:cs typeface="Times New Roman" pitchFamily="18" charset="0"/>
              </a:rPr>
              <a:t>, </a:t>
            </a:r>
            <a:r>
              <a:rPr lang="en-US" sz="7200" dirty="0" err="1" smtClean="0">
                <a:latin typeface="Times New Roman" pitchFamily="18" charset="0"/>
                <a:cs typeface="Times New Roman" pitchFamily="18" charset="0"/>
              </a:rPr>
              <a:t>Nandakini</a:t>
            </a:r>
            <a:r>
              <a:rPr lang="en-US" sz="7200" dirty="0" smtClean="0">
                <a:latin typeface="Times New Roman" pitchFamily="18" charset="0"/>
                <a:cs typeface="Times New Roman" pitchFamily="18" charset="0"/>
              </a:rPr>
              <a:t>, Pindar, </a:t>
            </a:r>
            <a:r>
              <a:rPr lang="en-US" sz="7200" dirty="0" err="1" smtClean="0">
                <a:latin typeface="Times New Roman" pitchFamily="18" charset="0"/>
                <a:cs typeface="Times New Roman" pitchFamily="18" charset="0"/>
              </a:rPr>
              <a:t>Mandakini</a:t>
            </a:r>
            <a:r>
              <a:rPr lang="en-US" sz="7200" dirty="0" smtClean="0">
                <a:latin typeface="Times New Roman" pitchFamily="18" charset="0"/>
                <a:cs typeface="Times New Roman" pitchFamily="18" charset="0"/>
              </a:rPr>
              <a:t> and Bhagirathi. Their confluences, known as the </a:t>
            </a:r>
            <a:r>
              <a:rPr lang="en-US" sz="7200" dirty="0" err="1" smtClean="0">
                <a:latin typeface="Times New Roman" pitchFamily="18" charset="0"/>
                <a:cs typeface="Times New Roman" pitchFamily="18" charset="0"/>
              </a:rPr>
              <a:t>Panch</a:t>
            </a:r>
            <a:r>
              <a:rPr lang="en-US" sz="7200" dirty="0" smtClean="0">
                <a:latin typeface="Times New Roman" pitchFamily="18" charset="0"/>
                <a:cs typeface="Times New Roman" pitchFamily="18" charset="0"/>
              </a:rPr>
              <a:t> </a:t>
            </a:r>
            <a:r>
              <a:rPr lang="en-US" sz="7200" dirty="0" err="1" smtClean="0">
                <a:latin typeface="Times New Roman" pitchFamily="18" charset="0"/>
                <a:cs typeface="Times New Roman" pitchFamily="18" charset="0"/>
              </a:rPr>
              <a:t>Prayag</a:t>
            </a:r>
            <a:r>
              <a:rPr lang="en-US" sz="7200" dirty="0" smtClean="0">
                <a:latin typeface="Times New Roman" pitchFamily="18" charset="0"/>
                <a:cs typeface="Times New Roman" pitchFamily="18" charset="0"/>
              </a:rPr>
              <a:t>, are all along the </a:t>
            </a:r>
            <a:r>
              <a:rPr lang="en-US" sz="7200" dirty="0" err="1" smtClean="0">
                <a:latin typeface="Times New Roman" pitchFamily="18" charset="0"/>
                <a:cs typeface="Times New Roman" pitchFamily="18" charset="0"/>
              </a:rPr>
              <a:t>Alaknanda</a:t>
            </a:r>
            <a:r>
              <a:rPr lang="en-US" sz="7200" dirty="0" smtClean="0">
                <a:latin typeface="Times New Roman" pitchFamily="18" charset="0"/>
                <a:cs typeface="Times New Roman" pitchFamily="18" charset="0"/>
              </a:rPr>
              <a:t>. They are, in downstream order, </a:t>
            </a:r>
            <a:r>
              <a:rPr lang="en-US" sz="7200" dirty="0" err="1" smtClean="0">
                <a:latin typeface="Times New Roman" pitchFamily="18" charset="0"/>
                <a:cs typeface="Times New Roman" pitchFamily="18" charset="0"/>
              </a:rPr>
              <a:t>Vishnuprayag</a:t>
            </a:r>
            <a:r>
              <a:rPr lang="en-US" sz="7200" dirty="0" smtClean="0">
                <a:latin typeface="Times New Roman" pitchFamily="18" charset="0"/>
                <a:cs typeface="Times New Roman" pitchFamily="18" charset="0"/>
              </a:rPr>
              <a:t>, where the </a:t>
            </a:r>
            <a:r>
              <a:rPr lang="en-US" sz="7200" dirty="0" err="1" smtClean="0">
                <a:latin typeface="Times New Roman" pitchFamily="18" charset="0"/>
                <a:cs typeface="Times New Roman" pitchFamily="18" charset="0"/>
              </a:rPr>
              <a:t>Dhauliganga</a:t>
            </a:r>
            <a:r>
              <a:rPr lang="en-US" sz="7200" dirty="0" smtClean="0">
                <a:latin typeface="Times New Roman" pitchFamily="18" charset="0"/>
                <a:cs typeface="Times New Roman" pitchFamily="18" charset="0"/>
              </a:rPr>
              <a:t> joins the </a:t>
            </a:r>
            <a:r>
              <a:rPr lang="en-US" sz="7200" dirty="0" err="1" smtClean="0">
                <a:latin typeface="Times New Roman" pitchFamily="18" charset="0"/>
                <a:cs typeface="Times New Roman" pitchFamily="18" charset="0"/>
              </a:rPr>
              <a:t>Alaknanda</a:t>
            </a:r>
            <a:r>
              <a:rPr lang="en-US" sz="7200" dirty="0" smtClean="0">
                <a:latin typeface="Times New Roman" pitchFamily="18" charset="0"/>
                <a:cs typeface="Times New Roman" pitchFamily="18" charset="0"/>
              </a:rPr>
              <a:t>; </a:t>
            </a:r>
            <a:r>
              <a:rPr lang="en-US" sz="7200" dirty="0" err="1" smtClean="0">
                <a:latin typeface="Times New Roman" pitchFamily="18" charset="0"/>
                <a:cs typeface="Times New Roman" pitchFamily="18" charset="0"/>
              </a:rPr>
              <a:t>Nandprayag</a:t>
            </a:r>
            <a:r>
              <a:rPr lang="en-US" sz="7200" dirty="0" smtClean="0">
                <a:latin typeface="Times New Roman" pitchFamily="18" charset="0"/>
                <a:cs typeface="Times New Roman" pitchFamily="18" charset="0"/>
              </a:rPr>
              <a:t>, where the </a:t>
            </a:r>
            <a:r>
              <a:rPr lang="en-US" sz="7200" dirty="0" err="1" smtClean="0">
                <a:latin typeface="Times New Roman" pitchFamily="18" charset="0"/>
                <a:cs typeface="Times New Roman" pitchFamily="18" charset="0"/>
              </a:rPr>
              <a:t>Nandakini</a:t>
            </a:r>
            <a:r>
              <a:rPr lang="en-US" sz="7200" dirty="0" smtClean="0">
                <a:latin typeface="Times New Roman" pitchFamily="18" charset="0"/>
                <a:cs typeface="Times New Roman" pitchFamily="18" charset="0"/>
              </a:rPr>
              <a:t> joins; </a:t>
            </a:r>
            <a:r>
              <a:rPr lang="en-US" sz="7200" dirty="0" err="1" smtClean="0">
                <a:latin typeface="Times New Roman" pitchFamily="18" charset="0"/>
                <a:cs typeface="Times New Roman" pitchFamily="18" charset="0"/>
              </a:rPr>
              <a:t>Karnaprayag</a:t>
            </a:r>
            <a:r>
              <a:rPr lang="en-US" sz="7200" dirty="0" smtClean="0">
                <a:latin typeface="Times New Roman" pitchFamily="18" charset="0"/>
                <a:cs typeface="Times New Roman" pitchFamily="18" charset="0"/>
              </a:rPr>
              <a:t>, where the Pindar joins; </a:t>
            </a:r>
            <a:r>
              <a:rPr lang="en-US" sz="7200" dirty="0" err="1" smtClean="0">
                <a:latin typeface="Times New Roman" pitchFamily="18" charset="0"/>
                <a:cs typeface="Times New Roman" pitchFamily="18" charset="0"/>
              </a:rPr>
              <a:t>Rudraprayag</a:t>
            </a:r>
            <a:r>
              <a:rPr lang="en-US" sz="7200" dirty="0" smtClean="0">
                <a:latin typeface="Times New Roman" pitchFamily="18" charset="0"/>
                <a:cs typeface="Times New Roman" pitchFamily="18" charset="0"/>
              </a:rPr>
              <a:t>, where the </a:t>
            </a:r>
            <a:r>
              <a:rPr lang="en-US" sz="7200" dirty="0" err="1" smtClean="0">
                <a:latin typeface="Times New Roman" pitchFamily="18" charset="0"/>
                <a:cs typeface="Times New Roman" pitchFamily="18" charset="0"/>
              </a:rPr>
              <a:t>Mandakini</a:t>
            </a:r>
            <a:r>
              <a:rPr lang="en-US" sz="7200" dirty="0" smtClean="0">
                <a:latin typeface="Times New Roman" pitchFamily="18" charset="0"/>
                <a:cs typeface="Times New Roman" pitchFamily="18" charset="0"/>
              </a:rPr>
              <a:t> joins; and finally, </a:t>
            </a:r>
            <a:r>
              <a:rPr lang="en-US" sz="7200" dirty="0" err="1" smtClean="0">
                <a:latin typeface="Times New Roman" pitchFamily="18" charset="0"/>
                <a:cs typeface="Times New Roman" pitchFamily="18" charset="0"/>
              </a:rPr>
              <a:t>Devprayag</a:t>
            </a:r>
            <a:r>
              <a:rPr lang="en-US" sz="7200" dirty="0" smtClean="0">
                <a:latin typeface="Times New Roman" pitchFamily="18" charset="0"/>
                <a:cs typeface="Times New Roman" pitchFamily="18" charset="0"/>
              </a:rPr>
              <a:t>, where the Bhagirathi joins the </a:t>
            </a:r>
            <a:r>
              <a:rPr lang="en-US" sz="7200" dirty="0" err="1" smtClean="0">
                <a:latin typeface="Times New Roman" pitchFamily="18" charset="0"/>
                <a:cs typeface="Times New Roman" pitchFamily="18" charset="0"/>
              </a:rPr>
              <a:t>Alaknanda</a:t>
            </a:r>
            <a:r>
              <a:rPr lang="en-US" sz="7200" dirty="0" smtClean="0">
                <a:latin typeface="Times New Roman" pitchFamily="18" charset="0"/>
                <a:cs typeface="Times New Roman" pitchFamily="18" charset="0"/>
              </a:rPr>
              <a:t> to form the Ganges.</a:t>
            </a:r>
          </a:p>
          <a:p>
            <a:pPr algn="just"/>
            <a:r>
              <a:rPr lang="en-US" sz="7200" dirty="0" smtClean="0">
                <a:latin typeface="Times New Roman" pitchFamily="18" charset="0"/>
                <a:cs typeface="Times New Roman" pitchFamily="18" charset="0"/>
              </a:rPr>
              <a:t>After flowing for 256.90 km (159.63 mi) through its narrow Himalayan valley, the Ganges emerges from the mountains at </a:t>
            </a:r>
            <a:r>
              <a:rPr lang="en-US" sz="7200" dirty="0" err="1" smtClean="0">
                <a:latin typeface="Times New Roman" pitchFamily="18" charset="0"/>
                <a:cs typeface="Times New Roman" pitchFamily="18" charset="0"/>
              </a:rPr>
              <a:t>Rishikesh</a:t>
            </a:r>
            <a:r>
              <a:rPr lang="en-US" sz="7200" dirty="0" smtClean="0">
                <a:latin typeface="Times New Roman" pitchFamily="18" charset="0"/>
                <a:cs typeface="Times New Roman" pitchFamily="18" charset="0"/>
              </a:rPr>
              <a:t>, then debouches onto the </a:t>
            </a:r>
            <a:r>
              <a:rPr lang="en-US" sz="7200" dirty="0" err="1" smtClean="0">
                <a:latin typeface="Times New Roman" pitchFamily="18" charset="0"/>
                <a:cs typeface="Times New Roman" pitchFamily="18" charset="0"/>
              </a:rPr>
              <a:t>Gangetic</a:t>
            </a:r>
            <a:r>
              <a:rPr lang="en-US" sz="7200" dirty="0" smtClean="0">
                <a:latin typeface="Times New Roman" pitchFamily="18" charset="0"/>
                <a:cs typeface="Times New Roman" pitchFamily="18" charset="0"/>
              </a:rPr>
              <a:t> Plain at the pilgrimage town of </a:t>
            </a:r>
            <a:r>
              <a:rPr lang="en-US" sz="7200" dirty="0" err="1" smtClean="0">
                <a:latin typeface="Times New Roman" pitchFamily="18" charset="0"/>
                <a:cs typeface="Times New Roman" pitchFamily="18" charset="0"/>
              </a:rPr>
              <a:t>Haridwar</a:t>
            </a:r>
            <a:r>
              <a:rPr lang="en-US" sz="7200" dirty="0" smtClean="0">
                <a:latin typeface="Times New Roman" pitchFamily="18" charset="0"/>
                <a:cs typeface="Times New Roman" pitchFamily="18" charset="0"/>
              </a:rPr>
              <a:t>.</a:t>
            </a:r>
            <a:r>
              <a:rPr lang="en-US" sz="7200" baseline="30000" dirty="0" smtClean="0">
                <a:latin typeface="Times New Roman" pitchFamily="18" charset="0"/>
                <a:cs typeface="Times New Roman" pitchFamily="18" charset="0"/>
              </a:rPr>
              <a:t> </a:t>
            </a:r>
            <a:r>
              <a:rPr lang="en-US" sz="7200" dirty="0" smtClean="0">
                <a:latin typeface="Times New Roman" pitchFamily="18" charset="0"/>
                <a:cs typeface="Times New Roman" pitchFamily="18" charset="0"/>
              </a:rPr>
              <a:t>At </a:t>
            </a:r>
            <a:r>
              <a:rPr lang="en-US" sz="7200" dirty="0" err="1" smtClean="0">
                <a:latin typeface="Times New Roman" pitchFamily="18" charset="0"/>
                <a:cs typeface="Times New Roman" pitchFamily="18" charset="0"/>
              </a:rPr>
              <a:t>Haridwar</a:t>
            </a:r>
            <a:r>
              <a:rPr lang="en-US" sz="7200" dirty="0" smtClean="0">
                <a:latin typeface="Times New Roman" pitchFamily="18" charset="0"/>
                <a:cs typeface="Times New Roman" pitchFamily="18" charset="0"/>
              </a:rPr>
              <a:t>, a </a:t>
            </a:r>
            <a:r>
              <a:rPr lang="en-US" sz="7200" dirty="0" err="1" smtClean="0">
                <a:latin typeface="Times New Roman" pitchFamily="18" charset="0"/>
                <a:cs typeface="Times New Roman" pitchFamily="18" charset="0"/>
              </a:rPr>
              <a:t>headworks</a:t>
            </a:r>
            <a:r>
              <a:rPr lang="en-US" sz="7200" dirty="0" smtClean="0">
                <a:latin typeface="Times New Roman" pitchFamily="18" charset="0"/>
                <a:cs typeface="Times New Roman" pitchFamily="18" charset="0"/>
              </a:rPr>
              <a:t> diverts some of its water into the Ganges Canal, which irrigates the </a:t>
            </a:r>
            <a:r>
              <a:rPr lang="en-US" sz="7200" i="1" dirty="0" err="1" smtClean="0">
                <a:latin typeface="Times New Roman" pitchFamily="18" charset="0"/>
                <a:cs typeface="Times New Roman" pitchFamily="18" charset="0"/>
              </a:rPr>
              <a:t>Doab</a:t>
            </a:r>
            <a:r>
              <a:rPr lang="en-US" sz="7200" dirty="0" smtClean="0">
                <a:latin typeface="Times New Roman" pitchFamily="18" charset="0"/>
                <a:cs typeface="Times New Roman" pitchFamily="18" charset="0"/>
              </a:rPr>
              <a:t> region of Uttar Pradesh,</a:t>
            </a:r>
            <a:r>
              <a:rPr lang="en-US" sz="7200" baseline="30000" dirty="0" smtClean="0">
                <a:latin typeface="Times New Roman" pitchFamily="18" charset="0"/>
                <a:cs typeface="Times New Roman" pitchFamily="18" charset="0"/>
              </a:rPr>
              <a:t> </a:t>
            </a:r>
            <a:r>
              <a:rPr lang="en-US" sz="7200" dirty="0" smtClean="0">
                <a:latin typeface="Times New Roman" pitchFamily="18" charset="0"/>
                <a:cs typeface="Times New Roman" pitchFamily="18" charset="0"/>
              </a:rPr>
              <a:t>whereas the river, whose course has been roughly southwest until this point, now begins to flow southeast through the plains of northern India. </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533400"/>
          </a:xfrm>
        </p:spPr>
        <p:txBody>
          <a:bodyPr>
            <a:normAutofit fontScale="90000"/>
          </a:bodyPr>
          <a:lstStyle/>
          <a:p>
            <a:pPr algn="ctr"/>
            <a:r>
              <a:rPr lang="en-US" b="1" dirty="0" smtClean="0">
                <a:solidFill>
                  <a:srgbClr val="FF0000"/>
                </a:solidFill>
              </a:rPr>
              <a:t>Effect On Pollution </a:t>
            </a:r>
            <a:endParaRPr lang="en-US" b="1" dirty="0">
              <a:solidFill>
                <a:srgbClr val="FF0000"/>
              </a:solidFill>
            </a:endParaRPr>
          </a:p>
        </p:txBody>
      </p:sp>
      <p:sp>
        <p:nvSpPr>
          <p:cNvPr id="3" name="Content Placeholder 2"/>
          <p:cNvSpPr>
            <a:spLocks noGrp="1"/>
          </p:cNvSpPr>
          <p:nvPr>
            <p:ph sz="quarter" idx="1"/>
          </p:nvPr>
        </p:nvSpPr>
        <p:spPr>
          <a:xfrm>
            <a:off x="914400" y="838200"/>
            <a:ext cx="7467600" cy="5486400"/>
          </a:xfrm>
        </p:spPr>
        <p:txBody>
          <a:bodyPr>
            <a:noAutofit/>
          </a:bodyPr>
          <a:lstStyle/>
          <a:p>
            <a:pPr algn="just">
              <a:buNone/>
            </a:pPr>
            <a:r>
              <a:rPr lang="en-US" sz="1800" b="1" dirty="0">
                <a:latin typeface="Times New Roman" pitchFamily="18" charset="0"/>
                <a:cs typeface="Times New Roman" pitchFamily="18" charset="0"/>
              </a:rPr>
              <a:t/>
            </a:r>
            <a:br>
              <a:rPr lang="en-US" sz="1800" b="1" dirty="0">
                <a:latin typeface="Times New Roman" pitchFamily="18" charset="0"/>
                <a:cs typeface="Times New Roman" pitchFamily="18" charset="0"/>
              </a:rPr>
            </a:br>
            <a:r>
              <a:rPr lang="en-US" sz="2000" b="1" dirty="0">
                <a:latin typeface="Times New Roman" pitchFamily="18" charset="0"/>
                <a:cs typeface="Times New Roman" pitchFamily="18" charset="0"/>
              </a:rPr>
              <a:t>Ecological Impact:</a:t>
            </a:r>
            <a:r>
              <a:rPr lang="en-US" sz="2000" dirty="0">
                <a:latin typeface="Times New Roman" pitchFamily="18" charset="0"/>
                <a:cs typeface="Times New Roman" pitchFamily="18" charset="0"/>
              </a:rPr>
              <a:t> Pollution in the Yamuna River has led to a decline in aquatic biodiversity. Many fish species and other aquatic organisms have been affected, impacting the river's ecosystem.</a:t>
            </a:r>
          </a:p>
          <a:p>
            <a:pPr algn="just"/>
            <a:r>
              <a:rPr lang="en-US" sz="2000" b="1" dirty="0">
                <a:latin typeface="Times New Roman" pitchFamily="18" charset="0"/>
                <a:cs typeface="Times New Roman" pitchFamily="18" charset="0"/>
              </a:rPr>
              <a:t>Health Risks:</a:t>
            </a:r>
            <a:r>
              <a:rPr lang="en-US" sz="2000" dirty="0">
                <a:latin typeface="Times New Roman" pitchFamily="18" charset="0"/>
                <a:cs typeface="Times New Roman" pitchFamily="18" charset="0"/>
              </a:rPr>
              <a:t> The contaminated water poses serious health risks to communities living along the riverbanks who rely on it for drinking, bathing, and daily use. Waterborne diseases are a significant concern.</a:t>
            </a:r>
          </a:p>
          <a:p>
            <a:pPr algn="just"/>
            <a:r>
              <a:rPr lang="en-US" sz="2000" b="1" dirty="0">
                <a:latin typeface="Times New Roman" pitchFamily="18" charset="0"/>
                <a:cs typeface="Times New Roman" pitchFamily="18" charset="0"/>
              </a:rPr>
              <a:t>Agricultural Consequences:</a:t>
            </a:r>
            <a:r>
              <a:rPr lang="en-US" sz="2000" dirty="0">
                <a:latin typeface="Times New Roman" pitchFamily="18" charset="0"/>
                <a:cs typeface="Times New Roman" pitchFamily="18" charset="0"/>
              </a:rPr>
              <a:t> Agricultural lands irrigated with polluted water may produce crops with high levels of contaminants, posing risks to both crop quality and human health.</a:t>
            </a:r>
          </a:p>
          <a:p>
            <a:pPr algn="just"/>
            <a:r>
              <a:rPr lang="en-US" sz="2000" b="1" dirty="0">
                <a:latin typeface="Times New Roman" pitchFamily="18" charset="0"/>
                <a:cs typeface="Times New Roman" pitchFamily="18" charset="0"/>
              </a:rPr>
              <a:t>Economic Impact:</a:t>
            </a:r>
            <a:r>
              <a:rPr lang="en-US" sz="2000" dirty="0">
                <a:latin typeface="Times New Roman" pitchFamily="18" charset="0"/>
                <a:cs typeface="Times New Roman" pitchFamily="18" charset="0"/>
              </a:rPr>
              <a:t> The pollution of the Yamuna River affects the livelihoods of fishermen and communities dependent on the river for their income. It can also affect tourism, as visitors may be discouraged by the polluted environment</a:t>
            </a:r>
            <a:r>
              <a:rPr lang="en-US" sz="1800" dirty="0">
                <a:latin typeface="Times New Roman" pitchFamily="18" charset="0"/>
                <a:cs typeface="Times New Roman" pitchFamily="18" charset="0"/>
              </a:rPr>
              <a:t>.</a:t>
            </a:r>
          </a:p>
          <a:p>
            <a:pPr algn="just"/>
            <a:endParaRPr lang="en-US" sz="18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533400"/>
            <a:ext cx="8382000" cy="5486400"/>
          </a:xfrm>
        </p:spPr>
        <p:txBody>
          <a:bodyPr>
            <a:normAutofit fontScale="92500" lnSpcReduction="10000"/>
          </a:bodyPr>
          <a:lstStyle/>
          <a:p>
            <a:pPr algn="just"/>
            <a:r>
              <a:rPr lang="en-US" sz="2800" b="1" dirty="0" smtClean="0">
                <a:latin typeface="Times New Roman" pitchFamily="18" charset="0"/>
                <a:cs typeface="Times New Roman" pitchFamily="18" charset="0"/>
              </a:rPr>
              <a:t>Environmental Degradation:</a:t>
            </a:r>
            <a:r>
              <a:rPr lang="en-US" sz="2800" dirty="0" smtClean="0">
                <a:latin typeface="Times New Roman" pitchFamily="18" charset="0"/>
                <a:cs typeface="Times New Roman" pitchFamily="18" charset="0"/>
              </a:rPr>
              <a:t> The overall environmental degradation of the river and its surroundings has resulted in a loss of natural beauty and cultural heritage associated with the Yamuna River.</a:t>
            </a:r>
          </a:p>
          <a:p>
            <a:pPr algn="just"/>
            <a:r>
              <a:rPr lang="en-US" sz="2800" dirty="0" smtClean="0">
                <a:latin typeface="Times New Roman" pitchFamily="18" charset="0"/>
                <a:cs typeface="Times New Roman" pitchFamily="18" charset="0"/>
              </a:rPr>
              <a:t>Efforts are being made by government authorities, environmental organizations, and activists to address the pollution issue. These efforts include the construction of sewage treatment plants, initiatives to reduce industrial pollution, and awareness campaigns. However, the challenges are significant, and the restoration of the Yamuna River to its pristine state remains an ongoing and complex task. Travelers and visitors to the Yamuna River should be aware of the pollution issue and take necessary precautions to avoid contact with contaminated water.</a:t>
            </a:r>
          </a:p>
          <a:p>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Efforts For Pollution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33400" y="1447800"/>
            <a:ext cx="8153400" cy="4800600"/>
          </a:xfrm>
        </p:spPr>
        <p:txBody>
          <a:bodyPr>
            <a:normAutofit/>
          </a:bodyPr>
          <a:lstStyle/>
          <a:p>
            <a:pPr algn="just"/>
            <a:r>
              <a:rPr lang="en-US" dirty="0">
                <a:latin typeface="Times New Roman" pitchFamily="18" charset="0"/>
                <a:cs typeface="Times New Roman" pitchFamily="18" charset="0"/>
              </a:rPr>
              <a:t>Efforts are being made by government authorities, environmental organizations, and activists to address the pollution issue. These efforts include the construction of sewage treatment plants, initiatives to reduce industrial pollution, and awareness campaigns. However, the challenges are significant, and the restoration of the Yamuna River to its pristine state remains an ongoing and complex task. Travelers and visitors to the Yamuna River should be aware of the pollution issue and take necessary precautions to avoid contact with contaminated water.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fontScale="90000"/>
          </a:bodyPr>
          <a:lstStyle/>
          <a:p>
            <a:pPr algn="ctr"/>
            <a:r>
              <a:rPr lang="en-US" sz="3200" b="1" dirty="0" smtClean="0">
                <a:solidFill>
                  <a:srgbClr val="FF0000"/>
                </a:solidFill>
                <a:latin typeface="Times New Roman" pitchFamily="18" charset="0"/>
                <a:cs typeface="Times New Roman" pitchFamily="18" charset="0"/>
              </a:rPr>
              <a:t>Key Sources Of Pollution In The Yamuna River:</a:t>
            </a:r>
            <a:endParaRPr lang="en-GB"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143000"/>
            <a:ext cx="8382000" cy="4876800"/>
          </a:xfrm>
        </p:spPr>
        <p:txBody>
          <a:bodyPr>
            <a:normAutofit fontScale="77500" lnSpcReduction="20000"/>
          </a:bodyPr>
          <a:lstStyle/>
          <a:p>
            <a:pPr algn="just"/>
            <a:endParaRPr lang="en-US" b="1"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Untreated Sewage:</a:t>
            </a:r>
            <a:r>
              <a:rPr lang="en-US" dirty="0" smtClean="0">
                <a:latin typeface="Times New Roman" pitchFamily="18" charset="0"/>
                <a:cs typeface="Times New Roman" pitchFamily="18" charset="0"/>
              </a:rPr>
              <a:t> One of the most significant sources of pollution in the Yamuna is the discharge of untreated sewage from urban areas along its course, including Delhi. The sheer volume of untreated wastewater overwhelms the river's natural purification capacity.</a:t>
            </a:r>
          </a:p>
          <a:p>
            <a:pPr algn="just"/>
            <a:r>
              <a:rPr lang="en-US" b="1" dirty="0" smtClean="0">
                <a:latin typeface="Times New Roman" pitchFamily="18" charset="0"/>
                <a:cs typeface="Times New Roman" pitchFamily="18" charset="0"/>
              </a:rPr>
              <a:t>Industrial Effluents:</a:t>
            </a:r>
            <a:r>
              <a:rPr lang="en-US" dirty="0" smtClean="0">
                <a:latin typeface="Times New Roman" pitchFamily="18" charset="0"/>
                <a:cs typeface="Times New Roman" pitchFamily="18" charset="0"/>
              </a:rPr>
              <a:t> Industries located along the riverbanks release a range of pollutants, including heavy metals, chemicals, and hazardous materials, into the Yamuna.</a:t>
            </a:r>
          </a:p>
          <a:p>
            <a:pPr algn="just"/>
            <a:r>
              <a:rPr lang="en-US" b="1" dirty="0" smtClean="0">
                <a:latin typeface="Times New Roman" pitchFamily="18" charset="0"/>
                <a:cs typeface="Times New Roman" pitchFamily="18" charset="0"/>
              </a:rPr>
              <a:t>Agricultural Runoff:</a:t>
            </a:r>
            <a:r>
              <a:rPr lang="en-US" dirty="0" smtClean="0">
                <a:latin typeface="Times New Roman" pitchFamily="18" charset="0"/>
                <a:cs typeface="Times New Roman" pitchFamily="18" charset="0"/>
              </a:rPr>
              <a:t> The use of chemical fertilizers and pesticides in agriculture within the Yamuna basin contributes to agricultural runoff, which can contain pollutants that end up in the river.</a:t>
            </a:r>
          </a:p>
          <a:p>
            <a:pPr algn="just"/>
            <a:r>
              <a:rPr lang="en-US" b="1" dirty="0" smtClean="0">
                <a:latin typeface="Times New Roman" pitchFamily="18" charset="0"/>
                <a:cs typeface="Times New Roman" pitchFamily="18" charset="0"/>
              </a:rPr>
              <a:t>Solid Waste Dumping:</a:t>
            </a:r>
            <a:r>
              <a:rPr lang="en-US" dirty="0" smtClean="0">
                <a:latin typeface="Times New Roman" pitchFamily="18" charset="0"/>
                <a:cs typeface="Times New Roman" pitchFamily="18" charset="0"/>
              </a:rPr>
              <a:t> Improper disposal of solid waste, including plastic and other non-biodegradable materials, along the riverbanks adds to pollution. These materials can clog waterways and harm aquatic life.</a:t>
            </a:r>
          </a:p>
          <a:p>
            <a:pPr algn="just"/>
            <a:r>
              <a:rPr lang="en-US" b="1" dirty="0" smtClean="0">
                <a:latin typeface="Times New Roman" pitchFamily="18" charset="0"/>
                <a:cs typeface="Times New Roman" pitchFamily="18" charset="0"/>
              </a:rPr>
              <a:t>Illegal Sand Mining:</a:t>
            </a:r>
            <a:r>
              <a:rPr lang="en-US" dirty="0" smtClean="0">
                <a:latin typeface="Times New Roman" pitchFamily="18" charset="0"/>
                <a:cs typeface="Times New Roman" pitchFamily="18" charset="0"/>
              </a:rPr>
              <a:t> The illegal extraction of sand from the riverbed not only disrupts the river's ecosystem but also contributes to pollution due to the unregulated practices associated with sand mining.</a:t>
            </a:r>
            <a:endParaRPr lang="en-US"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562600"/>
          </a:xfrm>
        </p:spPr>
        <p:txBody>
          <a:bodyPr>
            <a:normAutofit/>
          </a:bodyPr>
          <a:lstStyle/>
          <a:p>
            <a:endParaRPr lang="en-US" b="1" dirty="0" smtClean="0"/>
          </a:p>
          <a:p>
            <a:pPr algn="just"/>
            <a:r>
              <a:rPr lang="en-US" b="1" dirty="0" smtClean="0">
                <a:latin typeface="Times New Roman" pitchFamily="18" charset="0"/>
                <a:cs typeface="Times New Roman" pitchFamily="18" charset="0"/>
              </a:rPr>
              <a:t>Religious </a:t>
            </a:r>
            <a:r>
              <a:rPr lang="en-US" b="1" dirty="0">
                <a:latin typeface="Times New Roman" pitchFamily="18" charset="0"/>
                <a:cs typeface="Times New Roman" pitchFamily="18" charset="0"/>
              </a:rPr>
              <a:t>Practices:</a:t>
            </a:r>
            <a:r>
              <a:rPr lang="en-US" dirty="0">
                <a:latin typeface="Times New Roman" pitchFamily="18" charset="0"/>
                <a:cs typeface="Times New Roman" pitchFamily="18" charset="0"/>
              </a:rPr>
              <a:t> During religious festivals and rituals, offerings and waste materials are often disposed of directly into the river, further contributing to pollution.</a:t>
            </a:r>
          </a:p>
          <a:p>
            <a:pPr algn="just"/>
            <a:r>
              <a:rPr lang="en-US" b="1" dirty="0" smtClean="0">
                <a:latin typeface="Times New Roman" pitchFamily="18" charset="0"/>
                <a:cs typeface="Times New Roman" pitchFamily="18" charset="0"/>
              </a:rPr>
              <a:t>Storm water </a:t>
            </a:r>
            <a:r>
              <a:rPr lang="en-US" b="1" dirty="0">
                <a:latin typeface="Times New Roman" pitchFamily="18" charset="0"/>
                <a:cs typeface="Times New Roman" pitchFamily="18" charset="0"/>
              </a:rPr>
              <a:t>Drainage: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Storm water </a:t>
            </a:r>
            <a:r>
              <a:rPr lang="en-US" dirty="0">
                <a:latin typeface="Times New Roman" pitchFamily="18" charset="0"/>
                <a:cs typeface="Times New Roman" pitchFamily="18" charset="0"/>
              </a:rPr>
              <a:t>drainage systems often carry pollutants from urban areas into the river during heavy rainfall, exacerbating pollution levels.</a:t>
            </a:r>
          </a:p>
          <a:p>
            <a:pPr>
              <a:buNone/>
            </a:pPr>
            <a:r>
              <a:rPr lang="en-US" dirty="0" smtClean="0"/>
              <a:t/>
            </a:r>
            <a:br>
              <a:rPr lang="en-US" dirty="0" smtClean="0"/>
            </a:b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0000"/>
                </a:solidFill>
                <a:latin typeface="Times New Roman" pitchFamily="18" charset="0"/>
                <a:cs typeface="Times New Roman" pitchFamily="18" charset="0"/>
              </a:rPr>
              <a:t>Comparison to Other Polluted Rivers in India</a:t>
            </a:r>
            <a:endParaRPr lang="en-GB"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62500" lnSpcReduction="20000"/>
          </a:bodyPr>
          <a:lstStyle/>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The Yamuna River's pollution challenges are similar to those faced by many other rivers in India. India has several rivers that are heavily polluted due to a combination of factors, including urbanization, industrialization, and inadequate waste management. Some of the key polluted rivers in India, besides the Yamuna, include:</a:t>
            </a:r>
          </a:p>
          <a:p>
            <a:pPr algn="just"/>
            <a:r>
              <a:rPr lang="en-US" sz="3200" b="1" dirty="0" smtClean="0">
                <a:latin typeface="Times New Roman" pitchFamily="18" charset="0"/>
                <a:cs typeface="Times New Roman" pitchFamily="18" charset="0"/>
              </a:rPr>
              <a:t>Ganges (</a:t>
            </a:r>
            <a:r>
              <a:rPr lang="en-US" sz="3200" b="1" dirty="0" err="1" smtClean="0">
                <a:latin typeface="Times New Roman" pitchFamily="18" charset="0"/>
                <a:cs typeface="Times New Roman" pitchFamily="18" charset="0"/>
              </a:rPr>
              <a:t>Ganga</a:t>
            </a:r>
            <a:r>
              <a:rPr lang="en-US" sz="3200" b="1"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The Ganges River, considered sacred in Hinduism, faces pollution issues similar to the Yamuna. Untreated sewage, industrial effluents, and agricultural runoff contribute to its pollution.</a:t>
            </a:r>
          </a:p>
          <a:p>
            <a:pPr algn="just"/>
            <a:r>
              <a:rPr lang="en-US" sz="3200" b="1" dirty="0" smtClean="0">
                <a:latin typeface="Times New Roman" pitchFamily="18" charset="0"/>
                <a:cs typeface="Times New Roman" pitchFamily="18" charset="0"/>
              </a:rPr>
              <a:t>Krishna River:</a:t>
            </a:r>
            <a:r>
              <a:rPr lang="en-US" sz="3200" dirty="0" smtClean="0">
                <a:latin typeface="Times New Roman" pitchFamily="18" charset="0"/>
                <a:cs typeface="Times New Roman" pitchFamily="18" charset="0"/>
              </a:rPr>
              <a:t> The Krishna River in South India suffers from pollution, primarily due to industrial discharges, agricultural runoff, and urban waste.</a:t>
            </a:r>
          </a:p>
          <a:p>
            <a:pPr algn="just"/>
            <a:r>
              <a:rPr lang="en-US" sz="3200" b="1" dirty="0" smtClean="0">
                <a:latin typeface="Times New Roman" pitchFamily="18" charset="0"/>
                <a:cs typeface="Times New Roman" pitchFamily="18" charset="0"/>
              </a:rPr>
              <a:t>Sutlej River:</a:t>
            </a:r>
            <a:r>
              <a:rPr lang="en-US" sz="3200" dirty="0" smtClean="0">
                <a:latin typeface="Times New Roman" pitchFamily="18" charset="0"/>
                <a:cs typeface="Times New Roman" pitchFamily="18" charset="0"/>
              </a:rPr>
              <a:t> The Sutlej River in North India faces pollution from industrial and agricultural sources. It is one of the major tributaries of the Indus River.</a:t>
            </a:r>
          </a:p>
          <a:p>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381000"/>
          </a:xfrm>
        </p:spPr>
        <p:txBody>
          <a:bodyPr>
            <a:normAutofit fontScale="90000"/>
          </a:bodyPr>
          <a:lstStyle/>
          <a:p>
            <a:r>
              <a:rPr lang="en-US" b="1" dirty="0" smtClean="0"/>
              <a:t>:</a:t>
            </a:r>
            <a:r>
              <a:rPr lang="en-US" dirty="0" smtClean="0"/>
              <a:t/>
            </a:r>
            <a:br>
              <a:rPr lang="en-US" dirty="0" smtClean="0"/>
            </a:br>
            <a:endParaRPr lang="en-US" dirty="0"/>
          </a:p>
        </p:txBody>
      </p:sp>
      <p:sp>
        <p:nvSpPr>
          <p:cNvPr id="3" name="Content Placeholder 2"/>
          <p:cNvSpPr>
            <a:spLocks noGrp="1"/>
          </p:cNvSpPr>
          <p:nvPr>
            <p:ph sz="quarter" idx="1"/>
          </p:nvPr>
        </p:nvSpPr>
        <p:spPr>
          <a:xfrm>
            <a:off x="914400" y="685800"/>
            <a:ext cx="7772400" cy="5334000"/>
          </a:xfrm>
        </p:spPr>
        <p:txBody>
          <a:bodyPr>
            <a:normAutofit fontScale="92500"/>
          </a:bodyPr>
          <a:lstStyle/>
          <a:p>
            <a:pPr algn="just"/>
            <a:r>
              <a:rPr lang="en-US" b="1" dirty="0" smtClean="0">
                <a:latin typeface="Times New Roman" pitchFamily="18" charset="0"/>
                <a:cs typeface="Times New Roman" pitchFamily="18" charset="0"/>
              </a:rPr>
              <a:t>Sabarmati </a:t>
            </a:r>
            <a:r>
              <a:rPr lang="en-US" b="1" dirty="0">
                <a:latin typeface="Times New Roman" pitchFamily="18" charset="0"/>
                <a:cs typeface="Times New Roman" pitchFamily="18" charset="0"/>
              </a:rPr>
              <a:t>River:</a:t>
            </a:r>
            <a:r>
              <a:rPr lang="en-US" dirty="0">
                <a:latin typeface="Times New Roman" pitchFamily="18" charset="0"/>
                <a:cs typeface="Times New Roman" pitchFamily="18" charset="0"/>
              </a:rPr>
              <a:t> The Sabarmati River in Gujarat has experienced pollution due to urbanization, industrialization, and the discharge of treated and untreated wastewater.</a:t>
            </a:r>
          </a:p>
          <a:p>
            <a:pPr algn="just"/>
            <a:r>
              <a:rPr lang="en-US" b="1" dirty="0">
                <a:latin typeface="Times New Roman" pitchFamily="18" charset="0"/>
                <a:cs typeface="Times New Roman" pitchFamily="18" charset="0"/>
              </a:rPr>
              <a:t>Yamuna River (Near Delhi):</a:t>
            </a:r>
            <a:r>
              <a:rPr lang="en-US" dirty="0">
                <a:latin typeface="Times New Roman" pitchFamily="18" charset="0"/>
                <a:cs typeface="Times New Roman" pitchFamily="18" charset="0"/>
              </a:rPr>
              <a:t> The segment of the Yamuna River passing through Delhi, particularly, faces some of the most severe pollution challenges among Indian rivers.</a:t>
            </a:r>
          </a:p>
          <a:p>
            <a:pPr algn="just"/>
            <a:r>
              <a:rPr lang="en-US" dirty="0">
                <a:latin typeface="Times New Roman" pitchFamily="18" charset="0"/>
                <a:cs typeface="Times New Roman" pitchFamily="18" charset="0"/>
              </a:rPr>
              <a:t>While the sources of pollution may vary slightly from one river to another, the common factors include the discharge of untreated sewage, industrial effluents, and agricultural runoff. The pollution issue in the Yamuna River is part of a broader challenge faced by many rivers across India, necessitating concerted efforts to mitigate and address these environmental concerns.</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143000"/>
          </a:xfrm>
        </p:spPr>
        <p:txBody>
          <a:bodyPr>
            <a:normAutofit fontScale="90000"/>
          </a:bodyPr>
          <a:lstStyle/>
          <a:p>
            <a:pPr algn="ctr"/>
            <a:r>
              <a:rPr lang="en-US" sz="2700" b="1" dirty="0" smtClean="0">
                <a:solidFill>
                  <a:srgbClr val="FF0000"/>
                </a:solidFill>
                <a:latin typeface="Times New Roman" pitchFamily="18" charset="0"/>
                <a:cs typeface="Times New Roman" pitchFamily="18" charset="0"/>
              </a:rPr>
              <a:t>Pollution Impacted The Sanctity Of The Yamuna River For Spiritual Practices</a:t>
            </a:r>
            <a:r>
              <a:rPr lang="en-US" sz="2200" b="1" cap="all" dirty="0" smtClean="0">
                <a:solidFill>
                  <a:schemeClr val="tx1"/>
                </a:solidFill>
                <a:latin typeface="Times New Roman" pitchFamily="18" charset="0"/>
                <a:cs typeface="Times New Roman" pitchFamily="18" charset="0"/>
              </a:rPr>
              <a:t/>
            </a:r>
            <a:br>
              <a:rPr lang="en-US" sz="2200" b="1" cap="all" dirty="0" smtClean="0">
                <a:solidFill>
                  <a:schemeClr val="tx1"/>
                </a:solidFill>
                <a:latin typeface="Times New Roman" pitchFamily="18" charset="0"/>
                <a:cs typeface="Times New Roman" pitchFamily="18" charset="0"/>
              </a:rPr>
            </a:br>
            <a:endParaRPr lang="en-US" sz="2200" b="1"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143000"/>
            <a:ext cx="8382000" cy="4754563"/>
          </a:xfrm>
        </p:spPr>
        <p:txBody>
          <a:bodyPr>
            <a:noAutofit/>
          </a:bodyPr>
          <a:lstStyle/>
          <a:p>
            <a:pPr algn="just"/>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Pollution </a:t>
            </a:r>
            <a:r>
              <a:rPr lang="en-US" sz="1800" dirty="0">
                <a:latin typeface="Times New Roman" pitchFamily="18" charset="0"/>
                <a:cs typeface="Times New Roman" pitchFamily="18" charset="0"/>
              </a:rPr>
              <a:t>has had a significant impact on the sanctity of the Yamuna River for spiritual practices, affecting both the river's water quality and the overall spiritual experience for pilgrims and devotees. Here are some of the ways in which pollution has impacted the sanctity of the Yamuna River for spiritual practices:</a:t>
            </a:r>
          </a:p>
          <a:p>
            <a:pPr algn="just"/>
            <a:r>
              <a:rPr lang="en-US" sz="1800" b="1" dirty="0">
                <a:latin typeface="Times New Roman" pitchFamily="18" charset="0"/>
                <a:cs typeface="Times New Roman" pitchFamily="18" charset="0"/>
              </a:rPr>
              <a:t>Water Quality Degradation:</a:t>
            </a:r>
            <a:r>
              <a:rPr lang="en-US" sz="1800" dirty="0">
                <a:latin typeface="Times New Roman" pitchFamily="18" charset="0"/>
                <a:cs typeface="Times New Roman" pitchFamily="18" charset="0"/>
              </a:rPr>
              <a:t> The pollution of the Yamuna River has severely degraded its water quality. High levels of contaminants, including bacteria, heavy metals, and chemicals, have made the river's waters unsuitable for drinking, bathing, or performing sacred rituals. This has raised concerns about the purity and sanctity of the water, which is central to many Hindu rituals.</a:t>
            </a:r>
          </a:p>
          <a:p>
            <a:pPr algn="just"/>
            <a:r>
              <a:rPr lang="en-US" sz="1800" b="1" dirty="0">
                <a:latin typeface="Times New Roman" pitchFamily="18" charset="0"/>
                <a:cs typeface="Times New Roman" pitchFamily="18" charset="0"/>
              </a:rPr>
              <a:t>Health Risks:</a:t>
            </a:r>
            <a:r>
              <a:rPr lang="en-US" sz="1800" dirty="0">
                <a:latin typeface="Times New Roman" pitchFamily="18" charset="0"/>
                <a:cs typeface="Times New Roman" pitchFamily="18" charset="0"/>
              </a:rPr>
              <a:t> The contaminated water poses health risks to individuals who come in contact with it. Pilgrims and devotees who traditionally bathe in the river as part of their spiritual practices may be exposed to waterborne diseases and health hazards due to pollution. This has led to health concerns and a loss of faith in the river's purifying properties.</a:t>
            </a:r>
          </a:p>
          <a:p>
            <a:pPr algn="just">
              <a:buNone/>
            </a:pP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85800"/>
            <a:ext cx="8382000" cy="5334000"/>
          </a:xfrm>
        </p:spPr>
        <p:txBody>
          <a:bodyPr>
            <a:normAutofit fontScale="62500" lnSpcReduction="20000"/>
          </a:bodyPr>
          <a:lstStyle/>
          <a:p>
            <a:endParaRPr lang="en-US" sz="2800" b="1" dirty="0" smtClean="0">
              <a:latin typeface="Times New Roman" pitchFamily="18" charset="0"/>
              <a:cs typeface="Times New Roman" pitchFamily="18" charset="0"/>
            </a:endParaRPr>
          </a:p>
          <a:p>
            <a:pPr algn="just"/>
            <a:r>
              <a:rPr lang="en-US" sz="2800" b="1" dirty="0" smtClean="0">
                <a:latin typeface="Times New Roman" pitchFamily="18" charset="0"/>
                <a:cs typeface="Times New Roman" pitchFamily="18" charset="0"/>
              </a:rPr>
              <a:t>Impact on Rituals:</a:t>
            </a:r>
            <a:r>
              <a:rPr lang="en-US" sz="2800" dirty="0" smtClean="0">
                <a:latin typeface="Times New Roman" pitchFamily="18" charset="0"/>
                <a:cs typeface="Times New Roman" pitchFamily="18" charset="0"/>
              </a:rPr>
              <a:t> Many religious rituals and ceremonies involve using the river's water for purification and offerings. Pollution has led to questions about the appropriateness of using contaminated water for sacred rituals, as it goes against the idea of using pure and holy substances.</a:t>
            </a:r>
            <a:endParaRPr lang="en-US" sz="2800" b="1" dirty="0" smtClean="0">
              <a:latin typeface="Times New Roman" pitchFamily="18" charset="0"/>
              <a:cs typeface="Times New Roman" pitchFamily="18" charset="0"/>
            </a:endParaRPr>
          </a:p>
          <a:p>
            <a:pPr algn="just"/>
            <a:r>
              <a:rPr lang="en-US" sz="2800" b="1" dirty="0" smtClean="0">
                <a:latin typeface="Times New Roman" pitchFamily="18" charset="0"/>
                <a:cs typeface="Times New Roman" pitchFamily="18" charset="0"/>
              </a:rPr>
              <a:t>Environmental Degradation:</a:t>
            </a:r>
            <a:r>
              <a:rPr lang="en-US" sz="2800" dirty="0" smtClean="0">
                <a:latin typeface="Times New Roman" pitchFamily="18" charset="0"/>
                <a:cs typeface="Times New Roman" pitchFamily="18" charset="0"/>
              </a:rPr>
              <a:t> The ecological damage caused by pollution has also raised concerns about the well-being of the river and its associated flora and fauna. This degradation of the natural environment affects the spiritual connection that people have with the river and its surroundings.</a:t>
            </a:r>
          </a:p>
          <a:p>
            <a:pPr algn="just"/>
            <a:r>
              <a:rPr lang="en-US" sz="2800" b="1" dirty="0" smtClean="0">
                <a:latin typeface="Times New Roman" pitchFamily="18" charset="0"/>
                <a:cs typeface="Times New Roman" pitchFamily="18" charset="0"/>
              </a:rPr>
              <a:t>Cultural Impact:</a:t>
            </a:r>
            <a:r>
              <a:rPr lang="en-US" sz="2800" dirty="0" smtClean="0">
                <a:latin typeface="Times New Roman" pitchFamily="18" charset="0"/>
                <a:cs typeface="Times New Roman" pitchFamily="18" charset="0"/>
              </a:rPr>
              <a:t> The polluted state of the Yamuna River has impacted the cultural and historical significance of the river. Sites and </a:t>
            </a:r>
            <a:r>
              <a:rPr lang="en-US" sz="2800" dirty="0" err="1" smtClean="0">
                <a:latin typeface="Times New Roman" pitchFamily="18" charset="0"/>
                <a:cs typeface="Times New Roman" pitchFamily="18" charset="0"/>
              </a:rPr>
              <a:t>ghats</a:t>
            </a:r>
            <a:r>
              <a:rPr lang="en-US" sz="2800" dirty="0" smtClean="0">
                <a:latin typeface="Times New Roman" pitchFamily="18" charset="0"/>
                <a:cs typeface="Times New Roman" pitchFamily="18" charset="0"/>
              </a:rPr>
              <a:t> along the river, which were once vibrant centers of spiritual and cultural activity, have lost their luster due to pollution.</a:t>
            </a:r>
          </a:p>
          <a:p>
            <a:pPr algn="just"/>
            <a:r>
              <a:rPr lang="en-US" sz="2800" dirty="0" smtClean="0">
                <a:latin typeface="Times New Roman" pitchFamily="18" charset="0"/>
                <a:cs typeface="Times New Roman" pitchFamily="18" charset="0"/>
              </a:rPr>
              <a:t>Efforts are underway to address the pollution of the Yamuna River and restore its sanctity for spiritual practices. These efforts include the construction of sewage treatment plants, awareness campaigns, and initiatives to reduce industrial pollution. However, the challenges are substantial, and the restoration of the river's sanctity is an ongoing endeavor that requires concerted efforts from various stakeholders.</a:t>
            </a:r>
          </a:p>
          <a:p>
            <a:pPr algn="just"/>
            <a:r>
              <a:rPr lang="en-US" sz="2800" dirty="0" smtClean="0">
                <a:latin typeface="Times New Roman" pitchFamily="18" charset="0"/>
                <a:cs typeface="Times New Roman" pitchFamily="18" charset="0"/>
              </a:rPr>
              <a:t>Visitors to the Yamuna River are encouraged to be mindful of the pollution issue, take necessary precautions when interacting with the river, and support conservation and clean-up initiatives to help restore its spiritual and ecological significance</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58200" cy="960438"/>
          </a:xfrm>
        </p:spPr>
        <p:txBody>
          <a:bodyPr>
            <a:noAutofit/>
          </a:bodyPr>
          <a:lstStyle/>
          <a:p>
            <a:pPr algn="ctr"/>
            <a:r>
              <a:rPr lang="en-US" sz="2800" b="1" cap="all" dirty="0" smtClean="0">
                <a:solidFill>
                  <a:srgbClr val="FF0000"/>
                </a:solidFill>
                <a:latin typeface="Times New Roman" pitchFamily="18" charset="0"/>
                <a:cs typeface="Times New Roman" pitchFamily="18" charset="0"/>
              </a:rPr>
              <a:t>MEASURES ARE BEING TAKEN TO ADDRESS POLLUTION IN THE YAMUNA RIVER</a:t>
            </a:r>
            <a:r>
              <a:rPr lang="en-US" sz="2800" b="1" cap="all" dirty="0" smtClean="0">
                <a:solidFill>
                  <a:schemeClr val="tx1"/>
                </a:solidFill>
                <a:latin typeface="Times New Roman" pitchFamily="18" charset="0"/>
                <a:cs typeface="Times New Roman" pitchFamily="18" charset="0"/>
              </a:rPr>
              <a:t/>
            </a:r>
            <a:br>
              <a:rPr lang="en-US" sz="2800" b="1" cap="all" dirty="0" smtClean="0">
                <a:solidFill>
                  <a:schemeClr val="tx1"/>
                </a:solidFill>
                <a:latin typeface="Times New Roman" pitchFamily="18" charset="0"/>
                <a:cs typeface="Times New Roman" pitchFamily="18" charset="0"/>
              </a:rPr>
            </a:br>
            <a:endParaRPr lang="en-US" sz="2800" b="1"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066800"/>
            <a:ext cx="8610600" cy="5638800"/>
          </a:xfrm>
        </p:spPr>
        <p:txBody>
          <a:bodyPr>
            <a:noAutofit/>
          </a:bodyPr>
          <a:lstStyle/>
          <a:p>
            <a:pPr algn="just"/>
            <a:r>
              <a:rPr lang="en-US" sz="2000" dirty="0" smtClean="0">
                <a:latin typeface="Times New Roman" pitchFamily="18" charset="0"/>
                <a:cs typeface="Times New Roman" pitchFamily="18" charset="0"/>
              </a:rPr>
              <a:t>Efforts </a:t>
            </a:r>
            <a:r>
              <a:rPr lang="en-US" sz="2000" dirty="0">
                <a:latin typeface="Times New Roman" pitchFamily="18" charset="0"/>
                <a:cs typeface="Times New Roman" pitchFamily="18" charset="0"/>
              </a:rPr>
              <a:t>to address pollution in the Yamuna River are ongoing and involve multiple stakeholders, including government authorities, environmental organizations, and local communities. These measures aim to improve water quality, mitigate pollution sources, and restore the health of the river. Here are some of the key measures being taken to address pollution in the Yamuna River:</a:t>
            </a:r>
          </a:p>
          <a:p>
            <a:pPr algn="just"/>
            <a:r>
              <a:rPr lang="en-US" sz="2000" b="1" dirty="0">
                <a:latin typeface="Times New Roman" pitchFamily="18" charset="0"/>
                <a:cs typeface="Times New Roman" pitchFamily="18" charset="0"/>
              </a:rPr>
              <a:t>Sewage Treatment Plants:</a:t>
            </a:r>
            <a:r>
              <a:rPr lang="en-US" sz="2000" dirty="0">
                <a:latin typeface="Times New Roman" pitchFamily="18" charset="0"/>
                <a:cs typeface="Times New Roman" pitchFamily="18" charset="0"/>
              </a:rPr>
              <a:t> The construction of sewage treatment plants (STPs) is a crucial step in treating domestic wastewater before it is discharged into the river. Several STPs have been built along the Yamuna's banks to treat sewage and reduce the direct discharge of untreated wastewater.</a:t>
            </a:r>
          </a:p>
          <a:p>
            <a:pPr algn="just"/>
            <a:r>
              <a:rPr lang="en-US" sz="2000" b="1" dirty="0">
                <a:latin typeface="Times New Roman" pitchFamily="18" charset="0"/>
                <a:cs typeface="Times New Roman" pitchFamily="18" charset="0"/>
              </a:rPr>
              <a:t>Upgrading and Expanding Sewer Networks:</a:t>
            </a:r>
            <a:r>
              <a:rPr lang="en-US" sz="2000" dirty="0">
                <a:latin typeface="Times New Roman" pitchFamily="18" charset="0"/>
                <a:cs typeface="Times New Roman" pitchFamily="18" charset="0"/>
              </a:rPr>
              <a:t> Authorities are working on upgrading and expanding the sewerage infrastructure to connect more households to sewage systems. This helps in diverting sewage away from the river and into treatment facilities.</a:t>
            </a:r>
          </a:p>
          <a:p>
            <a:pPr algn="just"/>
            <a:r>
              <a:rPr lang="en-US" sz="2000" b="1" dirty="0">
                <a:latin typeface="Times New Roman" pitchFamily="18" charset="0"/>
                <a:cs typeface="Times New Roman" pitchFamily="18" charset="0"/>
              </a:rPr>
              <a:t>Industrial Effluent Control:</a:t>
            </a:r>
            <a:r>
              <a:rPr lang="en-US" sz="2000" dirty="0">
                <a:latin typeface="Times New Roman" pitchFamily="18" charset="0"/>
                <a:cs typeface="Times New Roman" pitchFamily="18" charset="0"/>
              </a:rPr>
              <a:t> Regulating and monitoring industrial discharges is essential. Industries are required to treat their effluents before releasing them into the river. Regular inspections and enforcement of pollution control standards are carried out</a:t>
            </a:r>
            <a:r>
              <a:rPr lang="en-US" sz="2000" dirty="0" smtClean="0">
                <a:latin typeface="Times New Roman" pitchFamily="18" charset="0"/>
                <a:cs typeface="Times New Roman" pitchFamily="18" charset="0"/>
              </a:rPr>
              <a:t>.</a:t>
            </a:r>
          </a:p>
          <a:p>
            <a:pPr>
              <a:buNone/>
            </a:pP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09600"/>
            <a:ext cx="7772400" cy="5410200"/>
          </a:xfrm>
        </p:spPr>
        <p:txBody>
          <a:bodyPr>
            <a:normAutofit fontScale="25000" lnSpcReduction="20000"/>
          </a:bodyPr>
          <a:lstStyle/>
          <a:p>
            <a:pPr algn="just"/>
            <a:r>
              <a:rPr lang="en-US" sz="7200" dirty="0" smtClean="0">
                <a:latin typeface="Times New Roman" pitchFamily="18" charset="0"/>
                <a:cs typeface="Times New Roman" pitchFamily="18" charset="0"/>
              </a:rPr>
              <a:t>The Ganges river follows a 900 km (560 mi) arching course passing through the cities of </a:t>
            </a:r>
            <a:r>
              <a:rPr lang="en-US" sz="7200" dirty="0" err="1" smtClean="0">
                <a:latin typeface="Times New Roman" pitchFamily="18" charset="0"/>
                <a:cs typeface="Times New Roman" pitchFamily="18" charset="0"/>
              </a:rPr>
              <a:t>Bijnor</a:t>
            </a:r>
            <a:r>
              <a:rPr lang="en-US" sz="7200" dirty="0" smtClean="0">
                <a:latin typeface="Times New Roman" pitchFamily="18" charset="0"/>
                <a:cs typeface="Times New Roman" pitchFamily="18" charset="0"/>
              </a:rPr>
              <a:t>, </a:t>
            </a:r>
            <a:r>
              <a:rPr lang="en-US" sz="7200" dirty="0" err="1" smtClean="0">
                <a:latin typeface="Times New Roman" pitchFamily="18" charset="0"/>
                <a:cs typeface="Times New Roman" pitchFamily="18" charset="0"/>
              </a:rPr>
              <a:t>Kannauj</a:t>
            </a:r>
            <a:r>
              <a:rPr lang="en-US" sz="7200" dirty="0" smtClean="0">
                <a:latin typeface="Times New Roman" pitchFamily="18" charset="0"/>
                <a:cs typeface="Times New Roman" pitchFamily="18" charset="0"/>
              </a:rPr>
              <a:t>, </a:t>
            </a:r>
            <a:r>
              <a:rPr lang="en-US" sz="7200" dirty="0" err="1" smtClean="0">
                <a:latin typeface="Times New Roman" pitchFamily="18" charset="0"/>
                <a:cs typeface="Times New Roman" pitchFamily="18" charset="0"/>
              </a:rPr>
              <a:t>Farukhabad</a:t>
            </a:r>
            <a:r>
              <a:rPr lang="en-US" sz="7200" dirty="0" smtClean="0">
                <a:latin typeface="Times New Roman" pitchFamily="18" charset="0"/>
                <a:cs typeface="Times New Roman" pitchFamily="18" charset="0"/>
              </a:rPr>
              <a:t>, and Kanpur. Along the way it is joined by the </a:t>
            </a:r>
            <a:r>
              <a:rPr lang="en-US" sz="7200" dirty="0" err="1" smtClean="0">
                <a:latin typeface="Times New Roman" pitchFamily="18" charset="0"/>
                <a:cs typeface="Times New Roman" pitchFamily="18" charset="0"/>
              </a:rPr>
              <a:t>Ramganga</a:t>
            </a:r>
            <a:r>
              <a:rPr lang="en-US" sz="7200" dirty="0" smtClean="0">
                <a:latin typeface="Times New Roman" pitchFamily="18" charset="0"/>
                <a:cs typeface="Times New Roman" pitchFamily="18" charset="0"/>
              </a:rPr>
              <a:t>, which contributes an average annual flow of about 495 m</a:t>
            </a:r>
            <a:r>
              <a:rPr lang="en-US" sz="7200" baseline="30000" dirty="0" smtClean="0">
                <a:latin typeface="Times New Roman" pitchFamily="18" charset="0"/>
                <a:cs typeface="Times New Roman" pitchFamily="18" charset="0"/>
              </a:rPr>
              <a:t>3</a:t>
            </a:r>
            <a:r>
              <a:rPr lang="en-US" sz="7200" dirty="0" smtClean="0">
                <a:latin typeface="Times New Roman" pitchFamily="18" charset="0"/>
                <a:cs typeface="Times New Roman" pitchFamily="18" charset="0"/>
              </a:rPr>
              <a:t>/s (17,500 cu ft/s) to the river. The Ganges joins the 1,444 km (897 mi) long River Yamuna at the </a:t>
            </a:r>
            <a:r>
              <a:rPr lang="en-US" sz="7200" dirty="0" err="1" smtClean="0">
                <a:latin typeface="Times New Roman" pitchFamily="18" charset="0"/>
                <a:cs typeface="Times New Roman" pitchFamily="18" charset="0"/>
              </a:rPr>
              <a:t>Triveni</a:t>
            </a:r>
            <a:r>
              <a:rPr lang="en-US" sz="7200" dirty="0" smtClean="0">
                <a:latin typeface="Times New Roman" pitchFamily="18" charset="0"/>
                <a:cs typeface="Times New Roman" pitchFamily="18" charset="0"/>
              </a:rPr>
              <a:t> </a:t>
            </a:r>
            <a:r>
              <a:rPr lang="en-US" sz="7200" dirty="0" err="1" smtClean="0">
                <a:latin typeface="Times New Roman" pitchFamily="18" charset="0"/>
                <a:cs typeface="Times New Roman" pitchFamily="18" charset="0"/>
              </a:rPr>
              <a:t>Sangam</a:t>
            </a:r>
            <a:r>
              <a:rPr lang="en-US" sz="7200" dirty="0" smtClean="0">
                <a:latin typeface="Times New Roman" pitchFamily="18" charset="0"/>
                <a:cs typeface="Times New Roman" pitchFamily="18" charset="0"/>
              </a:rPr>
              <a:t> at </a:t>
            </a:r>
            <a:r>
              <a:rPr lang="en-US" sz="7200" dirty="0" err="1" smtClean="0">
                <a:latin typeface="Times New Roman" pitchFamily="18" charset="0"/>
                <a:cs typeface="Times New Roman" pitchFamily="18" charset="0"/>
              </a:rPr>
              <a:t>Prayagraj</a:t>
            </a:r>
            <a:r>
              <a:rPr lang="en-US" sz="7200" dirty="0" smtClean="0">
                <a:latin typeface="Times New Roman" pitchFamily="18" charset="0"/>
                <a:cs typeface="Times New Roman" pitchFamily="18" charset="0"/>
              </a:rPr>
              <a:t>(previously Allahabad), a confluence considered holy in Hinduism. At their confluence the Yamuna is larger than the Ganges contributing about 58.5% of the combined flow,</a:t>
            </a:r>
            <a:r>
              <a:rPr lang="en-US" sz="7200" baseline="30000" dirty="0" smtClean="0">
                <a:latin typeface="Times New Roman" pitchFamily="18" charset="0"/>
                <a:cs typeface="Times New Roman" pitchFamily="18" charset="0"/>
              </a:rPr>
              <a:t> </a:t>
            </a:r>
            <a:r>
              <a:rPr lang="en-US" sz="7200" dirty="0" smtClean="0">
                <a:latin typeface="Times New Roman" pitchFamily="18" charset="0"/>
                <a:cs typeface="Times New Roman" pitchFamily="18" charset="0"/>
              </a:rPr>
              <a:t>with an average flow of 2,948 m</a:t>
            </a:r>
            <a:r>
              <a:rPr lang="en-US" sz="7200" baseline="30000" dirty="0" smtClean="0">
                <a:latin typeface="Times New Roman" pitchFamily="18" charset="0"/>
                <a:cs typeface="Times New Roman" pitchFamily="18" charset="0"/>
              </a:rPr>
              <a:t>3</a:t>
            </a:r>
            <a:r>
              <a:rPr lang="en-US" sz="7200" dirty="0" smtClean="0">
                <a:latin typeface="Times New Roman" pitchFamily="18" charset="0"/>
                <a:cs typeface="Times New Roman" pitchFamily="18" charset="0"/>
              </a:rPr>
              <a:t>/s (104,100 cu ft/s).</a:t>
            </a:r>
          </a:p>
          <a:p>
            <a:pPr algn="just"/>
            <a:r>
              <a:rPr lang="en-US" sz="7200" dirty="0" smtClean="0">
                <a:latin typeface="Times New Roman" pitchFamily="18" charset="0"/>
                <a:cs typeface="Times New Roman" pitchFamily="18" charset="0"/>
              </a:rPr>
              <a:t>Now flowing east, the river meets the 400 km (250 mi) long </a:t>
            </a:r>
            <a:r>
              <a:rPr lang="en-US" sz="7200" dirty="0" err="1" smtClean="0">
                <a:latin typeface="Times New Roman" pitchFamily="18" charset="0"/>
                <a:cs typeface="Times New Roman" pitchFamily="18" charset="0"/>
              </a:rPr>
              <a:t>Tamsa</a:t>
            </a:r>
            <a:r>
              <a:rPr lang="en-US" sz="7200" dirty="0" smtClean="0">
                <a:latin typeface="Times New Roman" pitchFamily="18" charset="0"/>
                <a:cs typeface="Times New Roman" pitchFamily="18" charset="0"/>
              </a:rPr>
              <a:t> River (also called </a:t>
            </a:r>
            <a:r>
              <a:rPr lang="en-US" sz="7200" i="1" dirty="0" smtClean="0">
                <a:latin typeface="Times New Roman" pitchFamily="18" charset="0"/>
                <a:cs typeface="Times New Roman" pitchFamily="18" charset="0"/>
              </a:rPr>
              <a:t>Tons</a:t>
            </a:r>
            <a:r>
              <a:rPr lang="en-US" sz="7200" dirty="0" smtClean="0">
                <a:latin typeface="Times New Roman" pitchFamily="18" charset="0"/>
                <a:cs typeface="Times New Roman" pitchFamily="18" charset="0"/>
              </a:rPr>
              <a:t>), which flows north from the </a:t>
            </a:r>
            <a:r>
              <a:rPr lang="en-US" sz="7200" dirty="0" err="1" smtClean="0">
                <a:latin typeface="Times New Roman" pitchFamily="18" charset="0"/>
                <a:cs typeface="Times New Roman" pitchFamily="18" charset="0"/>
              </a:rPr>
              <a:t>Kaimur</a:t>
            </a:r>
            <a:r>
              <a:rPr lang="en-US" sz="7200" dirty="0" smtClean="0">
                <a:latin typeface="Times New Roman" pitchFamily="18" charset="0"/>
                <a:cs typeface="Times New Roman" pitchFamily="18" charset="0"/>
              </a:rPr>
              <a:t> Range and contributes an average flow of about 187 m</a:t>
            </a:r>
            <a:r>
              <a:rPr lang="en-US" sz="7200" baseline="30000" dirty="0" smtClean="0">
                <a:latin typeface="Times New Roman" pitchFamily="18" charset="0"/>
                <a:cs typeface="Times New Roman" pitchFamily="18" charset="0"/>
              </a:rPr>
              <a:t>3</a:t>
            </a:r>
            <a:r>
              <a:rPr lang="en-US" sz="7200" dirty="0" smtClean="0">
                <a:latin typeface="Times New Roman" pitchFamily="18" charset="0"/>
                <a:cs typeface="Times New Roman" pitchFamily="18" charset="0"/>
              </a:rPr>
              <a:t>/s (6,600 cu ft/s). After the </a:t>
            </a:r>
            <a:r>
              <a:rPr lang="en-US" sz="7200" dirty="0" err="1" smtClean="0">
                <a:latin typeface="Times New Roman" pitchFamily="18" charset="0"/>
                <a:cs typeface="Times New Roman" pitchFamily="18" charset="0"/>
              </a:rPr>
              <a:t>Tamsa</a:t>
            </a:r>
            <a:r>
              <a:rPr lang="en-US" sz="7200" dirty="0" smtClean="0">
                <a:latin typeface="Times New Roman" pitchFamily="18" charset="0"/>
                <a:cs typeface="Times New Roman" pitchFamily="18" charset="0"/>
              </a:rPr>
              <a:t>, the 625 km (388 mi) long </a:t>
            </a:r>
            <a:r>
              <a:rPr lang="en-US" sz="7200" dirty="0" err="1" smtClean="0">
                <a:latin typeface="Times New Roman" pitchFamily="18" charset="0"/>
                <a:cs typeface="Times New Roman" pitchFamily="18" charset="0"/>
              </a:rPr>
              <a:t>Gomti</a:t>
            </a:r>
            <a:r>
              <a:rPr lang="en-US" sz="7200" dirty="0" smtClean="0">
                <a:latin typeface="Times New Roman" pitchFamily="18" charset="0"/>
                <a:cs typeface="Times New Roman" pitchFamily="18" charset="0"/>
              </a:rPr>
              <a:t> River joins, flowing south from the Himalayas. The </a:t>
            </a:r>
            <a:r>
              <a:rPr lang="en-US" sz="7200" dirty="0" err="1" smtClean="0">
                <a:latin typeface="Times New Roman" pitchFamily="18" charset="0"/>
                <a:cs typeface="Times New Roman" pitchFamily="18" charset="0"/>
              </a:rPr>
              <a:t>Gomti</a:t>
            </a:r>
            <a:r>
              <a:rPr lang="en-US" sz="7200" dirty="0" smtClean="0">
                <a:latin typeface="Times New Roman" pitchFamily="18" charset="0"/>
                <a:cs typeface="Times New Roman" pitchFamily="18" charset="0"/>
              </a:rPr>
              <a:t> contributes an average annual flow of about 234 m</a:t>
            </a:r>
            <a:r>
              <a:rPr lang="en-US" sz="7200" baseline="30000" dirty="0" smtClean="0">
                <a:latin typeface="Times New Roman" pitchFamily="18" charset="0"/>
                <a:cs typeface="Times New Roman" pitchFamily="18" charset="0"/>
              </a:rPr>
              <a:t>3</a:t>
            </a:r>
            <a:r>
              <a:rPr lang="en-US" sz="7200" dirty="0" smtClean="0">
                <a:latin typeface="Times New Roman" pitchFamily="18" charset="0"/>
                <a:cs typeface="Times New Roman" pitchFamily="18" charset="0"/>
              </a:rPr>
              <a:t>/s (8,300 cu ft/s). Then the 1,156 km (718 mi) long Ghaghara River (</a:t>
            </a:r>
            <a:r>
              <a:rPr lang="en-US" sz="7200" dirty="0" err="1" smtClean="0">
                <a:latin typeface="Times New Roman" pitchFamily="18" charset="0"/>
                <a:cs typeface="Times New Roman" pitchFamily="18" charset="0"/>
              </a:rPr>
              <a:t>Karnali</a:t>
            </a:r>
            <a:r>
              <a:rPr lang="en-US" sz="7200" dirty="0" smtClean="0">
                <a:latin typeface="Times New Roman" pitchFamily="18" charset="0"/>
                <a:cs typeface="Times New Roman" pitchFamily="18" charset="0"/>
              </a:rPr>
              <a:t> River), also flowing south from the Himalayas of Tibet through Nepal joins. The Ghaghara (</a:t>
            </a:r>
            <a:r>
              <a:rPr lang="en-US" sz="7200" dirty="0" err="1" smtClean="0">
                <a:latin typeface="Times New Roman" pitchFamily="18" charset="0"/>
                <a:cs typeface="Times New Roman" pitchFamily="18" charset="0"/>
              </a:rPr>
              <a:t>Karnali</a:t>
            </a:r>
            <a:r>
              <a:rPr lang="en-US" sz="7200" dirty="0" smtClean="0">
                <a:latin typeface="Times New Roman" pitchFamily="18" charset="0"/>
                <a:cs typeface="Times New Roman" pitchFamily="18" charset="0"/>
              </a:rPr>
              <a:t>), with its average annual flow of about 2,991 m</a:t>
            </a:r>
            <a:r>
              <a:rPr lang="en-US" sz="7200" baseline="30000" dirty="0" smtClean="0">
                <a:latin typeface="Times New Roman" pitchFamily="18" charset="0"/>
                <a:cs typeface="Times New Roman" pitchFamily="18" charset="0"/>
              </a:rPr>
              <a:t>3</a:t>
            </a:r>
            <a:r>
              <a:rPr lang="en-US" sz="7200" dirty="0" smtClean="0">
                <a:latin typeface="Times New Roman" pitchFamily="18" charset="0"/>
                <a:cs typeface="Times New Roman" pitchFamily="18" charset="0"/>
              </a:rPr>
              <a:t>/s (105,600 cu ft/s), is the largest tributary of the Ganges by discharge. After the Ghaghara confluence, the Ganges is joined from the south by the 784 km (487 mi) long Son River, which contributes about 1,008 m</a:t>
            </a:r>
            <a:r>
              <a:rPr lang="en-US" sz="7200" baseline="30000" dirty="0" smtClean="0">
                <a:latin typeface="Times New Roman" pitchFamily="18" charset="0"/>
                <a:cs typeface="Times New Roman" pitchFamily="18" charset="0"/>
              </a:rPr>
              <a:t>3</a:t>
            </a:r>
            <a:r>
              <a:rPr lang="en-US" sz="7200" dirty="0" smtClean="0">
                <a:latin typeface="Times New Roman" pitchFamily="18" charset="0"/>
                <a:cs typeface="Times New Roman" pitchFamily="18" charset="0"/>
              </a:rPr>
              <a:t>/s (35,600 cu ft/s). The 814 km (506 mi) long </a:t>
            </a:r>
            <a:r>
              <a:rPr lang="en-US" sz="7200" dirty="0" err="1" smtClean="0">
                <a:latin typeface="Times New Roman" pitchFamily="18" charset="0"/>
                <a:cs typeface="Times New Roman" pitchFamily="18" charset="0"/>
              </a:rPr>
              <a:t>Gandaki</a:t>
            </a:r>
            <a:r>
              <a:rPr lang="en-US" sz="7200" dirty="0" smtClean="0">
                <a:latin typeface="Times New Roman" pitchFamily="18" charset="0"/>
                <a:cs typeface="Times New Roman" pitchFamily="18" charset="0"/>
              </a:rPr>
              <a:t> River, then the 729 km (453 mi) long </a:t>
            </a:r>
            <a:r>
              <a:rPr lang="en-US" sz="7200" dirty="0" err="1" smtClean="0">
                <a:latin typeface="Times New Roman" pitchFamily="18" charset="0"/>
                <a:cs typeface="Times New Roman" pitchFamily="18" charset="0"/>
              </a:rPr>
              <a:t>Kosi</a:t>
            </a:r>
            <a:r>
              <a:rPr lang="en-US" sz="7200" dirty="0" smtClean="0">
                <a:latin typeface="Times New Roman" pitchFamily="18" charset="0"/>
                <a:cs typeface="Times New Roman" pitchFamily="18" charset="0"/>
              </a:rPr>
              <a:t> River, join from the north flowing from Nepal, contributing about 1,654 m</a:t>
            </a:r>
            <a:r>
              <a:rPr lang="en-US" sz="7200" baseline="30000" dirty="0" smtClean="0">
                <a:latin typeface="Times New Roman" pitchFamily="18" charset="0"/>
                <a:cs typeface="Times New Roman" pitchFamily="18" charset="0"/>
              </a:rPr>
              <a:t>3</a:t>
            </a:r>
            <a:r>
              <a:rPr lang="en-US" sz="7200" dirty="0" smtClean="0">
                <a:latin typeface="Times New Roman" pitchFamily="18" charset="0"/>
                <a:cs typeface="Times New Roman" pitchFamily="18" charset="0"/>
              </a:rPr>
              <a:t>/s (58,400 cu ft/s) and 2,166 m</a:t>
            </a:r>
            <a:r>
              <a:rPr lang="en-US" sz="7200" baseline="30000" dirty="0" smtClean="0">
                <a:latin typeface="Times New Roman" pitchFamily="18" charset="0"/>
                <a:cs typeface="Times New Roman" pitchFamily="18" charset="0"/>
              </a:rPr>
              <a:t>3</a:t>
            </a:r>
            <a:r>
              <a:rPr lang="en-US" sz="7200" dirty="0" smtClean="0">
                <a:latin typeface="Times New Roman" pitchFamily="18" charset="0"/>
                <a:cs typeface="Times New Roman" pitchFamily="18" charset="0"/>
              </a:rPr>
              <a:t>/s (76,500 cu ft/s), respectively. The </a:t>
            </a:r>
            <a:r>
              <a:rPr lang="en-US" sz="7200" dirty="0" err="1" smtClean="0">
                <a:latin typeface="Times New Roman" pitchFamily="18" charset="0"/>
                <a:cs typeface="Times New Roman" pitchFamily="18" charset="0"/>
              </a:rPr>
              <a:t>Kosi</a:t>
            </a:r>
            <a:r>
              <a:rPr lang="en-US" sz="7200" dirty="0" smtClean="0">
                <a:latin typeface="Times New Roman" pitchFamily="18" charset="0"/>
                <a:cs typeface="Times New Roman" pitchFamily="18" charset="0"/>
              </a:rPr>
              <a:t> is the third largest tributary of the Ganges by discharge, after Ghaghara (</a:t>
            </a:r>
            <a:r>
              <a:rPr lang="en-US" sz="7200" dirty="0" err="1" smtClean="0">
                <a:latin typeface="Times New Roman" pitchFamily="18" charset="0"/>
                <a:cs typeface="Times New Roman" pitchFamily="18" charset="0"/>
              </a:rPr>
              <a:t>Karnali</a:t>
            </a:r>
            <a:r>
              <a:rPr lang="en-US" sz="7200" dirty="0" smtClean="0">
                <a:latin typeface="Times New Roman" pitchFamily="18" charset="0"/>
                <a:cs typeface="Times New Roman" pitchFamily="18" charset="0"/>
              </a:rPr>
              <a:t>) and Yamuna. The </a:t>
            </a:r>
            <a:r>
              <a:rPr lang="en-US" sz="7200" dirty="0" err="1" smtClean="0">
                <a:latin typeface="Times New Roman" pitchFamily="18" charset="0"/>
                <a:cs typeface="Times New Roman" pitchFamily="18" charset="0"/>
              </a:rPr>
              <a:t>Kosi</a:t>
            </a:r>
            <a:r>
              <a:rPr lang="en-US" sz="7200" dirty="0" smtClean="0">
                <a:latin typeface="Times New Roman" pitchFamily="18" charset="0"/>
                <a:cs typeface="Times New Roman" pitchFamily="18" charset="0"/>
              </a:rPr>
              <a:t> merges into the Ganges near </a:t>
            </a:r>
            <a:r>
              <a:rPr lang="en-US" sz="7200" dirty="0" err="1" smtClean="0">
                <a:latin typeface="Times New Roman" pitchFamily="18" charset="0"/>
                <a:cs typeface="Times New Roman" pitchFamily="18" charset="0"/>
              </a:rPr>
              <a:t>Kursela</a:t>
            </a:r>
            <a:r>
              <a:rPr lang="en-US" sz="7200" dirty="0" smtClean="0">
                <a:latin typeface="Times New Roman" pitchFamily="18" charset="0"/>
                <a:cs typeface="Times New Roman" pitchFamily="18" charset="0"/>
              </a:rPr>
              <a:t> in Bihar. </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458200" cy="5943600"/>
          </a:xfrm>
        </p:spPr>
        <p:txBody>
          <a:bodyPr>
            <a:normAutofit fontScale="85000" lnSpcReduction="20000"/>
          </a:bodyPr>
          <a:lstStyle/>
          <a:p>
            <a:r>
              <a:rPr lang="en-US" sz="2800" b="1" dirty="0" smtClean="0">
                <a:latin typeface="Times New Roman" pitchFamily="18" charset="0"/>
                <a:cs typeface="Times New Roman" pitchFamily="18" charset="0"/>
              </a:rPr>
              <a:t>Riverfront Development Projects:</a:t>
            </a:r>
            <a:r>
              <a:rPr lang="en-US" sz="2800" dirty="0" smtClean="0">
                <a:latin typeface="Times New Roman" pitchFamily="18" charset="0"/>
                <a:cs typeface="Times New Roman" pitchFamily="18" charset="0"/>
              </a:rPr>
              <a:t> Riverfront development projects aim to rejuvenate the Yamuna's riverbanks while also addressing pollution issues. These projects include the creation of green spaces, beautification efforts, and the development of recreational areas to raise awareness about the river's importance.</a:t>
            </a:r>
          </a:p>
          <a:p>
            <a:pPr algn="just"/>
            <a:r>
              <a:rPr lang="en-US" sz="2800" b="1" dirty="0" smtClean="0">
                <a:latin typeface="Times New Roman" pitchFamily="18" charset="0"/>
                <a:cs typeface="Times New Roman" pitchFamily="18" charset="0"/>
              </a:rPr>
              <a:t>Public Awareness Campaigns:</a:t>
            </a:r>
            <a:r>
              <a:rPr lang="en-US" sz="2800" dirty="0" smtClean="0">
                <a:latin typeface="Times New Roman" pitchFamily="18" charset="0"/>
                <a:cs typeface="Times New Roman" pitchFamily="18" charset="0"/>
              </a:rPr>
              <a:t> Educational and awareness campaigns are conducted to inform local communities and the public about the consequences of pollution and the importance of keeping the river clean. These campaigns aim to encourage responsible waste disposal and behavior change.</a:t>
            </a:r>
          </a:p>
          <a:p>
            <a:pPr algn="just"/>
            <a:r>
              <a:rPr lang="en-US" sz="2800" b="1" dirty="0" smtClean="0">
                <a:latin typeface="Times New Roman" pitchFamily="18" charset="0"/>
                <a:cs typeface="Times New Roman" pitchFamily="18" charset="0"/>
              </a:rPr>
              <a:t>Bio-Remediation and Bioremediation:</a:t>
            </a:r>
            <a:r>
              <a:rPr lang="en-US" sz="2800" dirty="0" smtClean="0">
                <a:latin typeface="Times New Roman" pitchFamily="18" charset="0"/>
                <a:cs typeface="Times New Roman" pitchFamily="18" charset="0"/>
              </a:rPr>
              <a:t> Some initiatives involve using natural processes to clean the river. Bio-remediation involves using certain plants and microorganisms to absorb and break down pollutants. Bioremediation involves using beneficial bacteria to treat polluted water.</a:t>
            </a:r>
          </a:p>
          <a:p>
            <a:pPr algn="just"/>
            <a:r>
              <a:rPr lang="en-US" sz="2800" b="1" dirty="0" smtClean="0">
                <a:latin typeface="Times New Roman" pitchFamily="18" charset="0"/>
                <a:cs typeface="Times New Roman" pitchFamily="18" charset="0"/>
              </a:rPr>
              <a:t>Regular Water Quality Monitoring:</a:t>
            </a:r>
            <a:r>
              <a:rPr lang="en-US" sz="2800" dirty="0" smtClean="0">
                <a:latin typeface="Times New Roman" pitchFamily="18" charset="0"/>
                <a:cs typeface="Times New Roman" pitchFamily="18" charset="0"/>
              </a:rPr>
              <a:t> Continuous monitoring of water quality at multiple points along the river is essential for assessing pollution levels and tracking improvements. This data guides pollution control efforts.</a:t>
            </a:r>
          </a:p>
          <a:p>
            <a:endParaRPr lang="en-US" sz="2800" dirty="0" smtClean="0">
              <a:latin typeface="Times New Roman" pitchFamily="18" charset="0"/>
              <a:cs typeface="Times New Roman" pitchFamily="18" charset="0"/>
            </a:endParaRPr>
          </a:p>
          <a:p>
            <a:endParaRPr lang="en-GB"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381000"/>
            <a:ext cx="8763000" cy="5638800"/>
          </a:xfrm>
        </p:spPr>
        <p:txBody>
          <a:bodyPr>
            <a:noAutofit/>
          </a:bodyPr>
          <a:lstStyle/>
          <a:p>
            <a:pPr algn="just"/>
            <a:r>
              <a:rPr lang="en-US" sz="2000" b="1" dirty="0" smtClean="0">
                <a:latin typeface="Times New Roman" pitchFamily="18" charset="0"/>
                <a:cs typeface="Times New Roman" pitchFamily="18" charset="0"/>
              </a:rPr>
              <a:t>Legal </a:t>
            </a:r>
            <a:r>
              <a:rPr lang="en-US" sz="2000" b="1" dirty="0">
                <a:latin typeface="Times New Roman" pitchFamily="18" charset="0"/>
                <a:cs typeface="Times New Roman" pitchFamily="18" charset="0"/>
              </a:rPr>
              <a:t>Frameworks:</a:t>
            </a:r>
            <a:r>
              <a:rPr lang="en-US" sz="2000" dirty="0">
                <a:latin typeface="Times New Roman" pitchFamily="18" charset="0"/>
                <a:cs typeface="Times New Roman" pitchFamily="18" charset="0"/>
              </a:rPr>
              <a:t> Environmental laws and regulations are in place to control pollution and protect the river. These legal measures empower authorities to take action against polluters and enforce compliance with pollution control standards.</a:t>
            </a:r>
          </a:p>
          <a:p>
            <a:pPr algn="just"/>
            <a:r>
              <a:rPr lang="en-US" sz="2000" b="1" dirty="0">
                <a:latin typeface="Times New Roman" pitchFamily="18" charset="0"/>
                <a:cs typeface="Times New Roman" pitchFamily="18" charset="0"/>
              </a:rPr>
              <a:t>Community Involvement:</a:t>
            </a:r>
            <a:r>
              <a:rPr lang="en-US" sz="2000" dirty="0">
                <a:latin typeface="Times New Roman" pitchFamily="18" charset="0"/>
                <a:cs typeface="Times New Roman" pitchFamily="18" charset="0"/>
              </a:rPr>
              <a:t> Engaging local communities living along the riverbanks is crucial. Community participation in clean-up drives, tree planting, and conservation efforts helps raise awareness and ownership of the river's health.</a:t>
            </a:r>
          </a:p>
          <a:p>
            <a:pPr algn="just"/>
            <a:r>
              <a:rPr lang="en-US" sz="2000" b="1" dirty="0">
                <a:latin typeface="Times New Roman" pitchFamily="18" charset="0"/>
                <a:cs typeface="Times New Roman" pitchFamily="18" charset="0"/>
              </a:rPr>
              <a:t>International Collaboration:</a:t>
            </a:r>
            <a:r>
              <a:rPr lang="en-US" sz="2000" dirty="0">
                <a:latin typeface="Times New Roman" pitchFamily="18" charset="0"/>
                <a:cs typeface="Times New Roman" pitchFamily="18" charset="0"/>
              </a:rPr>
              <a:t> Some projects receive support and expertise from international organizations and governments to address pollution and improve water quality.</a:t>
            </a:r>
          </a:p>
          <a:p>
            <a:pPr algn="just"/>
            <a:r>
              <a:rPr lang="en-US" sz="2000" dirty="0">
                <a:latin typeface="Times New Roman" pitchFamily="18" charset="0"/>
                <a:cs typeface="Times New Roman" pitchFamily="18" charset="0"/>
              </a:rPr>
              <a:t>Despite these measures, the challenges posed by pollution in the Yamuna River are substantial, and progress has been slow. The river faces complex and long-standing pollution issues, including a high population density in the region and the need for significant infrastructure development. Continued efforts, sustained investment, and public participation are essential to bring about lasting improvements and restore the Yamuna River's ecological and cultural significance.</a:t>
            </a:r>
          </a:p>
          <a:p>
            <a:endParaRPr lang="en-US" sz="16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200" b="1" cap="all" dirty="0" smtClean="0">
                <a:solidFill>
                  <a:srgbClr val="FF0000"/>
                </a:solidFill>
              </a:rPr>
              <a:t>HOW CAN TRAVELERS GET TO THE YAMUNA RIVER AND ITS SACRED SITES DURING INDIA TOURS</a:t>
            </a:r>
            <a:r>
              <a:rPr lang="en-US" b="1" cap="all" dirty="0" smtClean="0">
                <a:solidFill>
                  <a:schemeClr val="tx1"/>
                </a:solidFill>
              </a:rPr>
              <a:t/>
            </a:r>
            <a:br>
              <a:rPr lang="en-US" b="1" cap="all" dirty="0" smtClean="0">
                <a:solidFill>
                  <a:schemeClr val="tx1"/>
                </a:solidFill>
              </a:rPr>
            </a:br>
            <a:endParaRPr lang="en-US" b="1" dirty="0">
              <a:solidFill>
                <a:schemeClr val="tx1"/>
              </a:solidFill>
            </a:endParaRPr>
          </a:p>
        </p:txBody>
      </p:sp>
      <p:sp>
        <p:nvSpPr>
          <p:cNvPr id="3" name="Content Placeholder 2"/>
          <p:cNvSpPr>
            <a:spLocks noGrp="1"/>
          </p:cNvSpPr>
          <p:nvPr>
            <p:ph sz="quarter" idx="1"/>
          </p:nvPr>
        </p:nvSpPr>
        <p:spPr>
          <a:xfrm>
            <a:off x="381000" y="914400"/>
            <a:ext cx="8305800" cy="5943600"/>
          </a:xfrm>
        </p:spPr>
        <p:txBody>
          <a:bodyPr>
            <a:noAutofit/>
          </a:bodyPr>
          <a:lstStyle/>
          <a:p>
            <a:pPr algn="just">
              <a:buNone/>
            </a:pPr>
            <a:r>
              <a:rPr lang="en-US" sz="2400" dirty="0" smtClean="0">
                <a:latin typeface="Times New Roman" pitchFamily="18" charset="0"/>
                <a:cs typeface="Times New Roman" pitchFamily="18" charset="0"/>
              </a:rPr>
              <a:t>    Travelers </a:t>
            </a:r>
            <a:r>
              <a:rPr lang="en-US" sz="2400" dirty="0">
                <a:latin typeface="Times New Roman" pitchFamily="18" charset="0"/>
                <a:cs typeface="Times New Roman" pitchFamily="18" charset="0"/>
              </a:rPr>
              <a:t>can access the Yamuna River and its sacred sites through various means, primarily depending on the specific location they wish to visit along the river's course. Here are common methods to reach the Yamuna River and its sacred sites:</a:t>
            </a:r>
          </a:p>
          <a:p>
            <a:pPr algn="just"/>
            <a:r>
              <a:rPr lang="en-US" sz="2400" b="1" dirty="0">
                <a:latin typeface="Times New Roman" pitchFamily="18" charset="0"/>
                <a:cs typeface="Times New Roman" pitchFamily="18" charset="0"/>
              </a:rPr>
              <a:t>By Air:</a:t>
            </a:r>
            <a:r>
              <a:rPr lang="en-US" sz="2400" dirty="0">
                <a:latin typeface="Times New Roman" pitchFamily="18" charset="0"/>
                <a:cs typeface="Times New Roman" pitchFamily="18" charset="0"/>
              </a:rPr>
              <a:t> For long-distance travelers, the most efficient way to reach the Yamuna River and its sacred sites is by flying to nearby airports. Major cities like Delhi and Agra have well-connected airports. </a:t>
            </a:r>
            <a:r>
              <a:rPr lang="en-US" sz="2400" dirty="0" err="1">
                <a:latin typeface="Times New Roman" pitchFamily="18" charset="0"/>
                <a:cs typeface="Times New Roman" pitchFamily="18" charset="0"/>
              </a:rPr>
              <a:t>Indira</a:t>
            </a:r>
            <a:r>
              <a:rPr lang="en-US" sz="2400" dirty="0">
                <a:latin typeface="Times New Roman" pitchFamily="18" charset="0"/>
                <a:cs typeface="Times New Roman" pitchFamily="18" charset="0"/>
              </a:rPr>
              <a:t> Gandhi International Airport in Delhi and Agra Airport in Agra are key entry points.</a:t>
            </a:r>
          </a:p>
          <a:p>
            <a:pPr algn="just"/>
            <a:r>
              <a:rPr lang="en-US" sz="2400" b="1" dirty="0">
                <a:latin typeface="Times New Roman" pitchFamily="18" charset="0"/>
                <a:cs typeface="Times New Roman" pitchFamily="18" charset="0"/>
              </a:rPr>
              <a:t>By Train:</a:t>
            </a:r>
            <a:r>
              <a:rPr lang="en-US" sz="2400" dirty="0">
                <a:latin typeface="Times New Roman" pitchFamily="18" charset="0"/>
                <a:cs typeface="Times New Roman" pitchFamily="18" charset="0"/>
              </a:rPr>
              <a:t> India's extensive railway network connects major cities and towns along the Yamuna River. Travelers can take trains to destinations like Delhi, Mathura, Agra, and Allahabad (</a:t>
            </a:r>
            <a:r>
              <a:rPr lang="en-US" sz="2400" dirty="0" err="1">
                <a:latin typeface="Times New Roman" pitchFamily="18" charset="0"/>
                <a:cs typeface="Times New Roman" pitchFamily="18" charset="0"/>
              </a:rPr>
              <a:t>Prayagraj</a:t>
            </a:r>
            <a:r>
              <a:rPr lang="en-US" sz="2400" dirty="0">
                <a:latin typeface="Times New Roman" pitchFamily="18" charset="0"/>
                <a:cs typeface="Times New Roman" pitchFamily="18" charset="0"/>
              </a:rPr>
              <a:t>), depending on their chosen sacred site. Trains offer a convenient and affordable mode of transportation.</a:t>
            </a: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458200" cy="6324600"/>
          </a:xfrm>
        </p:spPr>
        <p:txBody>
          <a:bodyPr>
            <a:noAutofit/>
          </a:bodyPr>
          <a:lstStyle/>
          <a:p>
            <a:pPr algn="just"/>
            <a:r>
              <a:rPr lang="en-US" sz="2200" b="1" dirty="0" smtClean="0">
                <a:latin typeface="Times New Roman" pitchFamily="18" charset="0"/>
                <a:cs typeface="Times New Roman" pitchFamily="18" charset="0"/>
              </a:rPr>
              <a:t>By Road:</a:t>
            </a:r>
            <a:r>
              <a:rPr lang="en-US" sz="2200" dirty="0" smtClean="0">
                <a:latin typeface="Times New Roman" pitchFamily="18" charset="0"/>
                <a:cs typeface="Times New Roman" pitchFamily="18" charset="0"/>
              </a:rPr>
              <a:t> Travelers can also reach the Yamuna River and its associated cities by road. India has an extensive network of highways, and buses, taxis, and private vehicles are readily available for hire. Road travel provides flexibility in reaching specific sites and exploring the region at one's own pace.</a:t>
            </a:r>
          </a:p>
          <a:p>
            <a:pPr algn="just"/>
            <a:r>
              <a:rPr lang="en-US" sz="2200" b="1" dirty="0" smtClean="0">
                <a:latin typeface="Times New Roman" pitchFamily="18" charset="0"/>
                <a:cs typeface="Times New Roman" pitchFamily="18" charset="0"/>
              </a:rPr>
              <a:t>Local Transportation:</a:t>
            </a:r>
            <a:r>
              <a:rPr lang="en-US" sz="2200" dirty="0" smtClean="0">
                <a:latin typeface="Times New Roman" pitchFamily="18" charset="0"/>
                <a:cs typeface="Times New Roman" pitchFamily="18" charset="0"/>
              </a:rPr>
              <a:t> Within cities and towns along the Yamuna, local transportation options include auto-rickshaws, cycle rickshaws, taxis, and city buses. These modes of transport are useful for moving around within urban areas and reaching sacred sites within the cities.</a:t>
            </a:r>
          </a:p>
          <a:p>
            <a:pPr algn="just"/>
            <a:r>
              <a:rPr lang="en-US" sz="2200" b="1" dirty="0" smtClean="0">
                <a:latin typeface="Times New Roman" pitchFamily="18" charset="0"/>
                <a:cs typeface="Times New Roman" pitchFamily="18" charset="0"/>
              </a:rPr>
              <a:t>Boat Rides:</a:t>
            </a:r>
            <a:r>
              <a:rPr lang="en-US" sz="2200" dirty="0" smtClean="0">
                <a:latin typeface="Times New Roman" pitchFamily="18" charset="0"/>
                <a:cs typeface="Times New Roman" pitchFamily="18" charset="0"/>
              </a:rPr>
              <a:t> In some places, such as Mathura and </a:t>
            </a:r>
            <a:r>
              <a:rPr lang="en-US" sz="2200" dirty="0" err="1" smtClean="0">
                <a:latin typeface="Times New Roman" pitchFamily="18" charset="0"/>
                <a:cs typeface="Times New Roman" pitchFamily="18" charset="0"/>
              </a:rPr>
              <a:t>Vrindavan</a:t>
            </a:r>
            <a:r>
              <a:rPr lang="en-US" sz="2200" dirty="0" smtClean="0">
                <a:latin typeface="Times New Roman" pitchFamily="18" charset="0"/>
                <a:cs typeface="Times New Roman" pitchFamily="18" charset="0"/>
              </a:rPr>
              <a:t>, travelers can explore the Yamuna River and its </a:t>
            </a:r>
            <a:r>
              <a:rPr lang="en-US" sz="2200" dirty="0" err="1" smtClean="0">
                <a:latin typeface="Times New Roman" pitchFamily="18" charset="0"/>
                <a:cs typeface="Times New Roman" pitchFamily="18" charset="0"/>
              </a:rPr>
              <a:t>ghats</a:t>
            </a:r>
            <a:r>
              <a:rPr lang="en-US" sz="2200" dirty="0" smtClean="0">
                <a:latin typeface="Times New Roman" pitchFamily="18" charset="0"/>
                <a:cs typeface="Times New Roman" pitchFamily="18" charset="0"/>
              </a:rPr>
              <a:t> by taking boat rides. These rides offer a unique perspective of the river and its cultural surroundings.</a:t>
            </a:r>
          </a:p>
          <a:p>
            <a:pPr algn="just"/>
            <a:r>
              <a:rPr lang="en-US" sz="2200" b="1" dirty="0" smtClean="0">
                <a:latin typeface="Times New Roman" pitchFamily="18" charset="0"/>
                <a:cs typeface="Times New Roman" pitchFamily="18" charset="0"/>
              </a:rPr>
              <a:t>Walking:</a:t>
            </a:r>
            <a:r>
              <a:rPr lang="en-US" sz="2200" dirty="0" smtClean="0">
                <a:latin typeface="Times New Roman" pitchFamily="18" charset="0"/>
                <a:cs typeface="Times New Roman" pitchFamily="18" charset="0"/>
              </a:rPr>
              <a:t> For travelers interested in exploring specific </a:t>
            </a:r>
            <a:r>
              <a:rPr lang="en-US" sz="2200" dirty="0" err="1" smtClean="0">
                <a:latin typeface="Times New Roman" pitchFamily="18" charset="0"/>
                <a:cs typeface="Times New Roman" pitchFamily="18" charset="0"/>
              </a:rPr>
              <a:t>ghats</a:t>
            </a:r>
            <a:r>
              <a:rPr lang="en-US" sz="2200" dirty="0" smtClean="0">
                <a:latin typeface="Times New Roman" pitchFamily="18" charset="0"/>
                <a:cs typeface="Times New Roman" pitchFamily="18" charset="0"/>
              </a:rPr>
              <a:t>, temples, and sacred sites along the Yamuna River, walking is often the most convenient way to get around. Many of these sites are clustered within close proximity to each other.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382000" cy="5562600"/>
          </a:xfrm>
        </p:spPr>
        <p:txBody>
          <a:bodyPr>
            <a:normAutofit fontScale="92500" lnSpcReduction="20000"/>
          </a:bodyPr>
          <a:lstStyle/>
          <a:p>
            <a:pPr algn="just"/>
            <a:r>
              <a:rPr lang="en-US" sz="2800" b="1" dirty="0" smtClean="0">
                <a:latin typeface="Times New Roman" pitchFamily="18" charset="0"/>
                <a:cs typeface="Times New Roman" pitchFamily="18" charset="0"/>
              </a:rPr>
              <a:t>Tour Packages:</a:t>
            </a:r>
            <a:r>
              <a:rPr lang="en-US" sz="2800" dirty="0" smtClean="0">
                <a:latin typeface="Times New Roman" pitchFamily="18" charset="0"/>
                <a:cs typeface="Times New Roman" pitchFamily="18" charset="0"/>
              </a:rPr>
              <a:t> Various tour operators offer guided tours and India tour packages that include visits to sacred sites along the Yamuna River. These tours may provide transportation, guided experiences, and cultural insights, making it easier for travelers to explore the region.</a:t>
            </a:r>
          </a:p>
          <a:p>
            <a:pPr algn="just"/>
            <a:r>
              <a:rPr lang="en-US" sz="2800" b="1" dirty="0" smtClean="0">
                <a:latin typeface="Times New Roman" pitchFamily="18" charset="0"/>
                <a:cs typeface="Times New Roman" pitchFamily="18" charset="0"/>
              </a:rPr>
              <a:t>Cycling:</a:t>
            </a:r>
            <a:r>
              <a:rPr lang="en-US" sz="2800" dirty="0" smtClean="0">
                <a:latin typeface="Times New Roman" pitchFamily="18" charset="0"/>
                <a:cs typeface="Times New Roman" pitchFamily="18" charset="0"/>
              </a:rPr>
              <a:t> In some areas, travelers can rent bicycles to explore the riverbanks and nearby attractions at their own pace, offering a more eco-friendly and leisurely option.</a:t>
            </a:r>
          </a:p>
          <a:p>
            <a:pPr algn="just"/>
            <a:r>
              <a:rPr lang="en-US" sz="2800" dirty="0" smtClean="0">
                <a:latin typeface="Times New Roman" pitchFamily="18" charset="0"/>
                <a:cs typeface="Times New Roman" pitchFamily="18" charset="0"/>
              </a:rPr>
              <a:t>When planning a visit to the Yamuna River and its sacred sites, it's essential to consider the specific locations and attractions you intend to explore, as transportation options may vary between cities and towns along the river's course. Additionally, it's advisable to check local transportation availability, schedules, and any entry fees for specific sites you plan to visit.</a:t>
            </a:r>
            <a:endParaRPr lang="en-US" sz="2800" dirty="0" smtClean="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200" b="1" cap="all" dirty="0" smtClean="0">
                <a:solidFill>
                  <a:srgbClr val="FF0000"/>
                </a:solidFill>
                <a:latin typeface="Times New Roman" pitchFamily="18" charset="0"/>
                <a:cs typeface="Times New Roman" pitchFamily="18" charset="0"/>
              </a:rPr>
              <a:t>THE BEST TIME TO VISIT THE YAMUNA RIVER FOR SPIRITUAL AND CULTURAL EXPERIENCES</a:t>
            </a:r>
            <a:r>
              <a:rPr lang="en-US" cap="all" dirty="0" smtClean="0"/>
              <a:t/>
            </a:r>
            <a:br>
              <a:rPr lang="en-US" cap="all" dirty="0" smtClean="0"/>
            </a:br>
            <a:endParaRPr lang="en-US" dirty="0"/>
          </a:p>
        </p:txBody>
      </p:sp>
      <p:sp>
        <p:nvSpPr>
          <p:cNvPr id="3" name="Content Placeholder 2"/>
          <p:cNvSpPr>
            <a:spLocks noGrp="1"/>
          </p:cNvSpPr>
          <p:nvPr>
            <p:ph sz="quarter" idx="1"/>
          </p:nvPr>
        </p:nvSpPr>
        <p:spPr>
          <a:xfrm>
            <a:off x="381000" y="990600"/>
            <a:ext cx="8534400" cy="5638800"/>
          </a:xfrm>
        </p:spPr>
        <p:txBody>
          <a:bodyPr>
            <a:noAutofit/>
          </a:bodyPr>
          <a:lstStyle/>
          <a:p>
            <a:pPr algn="just"/>
            <a:r>
              <a:rPr lang="en-US" sz="2000" dirty="0" smtClean="0">
                <a:latin typeface="Times New Roman" pitchFamily="18" charset="0"/>
                <a:cs typeface="Times New Roman" pitchFamily="18" charset="0"/>
              </a:rPr>
              <a:t>When Is The Best Time To Visit The Yamuna River For Spiritual And Cultural Experiences?</a:t>
            </a:r>
          </a:p>
          <a:p>
            <a:pPr algn="just"/>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best time to visit the Yamuna River for spiritual and cultural experiences depends on various factors, including weather, festivals, and personal preferences. Here are some considerations for different times of the year:</a:t>
            </a:r>
          </a:p>
          <a:p>
            <a:pPr algn="just"/>
            <a:r>
              <a:rPr lang="en-US" sz="2000" b="1" dirty="0">
                <a:latin typeface="Times New Roman" pitchFamily="18" charset="0"/>
                <a:cs typeface="Times New Roman" pitchFamily="18" charset="0"/>
              </a:rPr>
              <a:t>Winter (November to February):</a:t>
            </a:r>
            <a:endParaRPr lang="en-US" sz="2000" dirty="0">
              <a:latin typeface="Times New Roman" pitchFamily="18" charset="0"/>
              <a:cs typeface="Times New Roman" pitchFamily="18" charset="0"/>
            </a:endParaRPr>
          </a:p>
          <a:p>
            <a:pPr lvl="1" algn="just"/>
            <a:r>
              <a:rPr lang="en-US" sz="2000" dirty="0">
                <a:latin typeface="Times New Roman" pitchFamily="18" charset="0"/>
                <a:cs typeface="Times New Roman" pitchFamily="18" charset="0"/>
              </a:rPr>
              <a:t>Winter is a popular time for visiting the Yamuna River, especially for spiritual and cultural experiences, as the weather is pleasant and comfortable.</a:t>
            </a:r>
          </a:p>
          <a:p>
            <a:pPr lvl="1" algn="just"/>
            <a:r>
              <a:rPr lang="en-US" sz="2000" dirty="0">
                <a:latin typeface="Times New Roman" pitchFamily="18" charset="0"/>
                <a:cs typeface="Times New Roman" pitchFamily="18" charset="0"/>
              </a:rPr>
              <a:t>Major festivals like </a:t>
            </a:r>
            <a:r>
              <a:rPr lang="en-US" sz="2000" dirty="0" err="1">
                <a:latin typeface="Times New Roman" pitchFamily="18" charset="0"/>
                <a:cs typeface="Times New Roman" pitchFamily="18" charset="0"/>
              </a:rPr>
              <a:t>Diwali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Kartik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Purnima</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Makar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Sankranti</a:t>
            </a:r>
            <a:r>
              <a:rPr lang="en-US" sz="2000" dirty="0">
                <a:latin typeface="Times New Roman" pitchFamily="18" charset="0"/>
                <a:cs typeface="Times New Roman" pitchFamily="18" charset="0"/>
              </a:rPr>
              <a:t> are celebrated during this season. Bathing in the river during these festivals is considered highly auspicious.</a:t>
            </a:r>
          </a:p>
          <a:p>
            <a:pPr lvl="1" algn="just"/>
            <a:r>
              <a:rPr lang="en-US" sz="2000" dirty="0">
                <a:latin typeface="Times New Roman" pitchFamily="18" charset="0"/>
                <a:cs typeface="Times New Roman" pitchFamily="18" charset="0"/>
              </a:rPr>
              <a:t>The cities along the Yamuna, such as Delhi, Mathura, and Agra, are adorned with colorful decorations and lights during </a:t>
            </a:r>
            <a:r>
              <a:rPr lang="en-US" sz="2000" dirty="0" err="1">
                <a:latin typeface="Times New Roman" pitchFamily="18" charset="0"/>
                <a:cs typeface="Times New Roman" pitchFamily="18" charset="0"/>
              </a:rPr>
              <a:t>Diwali</a:t>
            </a:r>
            <a:r>
              <a:rPr lang="en-US" sz="2000" dirty="0">
                <a:latin typeface="Times New Roman" pitchFamily="18" charset="0"/>
                <a:cs typeface="Times New Roman" pitchFamily="18" charset="0"/>
              </a:rPr>
              <a:t>, creating a festive atmosphere.</a:t>
            </a:r>
          </a:p>
          <a:p>
            <a:pPr lvl="1" algn="just"/>
            <a:r>
              <a:rPr lang="en-US" sz="2000" dirty="0">
                <a:latin typeface="Times New Roman" pitchFamily="18" charset="0"/>
                <a:cs typeface="Times New Roman" pitchFamily="18" charset="0"/>
              </a:rPr>
              <a:t>It's a great time to explore outdoor sites and take part in cultural events without the discomfort of extreme heat or rain</a:t>
            </a:r>
            <a:r>
              <a:rPr lang="en-US" sz="1600" dirty="0">
                <a:latin typeface="Times New Roman" pitchFamily="18" charset="0"/>
                <a:cs typeface="Times New Roman" pitchFamily="18" charset="0"/>
              </a:rPr>
              <a:t>.</a:t>
            </a:r>
          </a:p>
          <a:p>
            <a:pPr algn="just"/>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lgn="just"/>
            <a:endParaRPr lang="en-US" sz="1600"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457200"/>
            <a:ext cx="8077200" cy="5562600"/>
          </a:xfrm>
        </p:spPr>
        <p:txBody>
          <a:bodyPr>
            <a:normAutofit/>
          </a:bodyPr>
          <a:lstStyle/>
          <a:p>
            <a:pPr algn="just">
              <a:buNone/>
            </a:pPr>
            <a:r>
              <a:rPr lang="en-US" sz="2000" b="1" dirty="0" smtClean="0">
                <a:latin typeface="Times New Roman" pitchFamily="18" charset="0"/>
                <a:cs typeface="Times New Roman" pitchFamily="18" charset="0"/>
              </a:rPr>
              <a:t>Spring (March to April):</a:t>
            </a:r>
            <a:endParaRPr lang="en-US" sz="2000" dirty="0" smtClean="0">
              <a:latin typeface="Times New Roman" pitchFamily="18" charset="0"/>
              <a:cs typeface="Times New Roman" pitchFamily="18" charset="0"/>
            </a:endParaRPr>
          </a:p>
          <a:p>
            <a:pPr lvl="1" algn="just"/>
            <a:r>
              <a:rPr lang="en-US" sz="2000" dirty="0" smtClean="0">
                <a:latin typeface="Times New Roman" pitchFamily="18" charset="0"/>
                <a:cs typeface="Times New Roman" pitchFamily="18" charset="0"/>
              </a:rPr>
              <a:t>Spring is another favorable season to visit the Yamuna River. The weather remains pleasant, and the landscape is lush and green.</a:t>
            </a:r>
          </a:p>
          <a:p>
            <a:pPr lvl="1" algn="just"/>
            <a:r>
              <a:rPr lang="en-US" sz="2000" dirty="0" smtClean="0">
                <a:latin typeface="Times New Roman" pitchFamily="18" charset="0"/>
                <a:cs typeface="Times New Roman" pitchFamily="18" charset="0"/>
              </a:rPr>
              <a:t>The festival of </a:t>
            </a:r>
            <a:r>
              <a:rPr lang="en-US" sz="2000" dirty="0" err="1" smtClean="0">
                <a:latin typeface="Times New Roman" pitchFamily="18" charset="0"/>
                <a:cs typeface="Times New Roman" pitchFamily="18" charset="0"/>
              </a:rPr>
              <a:t>Holi</a:t>
            </a:r>
            <a:r>
              <a:rPr lang="en-US" sz="2000" dirty="0" smtClean="0">
                <a:latin typeface="Times New Roman" pitchFamily="18" charset="0"/>
                <a:cs typeface="Times New Roman" pitchFamily="18" charset="0"/>
              </a:rPr>
              <a:t>, celebrated with great enthusiasm, is a major attraction during this season. It involves colorful festivities and the playful throwing of colored powders and water.</a:t>
            </a:r>
          </a:p>
          <a:p>
            <a:pPr lvl="1" algn="just"/>
            <a:r>
              <a:rPr lang="en-US" sz="2000" dirty="0" smtClean="0">
                <a:latin typeface="Times New Roman" pitchFamily="18" charset="0"/>
                <a:cs typeface="Times New Roman" pitchFamily="18" charset="0"/>
              </a:rPr>
              <a:t>In Mathura and </a:t>
            </a:r>
            <a:r>
              <a:rPr lang="en-US" sz="2000" dirty="0" err="1" smtClean="0">
                <a:latin typeface="Times New Roman" pitchFamily="18" charset="0"/>
                <a:cs typeface="Times New Roman" pitchFamily="18" charset="0"/>
              </a:rPr>
              <a:t>Vrindavan</a:t>
            </a:r>
            <a:r>
              <a:rPr lang="en-US" sz="2000" dirty="0" smtClean="0">
                <a:latin typeface="Times New Roman" pitchFamily="18" charset="0"/>
                <a:cs typeface="Times New Roman" pitchFamily="18" charset="0"/>
              </a:rPr>
              <a:t>, the birthplace of Lord Krishna, the celebration of </a:t>
            </a:r>
            <a:r>
              <a:rPr lang="en-US" sz="2000" dirty="0" err="1" smtClean="0">
                <a:latin typeface="Times New Roman" pitchFamily="18" charset="0"/>
                <a:cs typeface="Times New Roman" pitchFamily="18" charset="0"/>
              </a:rPr>
              <a:t>Holi</a:t>
            </a:r>
            <a:r>
              <a:rPr lang="en-US" sz="2000" dirty="0" smtClean="0">
                <a:latin typeface="Times New Roman" pitchFamily="18" charset="0"/>
                <a:cs typeface="Times New Roman" pitchFamily="18" charset="0"/>
              </a:rPr>
              <a:t> is particularly vibrant and draws many visitors.</a:t>
            </a:r>
          </a:p>
          <a:p>
            <a:pPr algn="just">
              <a:buNone/>
            </a:pPr>
            <a:r>
              <a:rPr lang="en-US" sz="2000" b="1" dirty="0" smtClean="0">
                <a:latin typeface="Times New Roman" pitchFamily="18" charset="0"/>
                <a:cs typeface="Times New Roman" pitchFamily="18" charset="0"/>
              </a:rPr>
              <a:t>Monsoon (July to September):</a:t>
            </a:r>
            <a:endParaRPr lang="en-US" sz="2000" dirty="0" smtClean="0">
              <a:latin typeface="Times New Roman" pitchFamily="18" charset="0"/>
              <a:cs typeface="Times New Roman" pitchFamily="18" charset="0"/>
            </a:endParaRPr>
          </a:p>
          <a:p>
            <a:pPr lvl="1" algn="just"/>
            <a:r>
              <a:rPr lang="en-US" sz="2000" dirty="0" smtClean="0">
                <a:latin typeface="Times New Roman" pitchFamily="18" charset="0"/>
                <a:cs typeface="Times New Roman" pitchFamily="18" charset="0"/>
              </a:rPr>
              <a:t>The monsoon season brings heavy rainfall to the region, which can lead to flooding and muddy conditions along the riverbanks. As a result, outdoor activities and river visits may be restricted or less enjoyable during this time.</a:t>
            </a:r>
          </a:p>
          <a:p>
            <a:pPr lvl="1" algn="just"/>
            <a:r>
              <a:rPr lang="en-US" sz="2000" dirty="0" smtClean="0">
                <a:latin typeface="Times New Roman" pitchFamily="18" charset="0"/>
                <a:cs typeface="Times New Roman" pitchFamily="18" charset="0"/>
              </a:rPr>
              <a:t>However, the monsoon season can have a unique charm as the landscape becomes lush and vibrant. It's a good time for nature enthusiasts and photographers</a:t>
            </a:r>
            <a:endParaRPr lang="en-US" sz="32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562600"/>
          </a:xfrm>
        </p:spPr>
        <p:txBody>
          <a:bodyPr>
            <a:normAutofit fontScale="92500" lnSpcReduction="10000"/>
          </a:bodyPr>
          <a:lstStyle/>
          <a:p>
            <a:pPr algn="just">
              <a:buNone/>
            </a:pPr>
            <a:r>
              <a:rPr lang="en-US" b="1" dirty="0">
                <a:latin typeface="Times New Roman" pitchFamily="18" charset="0"/>
                <a:cs typeface="Times New Roman" pitchFamily="18" charset="0"/>
              </a:rPr>
              <a:t>Summer (May to June):</a:t>
            </a:r>
            <a:endParaRPr lang="en-US" dirty="0">
              <a:latin typeface="Times New Roman" pitchFamily="18" charset="0"/>
              <a:cs typeface="Times New Roman" pitchFamily="18" charset="0"/>
            </a:endParaRPr>
          </a:p>
          <a:p>
            <a:pPr lvl="1" algn="just"/>
            <a:r>
              <a:rPr lang="en-US" dirty="0">
                <a:latin typeface="Times New Roman" pitchFamily="18" charset="0"/>
                <a:cs typeface="Times New Roman" pitchFamily="18" charset="0"/>
              </a:rPr>
              <a:t>Summer in the northern plains of India can be extremely hot and dry, with temperatures often exceeding 40°C (104°F) or more. Outdoor activities may be challenging due to the heat.</a:t>
            </a:r>
          </a:p>
          <a:p>
            <a:pPr lvl="1" algn="just"/>
            <a:r>
              <a:rPr lang="en-US" dirty="0">
                <a:latin typeface="Times New Roman" pitchFamily="18" charset="0"/>
                <a:cs typeface="Times New Roman" pitchFamily="18" charset="0"/>
              </a:rPr>
              <a:t>While it's not the most comfortable time to visit, some travelers who are acclimated to hot weather may still explore the region.</a:t>
            </a:r>
          </a:p>
          <a:p>
            <a:pPr algn="just">
              <a:buNone/>
            </a:pPr>
            <a:r>
              <a:rPr lang="en-US" b="1" dirty="0">
                <a:latin typeface="Times New Roman" pitchFamily="18" charset="0"/>
                <a:cs typeface="Times New Roman" pitchFamily="18" charset="0"/>
              </a:rPr>
              <a:t>Post-Monsoon (October):</a:t>
            </a:r>
            <a:endParaRPr lang="en-US" dirty="0">
              <a:latin typeface="Times New Roman" pitchFamily="18" charset="0"/>
              <a:cs typeface="Times New Roman" pitchFamily="18" charset="0"/>
            </a:endParaRPr>
          </a:p>
          <a:p>
            <a:pPr lvl="1" algn="just"/>
            <a:r>
              <a:rPr lang="en-US" dirty="0">
                <a:latin typeface="Times New Roman" pitchFamily="18" charset="0"/>
                <a:cs typeface="Times New Roman" pitchFamily="18" charset="0"/>
              </a:rPr>
              <a:t>After the monsoon season, the landscape is refreshed, and the weather becomes more pleasant. October marks the beginning of the festival season, including </a:t>
            </a:r>
            <a:r>
              <a:rPr lang="en-US" dirty="0" err="1">
                <a:latin typeface="Times New Roman" pitchFamily="18" charset="0"/>
                <a:cs typeface="Times New Roman" pitchFamily="18" charset="0"/>
              </a:rPr>
              <a:t>Navratri</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Dussehra</a:t>
            </a:r>
            <a:r>
              <a:rPr lang="en-US" dirty="0">
                <a:latin typeface="Times New Roman" pitchFamily="18" charset="0"/>
                <a:cs typeface="Times New Roman" pitchFamily="18" charset="0"/>
              </a:rPr>
              <a:t>.</a:t>
            </a:r>
          </a:p>
          <a:p>
            <a:pPr lvl="1" algn="just"/>
            <a:r>
              <a:rPr lang="en-US" dirty="0">
                <a:latin typeface="Times New Roman" pitchFamily="18" charset="0"/>
                <a:cs typeface="Times New Roman" pitchFamily="18" charset="0"/>
              </a:rPr>
              <a:t>The weather is conducive to outdoor exploration, and the riverbanks are less likely to be flooded or </a:t>
            </a:r>
            <a:r>
              <a:rPr lang="en-US" dirty="0" smtClean="0">
                <a:latin typeface="Times New Roman" pitchFamily="18" charset="0"/>
                <a:cs typeface="Times New Roman" pitchFamily="18" charset="0"/>
              </a:rPr>
              <a:t>muddy.</a:t>
            </a:r>
          </a:p>
          <a:p>
            <a:pPr lvl="1" algn="just">
              <a:buNone/>
            </a:pPr>
            <a:r>
              <a:rPr lang="en-US" b="1" dirty="0" smtClean="0">
                <a:latin typeface="Times New Roman" pitchFamily="18" charset="0"/>
                <a:cs typeface="Times New Roman" pitchFamily="18" charset="0"/>
              </a:rPr>
              <a:t>Photographers:</a:t>
            </a:r>
            <a:r>
              <a:rPr lang="en-US" dirty="0" smtClean="0">
                <a:latin typeface="Times New Roman" pitchFamily="18" charset="0"/>
                <a:cs typeface="Times New Roman" pitchFamily="18" charset="0"/>
              </a:rPr>
              <a:t> The Yamuna River region offers picturesque landscapes, from serene riverbanks to bustling </a:t>
            </a:r>
            <a:r>
              <a:rPr lang="en-US" dirty="0" err="1" smtClean="0">
                <a:latin typeface="Times New Roman" pitchFamily="18" charset="0"/>
                <a:cs typeface="Times New Roman" pitchFamily="18" charset="0"/>
              </a:rPr>
              <a:t>ghats</a:t>
            </a:r>
            <a:r>
              <a:rPr lang="en-US" dirty="0" smtClean="0">
                <a:latin typeface="Times New Roman" pitchFamily="18" charset="0"/>
                <a:cs typeface="Times New Roman" pitchFamily="18" charset="0"/>
              </a:rPr>
              <a:t> (steps leading to the river). Photographers will find ample opportunities to capture the essence of India, its people, and its traditions.</a:t>
            </a:r>
          </a:p>
          <a:p>
            <a:pPr lvl="1" algn="just"/>
            <a:endParaRPr lang="en-US" dirty="0"/>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305800" cy="5943600"/>
          </a:xfrm>
        </p:spPr>
        <p:txBody>
          <a:bodyPr>
            <a:normAutofit/>
          </a:bodyPr>
          <a:lstStyle/>
          <a:p>
            <a:pPr algn="just"/>
            <a:r>
              <a:rPr lang="en-US" b="1" dirty="0" smtClean="0">
                <a:latin typeface="Times New Roman" pitchFamily="18" charset="0"/>
                <a:cs typeface="Times New Roman" pitchFamily="18" charset="0"/>
              </a:rPr>
              <a:t>Yoga </a:t>
            </a:r>
            <a:r>
              <a:rPr lang="en-US" b="1" dirty="0">
                <a:latin typeface="Times New Roman" pitchFamily="18" charset="0"/>
                <a:cs typeface="Times New Roman" pitchFamily="18" charset="0"/>
              </a:rPr>
              <a:t>and Meditation Enthusiasts:</a:t>
            </a:r>
            <a:r>
              <a:rPr lang="en-US" dirty="0">
                <a:latin typeface="Times New Roman" pitchFamily="18" charset="0"/>
                <a:cs typeface="Times New Roman" pitchFamily="18" charset="0"/>
              </a:rPr>
              <a:t> The serene environment along the Yamuna River provides an ideal setting for yoga and meditation practices. Many ashrams and centers offer yoga and meditation retreats for those seeking inner peace and mindfulness.</a:t>
            </a:r>
          </a:p>
          <a:p>
            <a:pPr algn="just"/>
            <a:r>
              <a:rPr lang="en-US" b="1" dirty="0">
                <a:latin typeface="Times New Roman" pitchFamily="18" charset="0"/>
                <a:cs typeface="Times New Roman" pitchFamily="18" charset="0"/>
              </a:rPr>
              <a:t>Festival Enthusiasts:</a:t>
            </a:r>
            <a:r>
              <a:rPr lang="en-US" dirty="0">
                <a:latin typeface="Times New Roman" pitchFamily="18" charset="0"/>
                <a:cs typeface="Times New Roman" pitchFamily="18" charset="0"/>
              </a:rPr>
              <a:t> Travelers who enjoy cultural festivals will find the Yamuna River region particularly appealing. Festivals like </a:t>
            </a:r>
            <a:r>
              <a:rPr lang="en-US" dirty="0" err="1">
                <a:latin typeface="Times New Roman" pitchFamily="18" charset="0"/>
                <a:cs typeface="Times New Roman" pitchFamily="18" charset="0"/>
              </a:rPr>
              <a:t>Holi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Diwali</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Kartik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Purnima</a:t>
            </a:r>
            <a:r>
              <a:rPr lang="en-US" dirty="0">
                <a:latin typeface="Times New Roman" pitchFamily="18" charset="0"/>
                <a:cs typeface="Times New Roman" pitchFamily="18" charset="0"/>
              </a:rPr>
              <a:t> are celebrated with fervor and offer a chance to partake in vibrant, joyous celebrations.</a:t>
            </a:r>
          </a:p>
          <a:p>
            <a:pPr algn="just"/>
            <a:r>
              <a:rPr lang="en-US" b="1" dirty="0">
                <a:latin typeface="Times New Roman" pitchFamily="18" charset="0"/>
                <a:cs typeface="Times New Roman" pitchFamily="18" charset="0"/>
              </a:rPr>
              <a:t>Food Connoisseurs:</a:t>
            </a:r>
            <a:r>
              <a:rPr lang="en-US" dirty="0">
                <a:latin typeface="Times New Roman" pitchFamily="18" charset="0"/>
                <a:cs typeface="Times New Roman" pitchFamily="18" charset="0"/>
              </a:rPr>
              <a:t> The region's cuisine is diverse and delicious. Visitors can savor traditional North Indian dishes, street food, and local delicacies in the cities and towns along the Yamuna River.</a:t>
            </a:r>
          </a:p>
          <a:p>
            <a:pPr>
              <a:buNone/>
            </a:pP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5638800"/>
          </a:xfrm>
        </p:spPr>
        <p:txBody>
          <a:bodyPr>
            <a:normAutofit fontScale="77500" lnSpcReduction="20000"/>
          </a:bodyPr>
          <a:lstStyle/>
          <a:p>
            <a:pPr algn="just"/>
            <a:r>
              <a:rPr lang="en-US" b="1" dirty="0" smtClean="0"/>
              <a:t>Cultural Insights for Visitors: </a:t>
            </a:r>
            <a:r>
              <a:rPr lang="en-US" dirty="0" smtClean="0">
                <a:latin typeface="Times New Roman" pitchFamily="18" charset="0"/>
                <a:cs typeface="Times New Roman" pitchFamily="18" charset="0"/>
              </a:rPr>
              <a:t>Visiting the Yamuna River is a culturally enriching experience that can be meaningful for a wide range of travelers. Here's who should consider visiting the Yamuna River and some cultural insights for visitors:</a:t>
            </a:r>
          </a:p>
          <a:p>
            <a:pPr algn="just"/>
            <a:r>
              <a:rPr lang="en-US" b="1" dirty="0" smtClean="0">
                <a:latin typeface="Times New Roman" pitchFamily="18" charset="0"/>
                <a:cs typeface="Times New Roman" pitchFamily="18" charset="0"/>
              </a:rPr>
              <a:t>Spiritual Seekers:</a:t>
            </a:r>
            <a:r>
              <a:rPr lang="en-US" dirty="0" smtClean="0">
                <a:latin typeface="Times New Roman" pitchFamily="18" charset="0"/>
                <a:cs typeface="Times New Roman" pitchFamily="18" charset="0"/>
              </a:rPr>
              <a:t> The Yamuna River holds immense spiritual significance in Hinduism. It's a destination for pilgrims and spiritual seekers who wish to bathe in its sacred waters and seek blessings. Devotees come from across India and the world to connect with their faith.</a:t>
            </a:r>
          </a:p>
          <a:p>
            <a:pPr algn="just"/>
            <a:r>
              <a:rPr lang="en-US" b="1" dirty="0" smtClean="0">
                <a:latin typeface="Times New Roman" pitchFamily="18" charset="0"/>
                <a:cs typeface="Times New Roman" pitchFamily="18" charset="0"/>
              </a:rPr>
              <a:t>History Enthusiasts:</a:t>
            </a:r>
            <a:r>
              <a:rPr lang="en-US" dirty="0" smtClean="0">
                <a:latin typeface="Times New Roman" pitchFamily="18" charset="0"/>
                <a:cs typeface="Times New Roman" pitchFamily="18" charset="0"/>
              </a:rPr>
              <a:t> The cities and towns along the Yamuna River are steeped in history. Travelers interested in India's rich past, especially the </a:t>
            </a:r>
            <a:r>
              <a:rPr lang="en-US" dirty="0" err="1" smtClean="0">
                <a:latin typeface="Times New Roman" pitchFamily="18" charset="0"/>
                <a:cs typeface="Times New Roman" pitchFamily="18" charset="0"/>
              </a:rPr>
              <a:t>Mughal</a:t>
            </a:r>
            <a:r>
              <a:rPr lang="en-US" dirty="0" smtClean="0">
                <a:latin typeface="Times New Roman" pitchFamily="18" charset="0"/>
                <a:cs typeface="Times New Roman" pitchFamily="18" charset="0"/>
              </a:rPr>
              <a:t> and Vedic periods, can explore historical sites, monuments, and architecture.</a:t>
            </a:r>
          </a:p>
          <a:p>
            <a:pPr algn="just"/>
            <a:r>
              <a:rPr lang="en-US" b="1" dirty="0" smtClean="0">
                <a:latin typeface="Times New Roman" pitchFamily="18" charset="0"/>
                <a:cs typeface="Times New Roman" pitchFamily="18" charset="0"/>
              </a:rPr>
              <a:t>Cultural Explorers:</a:t>
            </a:r>
            <a:r>
              <a:rPr lang="en-US" dirty="0" smtClean="0">
                <a:latin typeface="Times New Roman" pitchFamily="18" charset="0"/>
                <a:cs typeface="Times New Roman" pitchFamily="18" charset="0"/>
              </a:rPr>
              <a:t> Visitors with an interest in Indian culture, art, and traditions will find the Yamuna River region captivating. The vibrant festivals, traditional music and dance performances, and local handicrafts offer a glimpse into the culture of northern India.</a:t>
            </a:r>
          </a:p>
          <a:p>
            <a:pPr algn="just"/>
            <a:r>
              <a:rPr lang="en-US" b="1" dirty="0" smtClean="0">
                <a:latin typeface="Times New Roman" pitchFamily="18" charset="0"/>
                <a:cs typeface="Times New Roman" pitchFamily="18" charset="0"/>
              </a:rPr>
              <a:t>Nature Lovers:</a:t>
            </a:r>
            <a:r>
              <a:rPr lang="en-US" dirty="0" smtClean="0">
                <a:latin typeface="Times New Roman" pitchFamily="18" charset="0"/>
                <a:cs typeface="Times New Roman" pitchFamily="18" charset="0"/>
              </a:rPr>
              <a:t> The Yamuna River and its surrounding areas provide opportunities for </a:t>
            </a:r>
            <a:r>
              <a:rPr lang="en-US" dirty="0" err="1" smtClean="0">
                <a:latin typeface="Times New Roman" pitchFamily="18" charset="0"/>
                <a:cs typeface="Times New Roman" pitchFamily="18" charset="0"/>
              </a:rPr>
              <a:t>birdwatching</a:t>
            </a:r>
            <a:r>
              <a:rPr lang="en-US" dirty="0" smtClean="0">
                <a:latin typeface="Times New Roman" pitchFamily="18" charset="0"/>
                <a:cs typeface="Times New Roman" pitchFamily="18" charset="0"/>
              </a:rPr>
              <a:t>, wildlife photography, and experiencing the region's natural beauty. The riverbanks and nearby wetlands are habitats for diverse species of birds and other wildlife</a:t>
            </a:r>
            <a:endParaRPr lang="en-US" dirty="0">
              <a:latin typeface="Times New Roman" pitchFamily="18" charset="0"/>
              <a:cs typeface="Times New Roman" pitchFamily="18" charset="0"/>
            </a:endParaRPr>
          </a:p>
        </p:txBody>
      </p:sp>
      <p:sp>
        <p:nvSpPr>
          <p:cNvPr id="7" name="Rectangle 6"/>
          <p:cNvSpPr/>
          <p:nvPr/>
        </p:nvSpPr>
        <p:spPr>
          <a:xfrm>
            <a:off x="2286000" y="-914400"/>
            <a:ext cx="6477000" cy="2308324"/>
          </a:xfrm>
          <a:prstGeom prst="rect">
            <a:avLst/>
          </a:prstGeom>
        </p:spPr>
        <p:txBody>
          <a:bodyPr wrap="square">
            <a:spAutoFit/>
          </a:bodyPr>
          <a:lstStyle/>
          <a:p>
            <a:endParaRPr lang="en-US" cap="all" dirty="0" smtClean="0"/>
          </a:p>
          <a:p>
            <a:endParaRPr lang="en-US" cap="all" dirty="0"/>
          </a:p>
          <a:p>
            <a:endParaRPr lang="en-US" cap="all" dirty="0" smtClean="0"/>
          </a:p>
          <a:p>
            <a:endParaRPr lang="en-US" cap="all" dirty="0"/>
          </a:p>
          <a:p>
            <a:endParaRPr lang="en-US" cap="all" dirty="0" smtClean="0"/>
          </a:p>
          <a:p>
            <a:endParaRPr lang="en-US" cap="all" dirty="0"/>
          </a:p>
          <a:p>
            <a:endParaRPr lang="en-US" cap="all" dirty="0"/>
          </a:p>
          <a:p>
            <a:r>
              <a:rPr lang="en-US" dirty="0" smtClean="0"/>
              <a:t>.</a:t>
            </a:r>
            <a:endParaRPr lang="en-US" dirty="0"/>
          </a:p>
        </p:txBody>
      </p:sp>
      <p:sp>
        <p:nvSpPr>
          <p:cNvPr id="8" name="Rectangle 7"/>
          <p:cNvSpPr/>
          <p:nvPr/>
        </p:nvSpPr>
        <p:spPr>
          <a:xfrm>
            <a:off x="2438400" y="-762000"/>
            <a:ext cx="6477000" cy="2308324"/>
          </a:xfrm>
          <a:prstGeom prst="rect">
            <a:avLst/>
          </a:prstGeom>
        </p:spPr>
        <p:txBody>
          <a:bodyPr wrap="square">
            <a:spAutoFit/>
          </a:bodyPr>
          <a:lstStyle/>
          <a:p>
            <a:endParaRPr lang="en-US" cap="all" dirty="0" smtClean="0"/>
          </a:p>
          <a:p>
            <a:endParaRPr lang="en-US" cap="all" dirty="0"/>
          </a:p>
          <a:p>
            <a:endParaRPr lang="en-US" cap="all" dirty="0" smtClean="0"/>
          </a:p>
          <a:p>
            <a:endParaRPr lang="en-US" cap="all" dirty="0"/>
          </a:p>
          <a:p>
            <a:endParaRPr lang="en-US" cap="all" dirty="0" smtClean="0"/>
          </a:p>
          <a:p>
            <a:endParaRPr lang="en-US" cap="all" dirty="0"/>
          </a:p>
          <a:p>
            <a:endParaRPr lang="en-US" cap="all" dirty="0"/>
          </a:p>
          <a:p>
            <a:r>
              <a:rPr lang="en-US" dirty="0" smtClean="0"/>
              <a:t>.</a:t>
            </a:r>
            <a:endParaRPr lang="en-US" dirty="0"/>
          </a:p>
        </p:txBody>
      </p:sp>
      <p:sp>
        <p:nvSpPr>
          <p:cNvPr id="9" name="Rectangle 8"/>
          <p:cNvSpPr/>
          <p:nvPr/>
        </p:nvSpPr>
        <p:spPr>
          <a:xfrm>
            <a:off x="2590800" y="-609600"/>
            <a:ext cx="6477000" cy="2308324"/>
          </a:xfrm>
          <a:prstGeom prst="rect">
            <a:avLst/>
          </a:prstGeom>
        </p:spPr>
        <p:txBody>
          <a:bodyPr wrap="square">
            <a:spAutoFit/>
          </a:bodyPr>
          <a:lstStyle/>
          <a:p>
            <a:endParaRPr lang="en-US" cap="all" dirty="0" smtClean="0"/>
          </a:p>
          <a:p>
            <a:endParaRPr lang="en-US" cap="all" dirty="0"/>
          </a:p>
          <a:p>
            <a:endParaRPr lang="en-US" cap="all" dirty="0" smtClean="0"/>
          </a:p>
          <a:p>
            <a:endParaRPr lang="en-US" cap="all" dirty="0"/>
          </a:p>
          <a:p>
            <a:endParaRPr lang="en-US" cap="all" dirty="0" smtClean="0"/>
          </a:p>
          <a:p>
            <a:endParaRPr lang="en-US" cap="all" dirty="0"/>
          </a:p>
          <a:p>
            <a:endParaRPr lang="en-US" cap="all" dirty="0"/>
          </a:p>
          <a:p>
            <a:r>
              <a:rPr lang="en-US" dirty="0" smtClean="0"/>
              <a:t>.</a:t>
            </a:r>
            <a:endParaRPr lang="en-US" dirty="0"/>
          </a:p>
        </p:txBody>
      </p:sp>
      <p:sp>
        <p:nvSpPr>
          <p:cNvPr id="10" name="Rectangle 9"/>
          <p:cNvSpPr/>
          <p:nvPr/>
        </p:nvSpPr>
        <p:spPr>
          <a:xfrm>
            <a:off x="2743200" y="-457200"/>
            <a:ext cx="6477000" cy="2308324"/>
          </a:xfrm>
          <a:prstGeom prst="rect">
            <a:avLst/>
          </a:prstGeom>
        </p:spPr>
        <p:txBody>
          <a:bodyPr wrap="square">
            <a:spAutoFit/>
          </a:bodyPr>
          <a:lstStyle/>
          <a:p>
            <a:endParaRPr lang="en-US" cap="all" dirty="0" smtClean="0"/>
          </a:p>
          <a:p>
            <a:endParaRPr lang="en-US" cap="all" dirty="0"/>
          </a:p>
          <a:p>
            <a:endParaRPr lang="en-US" cap="all" dirty="0" smtClean="0"/>
          </a:p>
          <a:p>
            <a:endParaRPr lang="en-US" cap="all" dirty="0"/>
          </a:p>
          <a:p>
            <a:endParaRPr lang="en-US" cap="all" dirty="0" smtClean="0"/>
          </a:p>
          <a:p>
            <a:endParaRPr lang="en-US" cap="all" dirty="0"/>
          </a:p>
          <a:p>
            <a:endParaRPr lang="en-US" cap="all" dirty="0"/>
          </a:p>
          <a:p>
            <a:r>
              <a:rPr lang="en-US" dirty="0" smtClean="0"/>
              <a:t>.</a:t>
            </a:r>
            <a:endParaRPr lang="en-US" dirty="0"/>
          </a:p>
        </p:txBody>
      </p:sp>
      <p:sp>
        <p:nvSpPr>
          <p:cNvPr id="11" name="Rectangle 10"/>
          <p:cNvSpPr/>
          <p:nvPr/>
        </p:nvSpPr>
        <p:spPr>
          <a:xfrm>
            <a:off x="2895600" y="-304800"/>
            <a:ext cx="6477000" cy="2308324"/>
          </a:xfrm>
          <a:prstGeom prst="rect">
            <a:avLst/>
          </a:prstGeom>
        </p:spPr>
        <p:txBody>
          <a:bodyPr wrap="square">
            <a:spAutoFit/>
          </a:bodyPr>
          <a:lstStyle/>
          <a:p>
            <a:endParaRPr lang="en-US" cap="all" dirty="0" smtClean="0"/>
          </a:p>
          <a:p>
            <a:endParaRPr lang="en-US" cap="all" dirty="0"/>
          </a:p>
          <a:p>
            <a:endParaRPr lang="en-US" cap="all" dirty="0" smtClean="0"/>
          </a:p>
          <a:p>
            <a:endParaRPr lang="en-US" cap="all" dirty="0"/>
          </a:p>
          <a:p>
            <a:endParaRPr lang="en-US" cap="all" dirty="0" smtClean="0"/>
          </a:p>
          <a:p>
            <a:endParaRPr lang="en-US" cap="all" dirty="0"/>
          </a:p>
          <a:p>
            <a:endParaRPr lang="en-US" cap="all" dirty="0"/>
          </a:p>
          <a:p>
            <a:r>
              <a:rPr lang="en-US" dirty="0" smtClean="0"/>
              <a:t>.</a:t>
            </a:r>
            <a:endParaRPr lang="en-US" dirty="0"/>
          </a:p>
        </p:txBody>
      </p:sp>
      <p:sp>
        <p:nvSpPr>
          <p:cNvPr id="12" name="Rectangle 11"/>
          <p:cNvSpPr/>
          <p:nvPr/>
        </p:nvSpPr>
        <p:spPr>
          <a:xfrm>
            <a:off x="3048000" y="-152400"/>
            <a:ext cx="6477000" cy="2308324"/>
          </a:xfrm>
          <a:prstGeom prst="rect">
            <a:avLst/>
          </a:prstGeom>
        </p:spPr>
        <p:txBody>
          <a:bodyPr wrap="square">
            <a:spAutoFit/>
          </a:bodyPr>
          <a:lstStyle/>
          <a:p>
            <a:endParaRPr lang="en-US" cap="all" dirty="0" smtClean="0"/>
          </a:p>
          <a:p>
            <a:endParaRPr lang="en-US" cap="all" dirty="0"/>
          </a:p>
          <a:p>
            <a:endParaRPr lang="en-US" cap="all" dirty="0" smtClean="0"/>
          </a:p>
          <a:p>
            <a:endParaRPr lang="en-US" cap="all" dirty="0"/>
          </a:p>
          <a:p>
            <a:endParaRPr lang="en-US" cap="all" dirty="0" smtClean="0"/>
          </a:p>
          <a:p>
            <a:endParaRPr lang="en-US" cap="all" dirty="0"/>
          </a:p>
          <a:p>
            <a:endParaRPr lang="en-US" cap="all" dirty="0"/>
          </a:p>
          <a:p>
            <a:r>
              <a:rPr lang="en-US" dirty="0" smtClean="0"/>
              <a:t>.</a:t>
            </a:r>
            <a:endParaRPr lang="en-US" dirty="0"/>
          </a:p>
        </p:txBody>
      </p:sp>
      <p:sp>
        <p:nvSpPr>
          <p:cNvPr id="13" name="Rectangle 12"/>
          <p:cNvSpPr/>
          <p:nvPr/>
        </p:nvSpPr>
        <p:spPr>
          <a:xfrm>
            <a:off x="3200400" y="0"/>
            <a:ext cx="6477000" cy="2308324"/>
          </a:xfrm>
          <a:prstGeom prst="rect">
            <a:avLst/>
          </a:prstGeom>
        </p:spPr>
        <p:txBody>
          <a:bodyPr wrap="square">
            <a:spAutoFit/>
          </a:bodyPr>
          <a:lstStyle/>
          <a:p>
            <a:endParaRPr lang="en-US" cap="all" dirty="0" smtClean="0"/>
          </a:p>
          <a:p>
            <a:endParaRPr lang="en-US" cap="all" dirty="0"/>
          </a:p>
          <a:p>
            <a:endParaRPr lang="en-US" cap="all" dirty="0" smtClean="0"/>
          </a:p>
          <a:p>
            <a:endParaRPr lang="en-US" cap="all" dirty="0"/>
          </a:p>
          <a:p>
            <a:endParaRPr lang="en-US" cap="all" dirty="0" smtClean="0"/>
          </a:p>
          <a:p>
            <a:endParaRPr lang="en-US" cap="all" dirty="0"/>
          </a:p>
          <a:p>
            <a:endParaRPr lang="en-US" cap="all" dirty="0"/>
          </a:p>
          <a:p>
            <a:r>
              <a:rPr lang="en-US" dirty="0" smtClean="0"/>
              <a: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a:r>
              <a:rPr lang="en-US" dirty="0" smtClean="0">
                <a:solidFill>
                  <a:srgbClr val="00B050"/>
                </a:solidFill>
                <a:latin typeface="Times New Roman" pitchFamily="18" charset="0"/>
                <a:cs typeface="Times New Roman" pitchFamily="18" charset="0"/>
              </a:rPr>
              <a:t>GANGA </a:t>
            </a:r>
            <a:endParaRPr lang="en-US" dirty="0">
              <a:solidFill>
                <a:srgbClr val="00B05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90600" y="1066800"/>
            <a:ext cx="7696200" cy="5486400"/>
          </a:xfrm>
        </p:spPr>
        <p:txBody>
          <a:bodyPr>
            <a:noAutofit/>
          </a:bodyPr>
          <a:lstStyle/>
          <a:p>
            <a:pPr algn="just"/>
            <a:endParaRPr lang="en-US" sz="14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Along the way between </a:t>
            </a:r>
            <a:r>
              <a:rPr lang="en-US" sz="1800" dirty="0" err="1" smtClean="0">
                <a:latin typeface="Times New Roman" pitchFamily="18" charset="0"/>
                <a:cs typeface="Times New Roman" pitchFamily="18" charset="0"/>
              </a:rPr>
              <a:t>Prayagraj</a:t>
            </a:r>
            <a:r>
              <a:rPr lang="en-US" sz="1800" dirty="0" smtClean="0">
                <a:latin typeface="Times New Roman" pitchFamily="18" charset="0"/>
                <a:cs typeface="Times New Roman" pitchFamily="18" charset="0"/>
              </a:rPr>
              <a:t> and  </a:t>
            </a:r>
            <a:r>
              <a:rPr lang="en-US" sz="1800" u="sng" dirty="0" err="1" smtClean="0">
                <a:latin typeface="Times New Roman" pitchFamily="18" charset="0"/>
                <a:cs typeface="Times New Roman" pitchFamily="18" charset="0"/>
              </a:rPr>
              <a:t>Malda</a:t>
            </a:r>
            <a:r>
              <a:rPr lang="en-US" sz="1800" u="sng" dirty="0" smtClean="0">
                <a:latin typeface="Times New Roman" pitchFamily="18" charset="0"/>
                <a:cs typeface="Times New Roman" pitchFamily="18" charset="0"/>
              </a:rPr>
              <a:t>, West Bengal</a:t>
            </a:r>
            <a:r>
              <a:rPr lang="en-US" sz="1800" dirty="0" smtClean="0">
                <a:latin typeface="Times New Roman" pitchFamily="18" charset="0"/>
                <a:cs typeface="Times New Roman" pitchFamily="18" charset="0"/>
              </a:rPr>
              <a:t>, the Ganges river passes </a:t>
            </a:r>
            <a:r>
              <a:rPr lang="en-US" sz="1800" dirty="0" err="1" smtClean="0">
                <a:latin typeface="Times New Roman" pitchFamily="18" charset="0"/>
                <a:cs typeface="Times New Roman" pitchFamily="18" charset="0"/>
              </a:rPr>
              <a:t>th.e</a:t>
            </a:r>
            <a:r>
              <a:rPr lang="en-US" sz="1800" dirty="0" smtClean="0">
                <a:latin typeface="Times New Roman" pitchFamily="18" charset="0"/>
                <a:cs typeface="Times New Roman" pitchFamily="18" charset="0"/>
              </a:rPr>
              <a:t> towns of  </a:t>
            </a:r>
            <a:r>
              <a:rPr lang="en-US" sz="1800" u="sng" dirty="0" err="1" smtClean="0">
                <a:latin typeface="Times New Roman" pitchFamily="18" charset="0"/>
                <a:cs typeface="Times New Roman" pitchFamily="18" charset="0"/>
              </a:rPr>
              <a:t>Chunar</a:t>
            </a:r>
            <a:r>
              <a:rPr lang="en-US" sz="1800" u="sng" dirty="0" smtClean="0">
                <a:latin typeface="Times New Roman" pitchFamily="18" charset="0"/>
                <a:cs typeface="Times New Roman" pitchFamily="18" charset="0"/>
              </a:rPr>
              <a:t>, </a:t>
            </a:r>
            <a:r>
              <a:rPr lang="en-US" sz="1800" u="sng" dirty="0" err="1" smtClean="0">
                <a:latin typeface="Times New Roman" pitchFamily="18" charset="0"/>
                <a:cs typeface="Times New Roman" pitchFamily="18" charset="0"/>
              </a:rPr>
              <a:t>Mirzapur</a:t>
            </a:r>
            <a:r>
              <a:rPr lang="en-US" sz="1800" u="sng" dirty="0" smtClean="0">
                <a:latin typeface="Times New Roman" pitchFamily="18" charset="0"/>
                <a:cs typeface="Times New Roman" pitchFamily="18" charset="0"/>
              </a:rPr>
              <a:t>, Varanasi, </a:t>
            </a:r>
            <a:r>
              <a:rPr lang="en-US" sz="1800" u="sng" dirty="0" err="1" smtClean="0">
                <a:latin typeface="Times New Roman" pitchFamily="18" charset="0"/>
                <a:cs typeface="Times New Roman" pitchFamily="18" charset="0"/>
              </a:rPr>
              <a:t>Ghazipur</a:t>
            </a:r>
            <a:r>
              <a:rPr lang="en-US" sz="1800" u="sng" dirty="0" smtClean="0">
                <a:latin typeface="Times New Roman" pitchFamily="18" charset="0"/>
                <a:cs typeface="Times New Roman" pitchFamily="18" charset="0"/>
              </a:rPr>
              <a:t>, </a:t>
            </a:r>
            <a:r>
              <a:rPr lang="en-US" sz="1800" u="sng" dirty="0" err="1" smtClean="0">
                <a:latin typeface="Times New Roman" pitchFamily="18" charset="0"/>
                <a:cs typeface="Times New Roman" pitchFamily="18" charset="0"/>
              </a:rPr>
              <a:t>Ara,Patna</a:t>
            </a:r>
            <a:r>
              <a:rPr lang="en-US" sz="1800" u="sng" dirty="0" smtClean="0">
                <a:latin typeface="Times New Roman" pitchFamily="18" charset="0"/>
                <a:cs typeface="Times New Roman" pitchFamily="18" charset="0"/>
              </a:rPr>
              <a:t>, </a:t>
            </a:r>
            <a:r>
              <a:rPr lang="en-US" sz="1800" u="sng" dirty="0" err="1" smtClean="0">
                <a:latin typeface="Times New Roman" pitchFamily="18" charset="0"/>
                <a:cs typeface="Times New Roman" pitchFamily="18" charset="0"/>
              </a:rPr>
              <a:t>Chapra</a:t>
            </a:r>
            <a:r>
              <a:rPr lang="en-US" sz="1800" u="sng" dirty="0" smtClean="0">
                <a:latin typeface="Times New Roman" pitchFamily="18" charset="0"/>
                <a:cs typeface="Times New Roman" pitchFamily="18" charset="0"/>
              </a:rPr>
              <a:t>, </a:t>
            </a:r>
            <a:r>
              <a:rPr lang="en-US" sz="1800" u="sng" dirty="0" err="1" smtClean="0">
                <a:latin typeface="Times New Roman" pitchFamily="18" charset="0"/>
                <a:cs typeface="Times New Roman" pitchFamily="18" charset="0"/>
              </a:rPr>
              <a:t>Hajipur</a:t>
            </a:r>
            <a:r>
              <a:rPr lang="en-US" sz="1800" u="sng" dirty="0" smtClean="0">
                <a:latin typeface="Times New Roman" pitchFamily="18" charset="0"/>
                <a:cs typeface="Times New Roman" pitchFamily="18" charset="0"/>
              </a:rPr>
              <a:t> , </a:t>
            </a:r>
            <a:r>
              <a:rPr lang="en-US" sz="1800" u="sng" dirty="0" err="1" smtClean="0">
                <a:latin typeface="Times New Roman" pitchFamily="18" charset="0"/>
                <a:cs typeface="Times New Roman" pitchFamily="18" charset="0"/>
              </a:rPr>
              <a:t>Mookama</a:t>
            </a:r>
            <a:r>
              <a:rPr lang="en-US" sz="1800" u="sng" dirty="0" smtClean="0">
                <a:latin typeface="Times New Roman" pitchFamily="18" charset="0"/>
                <a:cs typeface="Times New Roman" pitchFamily="18" charset="0"/>
              </a:rPr>
              <a:t>, </a:t>
            </a:r>
            <a:r>
              <a:rPr lang="en-US" sz="1800" u="sng" dirty="0" err="1" smtClean="0">
                <a:latin typeface="Times New Roman" pitchFamily="18" charset="0"/>
                <a:cs typeface="Times New Roman" pitchFamily="18" charset="0"/>
              </a:rPr>
              <a:t>begusarai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Munger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Sahibganj</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Rajmahal</a:t>
            </a:r>
            <a:r>
              <a:rPr lang="en-US" sz="1800" dirty="0" smtClean="0">
                <a:latin typeface="Times New Roman" pitchFamily="18" charset="0"/>
                <a:cs typeface="Times New Roman" pitchFamily="18" charset="0"/>
              </a:rPr>
              <a:t>, Bhagalpur, </a:t>
            </a:r>
            <a:r>
              <a:rPr lang="en-US" sz="1800" dirty="0" err="1" smtClean="0">
                <a:latin typeface="Times New Roman" pitchFamily="18" charset="0"/>
                <a:cs typeface="Times New Roman" pitchFamily="18" charset="0"/>
              </a:rPr>
              <a:t>Ballia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Buxar</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Simaria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Sultanganj</a:t>
            </a:r>
            <a:r>
              <a:rPr lang="en-US" sz="1800" dirty="0" smtClean="0">
                <a:latin typeface="Times New Roman" pitchFamily="18" charset="0"/>
                <a:cs typeface="Times New Roman" pitchFamily="18" charset="0"/>
              </a:rPr>
              <a:t>, and </a:t>
            </a:r>
            <a:r>
              <a:rPr lang="en-US" sz="1800" dirty="0" err="1" smtClean="0">
                <a:latin typeface="Times New Roman" pitchFamily="18" charset="0"/>
                <a:cs typeface="Times New Roman" pitchFamily="18" charset="0"/>
              </a:rPr>
              <a:t>Farakka</a:t>
            </a:r>
            <a:r>
              <a:rPr lang="en-US" sz="1800" dirty="0" smtClean="0">
                <a:latin typeface="Times New Roman" pitchFamily="18" charset="0"/>
                <a:cs typeface="Times New Roman" pitchFamily="18" charset="0"/>
              </a:rPr>
              <a:t> At Bhagalpur, the river begins to flow south-southeast and at </a:t>
            </a:r>
            <a:r>
              <a:rPr lang="en-US" sz="1800" dirty="0" err="1" smtClean="0">
                <a:latin typeface="Times New Roman" pitchFamily="18" charset="0"/>
                <a:cs typeface="Times New Roman" pitchFamily="18" charset="0"/>
              </a:rPr>
              <a:t>Farakka</a:t>
            </a:r>
            <a:r>
              <a:rPr lang="en-US" sz="1800" dirty="0" smtClean="0">
                <a:latin typeface="Times New Roman" pitchFamily="18" charset="0"/>
                <a:cs typeface="Times New Roman" pitchFamily="18" charset="0"/>
              </a:rPr>
              <a:t>, it begins its attrition with the branching away of its first </a:t>
            </a:r>
            <a:r>
              <a:rPr lang="en-US" sz="1800" dirty="0" err="1" smtClean="0">
                <a:latin typeface="Times New Roman" pitchFamily="18" charset="0"/>
                <a:cs typeface="Times New Roman" pitchFamily="18" charset="0"/>
              </a:rPr>
              <a:t>distributary</a:t>
            </a:r>
            <a:r>
              <a:rPr lang="en-US" sz="1800" dirty="0" smtClean="0">
                <a:latin typeface="Times New Roman" pitchFamily="18" charset="0"/>
                <a:cs typeface="Times New Roman" pitchFamily="18" charset="0"/>
              </a:rPr>
              <a:t>, the 408 km (254 mi) long </a:t>
            </a:r>
            <a:r>
              <a:rPr lang="en-US" sz="1800" dirty="0" err="1" smtClean="0">
                <a:latin typeface="Times New Roman" pitchFamily="18" charset="0"/>
                <a:cs typeface="Times New Roman" pitchFamily="18" charset="0"/>
              </a:rPr>
              <a:t>Bhāgirathi</a:t>
            </a:r>
            <a:r>
              <a:rPr lang="en-US" sz="1800" dirty="0" smtClean="0">
                <a:latin typeface="Times New Roman" pitchFamily="18" charset="0"/>
                <a:cs typeface="Times New Roman" pitchFamily="18" charset="0"/>
              </a:rPr>
              <a:t>-Hooghly, which goes on to become the Hooghly River. Just before the border with Bangladesh the </a:t>
            </a:r>
            <a:r>
              <a:rPr lang="en-US" sz="1800" dirty="0" err="1" smtClean="0">
                <a:latin typeface="Times New Roman" pitchFamily="18" charset="0"/>
                <a:cs typeface="Times New Roman" pitchFamily="18" charset="0"/>
              </a:rPr>
              <a:t>Farakka</a:t>
            </a:r>
            <a:r>
              <a:rPr lang="en-US" sz="1800" dirty="0" smtClean="0">
                <a:latin typeface="Times New Roman" pitchFamily="18" charset="0"/>
                <a:cs typeface="Times New Roman" pitchFamily="18" charset="0"/>
              </a:rPr>
              <a:t> Barrage controls the flow of Ganges, diverting some of the water into a feeder canal linked to the Hooghly for the purpose of keeping it relatively silt-free. The Hooghly River is formed by the confluence of the Bhagirathi River and Ajay River at </a:t>
            </a:r>
            <a:r>
              <a:rPr lang="en-US" sz="1800" dirty="0" err="1" smtClean="0">
                <a:latin typeface="Times New Roman" pitchFamily="18" charset="0"/>
                <a:cs typeface="Times New Roman" pitchFamily="18" charset="0"/>
              </a:rPr>
              <a:t>Katwa</a:t>
            </a:r>
            <a:r>
              <a:rPr lang="en-US" sz="1800" dirty="0" smtClean="0">
                <a:latin typeface="Times New Roman" pitchFamily="18" charset="0"/>
                <a:cs typeface="Times New Roman" pitchFamily="18" charset="0"/>
              </a:rPr>
              <a:t>, and Hooghly has a number of tributaries of its own. The largest is the </a:t>
            </a:r>
            <a:r>
              <a:rPr lang="en-US" sz="1800" dirty="0" err="1" smtClean="0">
                <a:latin typeface="Times New Roman" pitchFamily="18" charset="0"/>
                <a:cs typeface="Times New Roman" pitchFamily="18" charset="0"/>
              </a:rPr>
              <a:t>Damodar</a:t>
            </a:r>
            <a:r>
              <a:rPr lang="en-US" sz="1800" dirty="0" smtClean="0">
                <a:latin typeface="Times New Roman" pitchFamily="18" charset="0"/>
                <a:cs typeface="Times New Roman" pitchFamily="18" charset="0"/>
              </a:rPr>
              <a:t> River, which is 625 km (388 mi) long, with a drainage basin of 25,820 km</a:t>
            </a:r>
            <a:r>
              <a:rPr lang="en-US" sz="1800" baseline="30000" dirty="0" smtClean="0">
                <a:latin typeface="Times New Roman" pitchFamily="18" charset="0"/>
                <a:cs typeface="Times New Roman" pitchFamily="18" charset="0"/>
              </a:rPr>
              <a:t>2</a:t>
            </a:r>
            <a:r>
              <a:rPr lang="en-US" sz="1800" dirty="0" smtClean="0">
                <a:latin typeface="Times New Roman" pitchFamily="18" charset="0"/>
                <a:cs typeface="Times New Roman" pitchFamily="18" charset="0"/>
              </a:rPr>
              <a:t> (9,970 sq mi).The Hooghly River empties into the Bay of Bengal near </a:t>
            </a:r>
            <a:r>
              <a:rPr lang="en-US" sz="1800" dirty="0" err="1" smtClean="0">
                <a:latin typeface="Times New Roman" pitchFamily="18" charset="0"/>
                <a:cs typeface="Times New Roman" pitchFamily="18" charset="0"/>
              </a:rPr>
              <a:t>Sagar</a:t>
            </a:r>
            <a:r>
              <a:rPr lang="en-US" sz="1800" dirty="0" smtClean="0">
                <a:latin typeface="Times New Roman" pitchFamily="18" charset="0"/>
                <a:cs typeface="Times New Roman" pitchFamily="18" charset="0"/>
              </a:rPr>
              <a:t> Island. Between </a:t>
            </a:r>
            <a:r>
              <a:rPr lang="en-US" sz="1800" dirty="0" err="1" smtClean="0">
                <a:latin typeface="Times New Roman" pitchFamily="18" charset="0"/>
                <a:cs typeface="Times New Roman" pitchFamily="18" charset="0"/>
              </a:rPr>
              <a:t>Malda</a:t>
            </a:r>
            <a:r>
              <a:rPr lang="en-US" sz="1800" dirty="0" smtClean="0">
                <a:latin typeface="Times New Roman" pitchFamily="18" charset="0"/>
                <a:cs typeface="Times New Roman" pitchFamily="18" charset="0"/>
              </a:rPr>
              <a:t> and the Bay of Bengal, the Hooghly river passes the towns and cities of </a:t>
            </a:r>
            <a:r>
              <a:rPr lang="en-US" sz="1800" dirty="0" err="1" smtClean="0">
                <a:latin typeface="Times New Roman" pitchFamily="18" charset="0"/>
                <a:cs typeface="Times New Roman" pitchFamily="18" charset="0"/>
              </a:rPr>
              <a:t>Murshidabad</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Nabadwip</a:t>
            </a:r>
            <a:r>
              <a:rPr lang="en-US" sz="1800" dirty="0" smtClean="0">
                <a:latin typeface="Times New Roman" pitchFamily="18" charset="0"/>
                <a:cs typeface="Times New Roman" pitchFamily="18" charset="0"/>
              </a:rPr>
              <a:t>, Kolkata and Howrah. </a:t>
            </a:r>
          </a:p>
          <a:p>
            <a:endParaRPr lang="en-US" sz="16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tx1"/>
                </a:solidFill>
                <a:latin typeface="Times New Roman" pitchFamily="18" charset="0"/>
                <a:cs typeface="Times New Roman" pitchFamily="18" charset="0"/>
              </a:rPr>
              <a:t>Cultural Insights for Visitors:</a:t>
            </a:r>
            <a:br>
              <a:rPr lang="en-US" b="1" dirty="0" smtClean="0">
                <a:solidFill>
                  <a:schemeClr val="tx1"/>
                </a:solidFill>
                <a:latin typeface="Times New Roman" pitchFamily="18" charset="0"/>
                <a:cs typeface="Times New Roman" pitchFamily="18" charset="0"/>
              </a:rPr>
            </a:b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81000" y="990600"/>
            <a:ext cx="8305800" cy="5029200"/>
          </a:xfrm>
        </p:spPr>
        <p:txBody>
          <a:bodyPr>
            <a:normAutofit fontScale="85000" lnSpcReduction="20000"/>
          </a:bodyPr>
          <a:lstStyle/>
          <a:p>
            <a:pPr algn="just"/>
            <a:r>
              <a:rPr lang="en-US" dirty="0" smtClean="0">
                <a:latin typeface="Times New Roman" pitchFamily="18" charset="0"/>
                <a:cs typeface="Times New Roman" pitchFamily="18" charset="0"/>
              </a:rPr>
              <a:t>Respect </a:t>
            </a:r>
            <a:r>
              <a:rPr lang="en-US" dirty="0">
                <a:latin typeface="Times New Roman" pitchFamily="18" charset="0"/>
                <a:cs typeface="Times New Roman" pitchFamily="18" charset="0"/>
              </a:rPr>
              <a:t>and Modesty: When visiting sacred sites and participating in religious rituals, it's essential to dress modestly and show respect for the local customs and traditions. Covering your head and removing your shoes in temples and sacred areas is often required.</a:t>
            </a:r>
          </a:p>
          <a:p>
            <a:pPr algn="just"/>
            <a:r>
              <a:rPr lang="en-US" dirty="0">
                <a:latin typeface="Times New Roman" pitchFamily="18" charset="0"/>
                <a:cs typeface="Times New Roman" pitchFamily="18" charset="0"/>
              </a:rPr>
              <a:t>Festivals and Rituals: Learn about the significance of local festivals and rituals, and consider participating respectfully. Be open to experiencing the spiritual aspects of the culture.</a:t>
            </a:r>
          </a:p>
          <a:p>
            <a:pPr algn="just"/>
            <a:r>
              <a:rPr lang="en-US" dirty="0">
                <a:latin typeface="Times New Roman" pitchFamily="18" charset="0"/>
                <a:cs typeface="Times New Roman" pitchFamily="18" charset="0"/>
              </a:rPr>
              <a:t>Local Cuisine: Taste the local cuisine, which varies from place to place. Don't miss the opportunity to try regional dishes, street food, and sweets.</a:t>
            </a:r>
          </a:p>
          <a:p>
            <a:pPr algn="just"/>
            <a:r>
              <a:rPr lang="en-US" dirty="0">
                <a:latin typeface="Times New Roman" pitchFamily="18" charset="0"/>
                <a:cs typeface="Times New Roman" pitchFamily="18" charset="0"/>
              </a:rPr>
              <a:t>Handicrafts and Souvenirs: Support local artisans by purchasing handicrafts and souvenirs. The region is known for its traditional art forms, including marble inlay work and textiles.</a:t>
            </a:r>
          </a:p>
          <a:p>
            <a:pPr algn="just"/>
            <a:r>
              <a:rPr lang="en-US" dirty="0">
                <a:latin typeface="Times New Roman" pitchFamily="18" charset="0"/>
                <a:cs typeface="Times New Roman" pitchFamily="18" charset="0"/>
              </a:rPr>
              <a:t>Interactions with Locals: Engage with the local community, ask questions, and be open to cultural exchanges. Locals are often eager to share their stories and traditions.</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b="1" smtClean="0">
                <a:solidFill>
                  <a:schemeClr val="bg1"/>
                </a:solidFill>
                <a:latin typeface="Times New Roman" pitchFamily="18" charset="0"/>
                <a:cs typeface="Times New Roman" pitchFamily="18" charset="0"/>
              </a:rPr>
              <a:t>GODAWARI</a:t>
            </a:r>
            <a:r>
              <a:rPr b="1" smtClean="0">
                <a:solidFill>
                  <a:srgbClr val="00B050"/>
                </a:solidFill>
                <a:latin typeface="Times New Roman" pitchFamily="18" charset="0"/>
                <a:cs typeface="Times New Roman" pitchFamily="18" charset="0"/>
              </a:rPr>
              <a:t> </a:t>
            </a:r>
            <a:endParaRPr lang="en-GB" dirty="0"/>
          </a:p>
        </p:txBody>
      </p:sp>
      <p:pic>
        <p:nvPicPr>
          <p:cNvPr id="9218" name="Picture 2" descr="C:\Users\anant\Desktop\bipin sir\GODAWARI.jpg"/>
          <p:cNvPicPr>
            <a:picLocks noChangeAspect="1" noChangeArrowheads="1"/>
          </p:cNvPicPr>
          <p:nvPr/>
        </p:nvPicPr>
        <p:blipFill>
          <a:blip r:embed="rId2"/>
          <a:srcRect/>
          <a:stretch>
            <a:fillRect/>
          </a:stretch>
        </p:blipFill>
        <p:spPr bwMode="auto">
          <a:xfrm>
            <a:off x="1447800" y="3048000"/>
            <a:ext cx="6248400" cy="38100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GODAWARI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914400"/>
            <a:ext cx="7772400" cy="5410200"/>
          </a:xfrm>
        </p:spPr>
        <p:txBody>
          <a:bodyPr>
            <a:normAutofit lnSpcReduction="10000"/>
          </a:bodyPr>
          <a:lstStyle/>
          <a:p>
            <a:pPr algn="just"/>
            <a:r>
              <a:rPr lang="en-US" dirty="0" smtClean="0">
                <a:latin typeface="Times New Roman" pitchFamily="18" charset="0"/>
                <a:cs typeface="Times New Roman" pitchFamily="18" charset="0"/>
              </a:rPr>
              <a:t>Godavari River, sacred river of central and southeastern India. One of the longest rivers in India, its total length is about 910 miles (1,465 km), and it has a drainage basin of some 121,000 square miles (313,000 square km).</a:t>
            </a:r>
          </a:p>
          <a:p>
            <a:pPr algn="just"/>
            <a:r>
              <a:rPr lang="en-US" dirty="0" smtClean="0">
                <a:latin typeface="Times New Roman" pitchFamily="18" charset="0"/>
                <a:cs typeface="Times New Roman" pitchFamily="18" charset="0"/>
              </a:rPr>
              <a:t>The Godavari River, which is the largest river system in Peninsular India, has a basin that spans several states including Maharashtra, Andhra Pradesh, Chhattisgarh, and </a:t>
            </a:r>
            <a:r>
              <a:rPr lang="en-US" dirty="0" err="1" smtClean="0">
                <a:latin typeface="Times New Roman" pitchFamily="18" charset="0"/>
                <a:cs typeface="Times New Roman" pitchFamily="18" charset="0"/>
              </a:rPr>
              <a:t>Odisha</a:t>
            </a:r>
            <a:r>
              <a:rPr lang="en-US" dirty="0" smtClean="0">
                <a:latin typeface="Times New Roman" pitchFamily="18" charset="0"/>
                <a:cs typeface="Times New Roman" pitchFamily="18" charset="0"/>
              </a:rPr>
              <a:t>. It also covers smaller parts of Madhya Pradesh, Karnataka, and </a:t>
            </a:r>
            <a:r>
              <a:rPr lang="en-US" dirty="0" err="1" smtClean="0">
                <a:latin typeface="Times New Roman" pitchFamily="18" charset="0"/>
                <a:cs typeface="Times New Roman" pitchFamily="18" charset="0"/>
              </a:rPr>
              <a:t>Puducherry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Yanam</a:t>
            </a:r>
            <a:r>
              <a:rPr lang="en-US" dirty="0" smtClean="0">
                <a:latin typeface="Times New Roman" pitchFamily="18" charset="0"/>
                <a:cs typeface="Times New Roman" pitchFamily="18" charset="0"/>
              </a:rPr>
              <a:t>), with a total area of around 300,000 square kilometers. With a length of 1,465 kilometers, it is regarded as the second-longest river in India, following the Ganges.</a:t>
            </a:r>
            <a:endParaRPr lang="en-US" dirty="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GODAVARI</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sz="quarter" idx="1"/>
          </p:nvPr>
        </p:nvSpPr>
        <p:spPr>
          <a:xfrm>
            <a:off x="533400" y="990600"/>
            <a:ext cx="8305800" cy="5334000"/>
          </a:xfrm>
        </p:spPr>
        <p:txBody>
          <a:bodyPr>
            <a:normAutofit fontScale="70000" lnSpcReduction="20000"/>
          </a:bodyPr>
          <a:lstStyle/>
          <a:p>
            <a:pPr>
              <a:buNone/>
            </a:pPr>
            <a:endParaRPr lang="en-US" dirty="0" smtClean="0"/>
          </a:p>
          <a:p>
            <a:pPr algn="ctr">
              <a:buNone/>
            </a:pPr>
            <a:r>
              <a:rPr lang="en-US" sz="2900" dirty="0" smtClean="0"/>
              <a:t>     </a:t>
            </a:r>
            <a:r>
              <a:rPr lang="en-US" sz="2900" dirty="0" err="1" smtClean="0"/>
              <a:t>सर्वतीर्थशिरोभूताम्</a:t>
            </a:r>
            <a:r>
              <a:rPr lang="en-US" sz="2900" dirty="0" smtClean="0"/>
              <a:t> </a:t>
            </a:r>
            <a:r>
              <a:rPr lang="en-US" sz="2900" dirty="0" err="1" smtClean="0"/>
              <a:t>आद्यां</a:t>
            </a:r>
            <a:r>
              <a:rPr lang="en-US" sz="2900" dirty="0" smtClean="0"/>
              <a:t> </a:t>
            </a:r>
            <a:r>
              <a:rPr lang="en-US" sz="2900" dirty="0" err="1" smtClean="0"/>
              <a:t>गोदां</a:t>
            </a:r>
            <a:r>
              <a:rPr lang="en-US" sz="2900" dirty="0" smtClean="0"/>
              <a:t> च </a:t>
            </a:r>
            <a:r>
              <a:rPr lang="en-US" sz="2900" dirty="0" err="1" smtClean="0"/>
              <a:t>धीमहि</a:t>
            </a:r>
            <a:r>
              <a:rPr lang="en-US" sz="2900" dirty="0" smtClean="0"/>
              <a:t> ।</a:t>
            </a:r>
            <a:br>
              <a:rPr lang="en-US" sz="2900" dirty="0" smtClean="0"/>
            </a:br>
            <a:r>
              <a:rPr lang="en-US" sz="2900" dirty="0" err="1" smtClean="0"/>
              <a:t>धर्मं</a:t>
            </a:r>
            <a:r>
              <a:rPr lang="en-US" sz="2900" dirty="0" smtClean="0"/>
              <a:t> </a:t>
            </a:r>
            <a:r>
              <a:rPr lang="en-US" sz="2900" dirty="0" err="1" smtClean="0"/>
              <a:t>या</a:t>
            </a:r>
            <a:r>
              <a:rPr lang="en-US" sz="2900" dirty="0" smtClean="0"/>
              <a:t> </a:t>
            </a:r>
            <a:r>
              <a:rPr lang="en-US" sz="2900" dirty="0" err="1" smtClean="0"/>
              <a:t>नः</a:t>
            </a:r>
            <a:r>
              <a:rPr lang="en-US" sz="2900" dirty="0" smtClean="0"/>
              <a:t> </a:t>
            </a:r>
            <a:r>
              <a:rPr lang="en-US" sz="2900" dirty="0" err="1" smtClean="0"/>
              <a:t>प्रचोदयात्</a:t>
            </a:r>
            <a:r>
              <a:rPr lang="en-US" sz="2900" dirty="0" smtClean="0"/>
              <a:t> ॥ (</a:t>
            </a:r>
            <a:r>
              <a:rPr lang="en-US" sz="2900" dirty="0" err="1" smtClean="0"/>
              <a:t>संदर्भ</a:t>
            </a:r>
            <a:r>
              <a:rPr lang="en-US" sz="2900" dirty="0" smtClean="0"/>
              <a:t> : </a:t>
            </a:r>
            <a:r>
              <a:rPr lang="en-US" sz="2900" dirty="0" err="1" smtClean="0"/>
              <a:t>अज्ञात</a:t>
            </a:r>
            <a:r>
              <a:rPr lang="en-US" sz="2900" dirty="0" smtClean="0"/>
              <a:t>)</a:t>
            </a:r>
          </a:p>
          <a:p>
            <a:pPr algn="just"/>
            <a:r>
              <a:rPr lang="en-US" b="1" dirty="0" smtClean="0">
                <a:latin typeface="Times New Roman" pitchFamily="18" charset="0"/>
                <a:cs typeface="Times New Roman" pitchFamily="18" charset="0"/>
              </a:rPr>
              <a:t>Meaning :</a:t>
            </a:r>
            <a:r>
              <a:rPr lang="en-US" dirty="0" smtClean="0">
                <a:latin typeface="Times New Roman" pitchFamily="18" charset="0"/>
                <a:cs typeface="Times New Roman" pitchFamily="18" charset="0"/>
              </a:rPr>
              <a:t> We pray to River Godavari, the most supreme place of pilgrimage and the first among rivers. Let this Godavari give us inspiration for </a:t>
            </a:r>
            <a:r>
              <a:rPr lang="en-US" dirty="0" err="1" smtClean="0">
                <a:latin typeface="Times New Roman" pitchFamily="18" charset="0"/>
                <a:cs typeface="Times New Roman" pitchFamily="18" charset="0"/>
              </a:rPr>
              <a:t>Dharmacharan</a:t>
            </a:r>
            <a:r>
              <a:rPr lang="en-US" dirty="0" smtClean="0">
                <a:latin typeface="Times New Roman" pitchFamily="18" charset="0"/>
                <a:cs typeface="Times New Roman" pitchFamily="18" charset="0"/>
              </a:rPr>
              <a:t> (abiding by Dharma) [Ref: unknown]</a:t>
            </a:r>
          </a:p>
          <a:p>
            <a:pPr algn="just"/>
            <a:r>
              <a:rPr lang="en-US" dirty="0" smtClean="0">
                <a:latin typeface="Times New Roman" pitchFamily="18" charset="0"/>
                <a:cs typeface="Times New Roman" pitchFamily="18" charset="0"/>
              </a:rPr>
              <a:t>        Auspicious River Godavari is a historic and prosperous legacy of Hindu culture ! </a:t>
            </a:r>
            <a:r>
              <a:rPr lang="en-US" dirty="0" err="1" smtClean="0">
                <a:latin typeface="Times New Roman" pitchFamily="18" charset="0"/>
                <a:cs typeface="Times New Roman" pitchFamily="18" charset="0"/>
              </a:rPr>
              <a:t>Sanatan</a:t>
            </a:r>
            <a:r>
              <a:rPr lang="en-US" dirty="0" smtClean="0">
                <a:latin typeface="Times New Roman" pitchFamily="18" charset="0"/>
                <a:cs typeface="Times New Roman" pitchFamily="18" charset="0"/>
              </a:rPr>
              <a:t> Dharma-</a:t>
            </a:r>
            <a:r>
              <a:rPr lang="en-US" dirty="0" err="1" smtClean="0">
                <a:latin typeface="Times New Roman" pitchFamily="18" charset="0"/>
                <a:cs typeface="Times New Roman" pitchFamily="18" charset="0"/>
              </a:rPr>
              <a:t>sanskruti</a:t>
            </a:r>
            <a:r>
              <a:rPr lang="en-US" dirty="0" smtClean="0">
                <a:latin typeface="Times New Roman" pitchFamily="18" charset="0"/>
                <a:cs typeface="Times New Roman" pitchFamily="18" charset="0"/>
              </a:rPr>
              <a:t> developed on the banks of this auspicious River. Here, great Sages with knowledge of ‘</a:t>
            </a:r>
            <a:r>
              <a:rPr lang="en-US" dirty="0" err="1" smtClean="0">
                <a:latin typeface="Times New Roman" pitchFamily="18" charset="0"/>
                <a:cs typeface="Times New Roman" pitchFamily="18" charset="0"/>
              </a:rPr>
              <a:t>Yadnyas</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Sriramchandra</a:t>
            </a:r>
            <a:r>
              <a:rPr lang="en-US" dirty="0" smtClean="0">
                <a:latin typeface="Times New Roman" pitchFamily="18" charset="0"/>
                <a:cs typeface="Times New Roman" pitchFamily="18" charset="0"/>
              </a:rPr>
              <a:t> spent 12 years of exile with </a:t>
            </a:r>
            <a:r>
              <a:rPr lang="en-US" dirty="0" err="1" smtClean="0">
                <a:latin typeface="Times New Roman" pitchFamily="18" charset="0"/>
                <a:cs typeface="Times New Roman" pitchFamily="18" charset="0"/>
              </a:rPr>
              <a:t>Seeta</a:t>
            </a:r>
            <a:r>
              <a:rPr lang="en-US" dirty="0" smtClean="0">
                <a:latin typeface="Times New Roman" pitchFamily="18" charset="0"/>
                <a:cs typeface="Times New Roman" pitchFamily="18" charset="0"/>
              </a:rPr>
              <a:t>. History of Godavari is a history of convergence of North Indian and South Indian culture. Many great religious leaders from ‘</a:t>
            </a:r>
            <a:r>
              <a:rPr lang="en-US" dirty="0" err="1" smtClean="0">
                <a:latin typeface="Times New Roman" pitchFamily="18" charset="0"/>
                <a:cs typeface="Times New Roman" pitchFamily="18" charset="0"/>
              </a:rPr>
              <a:t>Aryavarta</a:t>
            </a:r>
            <a:r>
              <a:rPr lang="en-US" dirty="0" smtClean="0">
                <a:latin typeface="Times New Roman" pitchFamily="18" charset="0"/>
                <a:cs typeface="Times New Roman" pitchFamily="18" charset="0"/>
              </a:rPr>
              <a:t>’ had stayed on the banks of Godavari; therefore, reference of such cultural union is found even in Holy Scriptures.</a:t>
            </a:r>
          </a:p>
          <a:p>
            <a:pPr algn="just"/>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Gautami</a:t>
            </a:r>
            <a:r>
              <a:rPr lang="en-US" dirty="0" smtClean="0">
                <a:latin typeface="Times New Roman" pitchFamily="18" charset="0"/>
                <a:cs typeface="Times New Roman" pitchFamily="18" charset="0"/>
              </a:rPr>
              <a:t> is none other than </a:t>
            </a:r>
            <a:r>
              <a:rPr lang="en-US" dirty="0" err="1" smtClean="0">
                <a:latin typeface="Times New Roman" pitchFamily="18" charset="0"/>
                <a:cs typeface="Times New Roman" pitchFamily="18" charset="0"/>
              </a:rPr>
              <a:t>Ganga</a:t>
            </a:r>
            <a:r>
              <a:rPr lang="en-US" dirty="0" smtClean="0">
                <a:latin typeface="Times New Roman" pitchFamily="18" charset="0"/>
                <a:cs typeface="Times New Roman" pitchFamily="18" charset="0"/>
              </a:rPr>
              <a:t>. She is supreme like River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This River frees everyone from sins and bestows liberation. This river is giver of happiness and good creations. </a:t>
            </a:r>
            <a:r>
              <a:rPr lang="en-US" dirty="0" err="1" smtClean="0">
                <a:latin typeface="Times New Roman" pitchFamily="18" charset="0"/>
                <a:cs typeface="Times New Roman" pitchFamily="18" charset="0"/>
              </a:rPr>
              <a:t>Bhagiratha</a:t>
            </a:r>
            <a:r>
              <a:rPr lang="en-US" dirty="0" smtClean="0">
                <a:latin typeface="Times New Roman" pitchFamily="18" charset="0"/>
                <a:cs typeface="Times New Roman" pitchFamily="18" charset="0"/>
              </a:rPr>
              <a:t> uplifted thousands of </a:t>
            </a:r>
            <a:r>
              <a:rPr lang="en-US" dirty="0" err="1" smtClean="0">
                <a:latin typeface="Times New Roman" pitchFamily="18" charset="0"/>
                <a:cs typeface="Times New Roman" pitchFamily="18" charset="0"/>
              </a:rPr>
              <a:t>Sagar’s</a:t>
            </a:r>
            <a:r>
              <a:rPr lang="en-US" dirty="0" smtClean="0">
                <a:latin typeface="Times New Roman" pitchFamily="18" charset="0"/>
                <a:cs typeface="Times New Roman" pitchFamily="18" charset="0"/>
              </a:rPr>
              <a:t> sons through Bhagirathi. Similar benevolent work was done by Godavari with the blessings of Sage </a:t>
            </a:r>
            <a:r>
              <a:rPr lang="en-US" dirty="0" err="1" smtClean="0">
                <a:latin typeface="Times New Roman" pitchFamily="18" charset="0"/>
                <a:cs typeface="Times New Roman" pitchFamily="18" charset="0"/>
              </a:rPr>
              <a:t>Gautam</a:t>
            </a:r>
            <a:r>
              <a:rPr lang="en-US" dirty="0" smtClean="0">
                <a:latin typeface="Times New Roman" pitchFamily="18" charset="0"/>
                <a:cs typeface="Times New Roman" pitchFamily="18" charset="0"/>
              </a:rPr>
              <a:t> for billions of devotees in Maharashtra and Andhra Pradesh. Such is the greatness of this mother of Hindus’ pilgrimages and source of nectar. Her just ‘</a:t>
            </a:r>
            <a:r>
              <a:rPr lang="en-US" dirty="0" err="1" smtClean="0">
                <a:latin typeface="Times New Roman" pitchFamily="18" charset="0"/>
                <a:cs typeface="Times New Roman" pitchFamily="18" charset="0"/>
              </a:rPr>
              <a:t>darshan</a:t>
            </a:r>
            <a:r>
              <a:rPr lang="en-US" dirty="0" smtClean="0">
                <a:latin typeface="Times New Roman" pitchFamily="18" charset="0"/>
                <a:cs typeface="Times New Roman" pitchFamily="18" charset="0"/>
              </a:rPr>
              <a:t>’’ also helps in eradicating all sins. Words fail to describe the greatness of River Godavari; the eliminator of sins and troubles.     </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GODAVARI</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sz="quarter" idx="1"/>
          </p:nvPr>
        </p:nvSpPr>
        <p:spPr>
          <a:xfrm>
            <a:off x="914400" y="990600"/>
            <a:ext cx="7772400" cy="5029200"/>
          </a:xfrm>
        </p:spPr>
        <p:txBody>
          <a:bodyPr>
            <a:normAutofit fontScale="85000" lnSpcReduction="20000"/>
          </a:bodyPr>
          <a:lstStyle/>
          <a:p>
            <a:pPr algn="just"/>
            <a:r>
              <a:rPr lang="en-US" dirty="0" smtClean="0">
                <a:latin typeface="Times New Roman" pitchFamily="18" charset="0"/>
                <a:cs typeface="Times New Roman" pitchFamily="18" charset="0"/>
              </a:rPr>
              <a:t> Having holy bath in River Godavari during ‘</a:t>
            </a:r>
            <a:r>
              <a:rPr lang="en-US" dirty="0" err="1" smtClean="0">
                <a:latin typeface="Times New Roman" pitchFamily="18" charset="0"/>
                <a:cs typeface="Times New Roman" pitchFamily="18" charset="0"/>
              </a:rPr>
              <a:t>Simhastha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Parva</a:t>
            </a:r>
            <a:r>
              <a:rPr lang="en-US" dirty="0" smtClean="0">
                <a:latin typeface="Times New Roman" pitchFamily="18" charset="0"/>
                <a:cs typeface="Times New Roman" pitchFamily="18" charset="0"/>
              </a:rPr>
              <a:t>’ is 1, 00, 000 times more spiritually beneficial than having bath in Godavari at other times. Significance of this ‘</a:t>
            </a:r>
            <a:r>
              <a:rPr lang="en-US" dirty="0" err="1" smtClean="0">
                <a:latin typeface="Times New Roman" pitchFamily="18" charset="0"/>
                <a:cs typeface="Times New Roman" pitchFamily="18" charset="0"/>
              </a:rPr>
              <a:t>Simhastha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Kumbh-Mela</a:t>
            </a:r>
            <a:r>
              <a:rPr lang="en-US" dirty="0" smtClean="0">
                <a:latin typeface="Times New Roman" pitchFamily="18" charset="0"/>
                <a:cs typeface="Times New Roman" pitchFamily="18" charset="0"/>
              </a:rPr>
              <a:t>’ which is the only one held in Southern and Western India has been described right from ‘Vedas’ to Saint </a:t>
            </a:r>
            <a:r>
              <a:rPr lang="en-US" dirty="0" err="1" smtClean="0">
                <a:latin typeface="Times New Roman" pitchFamily="18" charset="0"/>
                <a:cs typeface="Times New Roman" pitchFamily="18" charset="0"/>
              </a:rPr>
              <a:t>Tukaram’s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gaathaa</a:t>
            </a:r>
            <a:r>
              <a:rPr lang="en-US" dirty="0" smtClean="0">
                <a:latin typeface="Times New Roman" pitchFamily="18" charset="0"/>
                <a:cs typeface="Times New Roman" pitchFamily="18" charset="0"/>
              </a:rPr>
              <a:t>’. In this book, therefore, information about ‘</a:t>
            </a:r>
            <a:r>
              <a:rPr lang="en-US" dirty="0" err="1" smtClean="0">
                <a:latin typeface="Times New Roman" pitchFamily="18" charset="0"/>
                <a:cs typeface="Times New Roman" pitchFamily="18" charset="0"/>
              </a:rPr>
              <a:t>Simhastha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Mahaparva</a:t>
            </a:r>
            <a:r>
              <a:rPr lang="en-US" dirty="0" smtClean="0">
                <a:latin typeface="Times New Roman" pitchFamily="18" charset="0"/>
                <a:cs typeface="Times New Roman" pitchFamily="18" charset="0"/>
              </a:rPr>
              <a:t>’ etc. festivals related to River Godavari, whole ritual of having holy bath in the river, and ‘</a:t>
            </a:r>
            <a:r>
              <a:rPr lang="en-US" dirty="0" err="1" smtClean="0">
                <a:latin typeface="Times New Roman" pitchFamily="18" charset="0"/>
                <a:cs typeface="Times New Roman" pitchFamily="18" charset="0"/>
              </a:rPr>
              <a:t>vyashti</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samashti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sadhana</a:t>
            </a:r>
            <a:r>
              <a:rPr lang="en-US" dirty="0" smtClean="0">
                <a:latin typeface="Times New Roman" pitchFamily="18" charset="0"/>
                <a:cs typeface="Times New Roman" pitchFamily="18" charset="0"/>
              </a:rPr>
              <a:t> of Sri Godavari Devi has been explained. At present, this holy river has been polluted; so attempts to be made for its protection are also mentioned in the book. The purpose of this book is to let everyone know the greatness of holy River Godavari. Protection and nurturing of this River with devotion will be possible only when one knows the great significance of Godavari and this </a:t>
            </a:r>
            <a:r>
              <a:rPr lang="en-US" dirty="0" err="1" smtClean="0">
                <a:latin typeface="Times New Roman" pitchFamily="18" charset="0"/>
                <a:cs typeface="Times New Roman" pitchFamily="18" charset="0"/>
              </a:rPr>
              <a:t>Ganga</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Gautami</a:t>
            </a:r>
            <a:r>
              <a:rPr lang="en-US" dirty="0" smtClean="0">
                <a:latin typeface="Times New Roman" pitchFamily="18" charset="0"/>
                <a:cs typeface="Times New Roman" pitchFamily="18" charset="0"/>
              </a:rPr>
              <a:t> – Godavari will purify all, by freeing them from curses, sins, troubles and worldly life.</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Godavari River</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1066800"/>
            <a:ext cx="7772400" cy="4953000"/>
          </a:xfrm>
        </p:spPr>
        <p:txBody>
          <a:bodyPr/>
          <a:lstStyle/>
          <a:p>
            <a:pPr algn="just">
              <a:buNone/>
            </a:pPr>
            <a:r>
              <a:rPr lang="en-US" dirty="0" smtClean="0"/>
              <a:t/>
            </a:r>
            <a:br>
              <a:rPr lang="en-US" dirty="0" smtClean="0"/>
            </a:br>
            <a:r>
              <a:rPr lang="en-US" dirty="0" smtClean="0">
                <a:latin typeface="Times New Roman" pitchFamily="18" charset="0"/>
                <a:cs typeface="Times New Roman" pitchFamily="18" charset="0"/>
              </a:rPr>
              <a:t>The Godavari river rises near the </a:t>
            </a:r>
            <a:r>
              <a:rPr lang="en-US" dirty="0" err="1" smtClean="0">
                <a:latin typeface="Times New Roman" pitchFamily="18" charset="0"/>
                <a:cs typeface="Times New Roman" pitchFamily="18" charset="0"/>
              </a:rPr>
              <a:t>Trimbak</a:t>
            </a:r>
            <a:r>
              <a:rPr lang="en-US" dirty="0" smtClean="0">
                <a:latin typeface="Times New Roman" pitchFamily="18" charset="0"/>
                <a:cs typeface="Times New Roman" pitchFamily="18" charset="0"/>
              </a:rPr>
              <a:t> in the district of Nasik in the Indian state of Maharashtra. The river is approximately 1,465 km long and has a total catchment area of 31 </a:t>
            </a:r>
            <a:r>
              <a:rPr lang="en-US" dirty="0" err="1" smtClean="0">
                <a:latin typeface="Times New Roman" pitchFamily="18" charset="0"/>
                <a:cs typeface="Times New Roman" pitchFamily="18" charset="0"/>
              </a:rPr>
              <a:t>mha</a:t>
            </a:r>
            <a:r>
              <a:rPr lang="en-US" dirty="0" smtClean="0">
                <a:latin typeface="Times New Roman" pitchFamily="18" charset="0"/>
                <a:cs typeface="Times New Roman" pitchFamily="18" charset="0"/>
              </a:rPr>
              <a:t>. It flows in the eastward direction through the states of Maharashtra and joins the Bay of Bengal in Andhra Pradesh. The principal tributaries of the River Godavari are Penganga, </a:t>
            </a:r>
            <a:r>
              <a:rPr lang="en-US" dirty="0" err="1" smtClean="0">
                <a:latin typeface="Times New Roman" pitchFamily="18" charset="0"/>
                <a:cs typeface="Times New Roman" pitchFamily="18" charset="0"/>
              </a:rPr>
              <a:t>Pranahita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Sabari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Indravati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Manjeera</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Manair</a:t>
            </a:r>
            <a:r>
              <a:rPr lang="en-US" dirty="0" smtClean="0">
                <a:latin typeface="Times New Roman" pitchFamily="18" charset="0"/>
                <a:cs typeface="Times New Roman" pitchFamily="18" charset="0"/>
              </a:rPr>
              <a:t>. It is the second largest river in India.</a:t>
            </a:r>
          </a:p>
          <a:p>
            <a:pPr algn="just"/>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Historical Importance Of Godavari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914400"/>
            <a:ext cx="7772400" cy="5105400"/>
          </a:xfrm>
        </p:spPr>
        <p:txBody>
          <a:bodyPr>
            <a:normAutofit fontScale="62500" lnSpcReduction="20000"/>
          </a:bodyPr>
          <a:lstStyle/>
          <a:p>
            <a:pPr algn="just">
              <a:buNone/>
            </a:pPr>
            <a:endParaRPr lang="en-US" b="1" dirty="0" smtClean="0">
              <a:latin typeface="Times New Roman" pitchFamily="18" charset="0"/>
              <a:cs typeface="Times New Roman" pitchFamily="18" charset="0"/>
            </a:endParaRPr>
          </a:p>
          <a:p>
            <a:pPr algn="ctr">
              <a:buNone/>
            </a:pPr>
            <a:r>
              <a:rPr lang="en-US" sz="2900" b="1" dirty="0" smtClean="0">
                <a:latin typeface="Times New Roman" pitchFamily="18" charset="0"/>
                <a:cs typeface="Times New Roman" pitchFamily="18" charset="0"/>
              </a:rPr>
              <a:t>     </a:t>
            </a:r>
            <a:r>
              <a:rPr lang="en-US" sz="2900" b="1" u="sng" dirty="0" smtClean="0">
                <a:latin typeface="Times New Roman" pitchFamily="18" charset="0"/>
                <a:cs typeface="Times New Roman" pitchFamily="18" charset="0"/>
              </a:rPr>
              <a:t>GODAVARI THE HOLY RIVER– GOUTAMI GANGA</a:t>
            </a:r>
            <a:endParaRPr lang="en-US" sz="2900" u="sng" dirty="0" smtClean="0">
              <a:latin typeface="Times New Roman" pitchFamily="18" charset="0"/>
              <a:cs typeface="Times New Roman" pitchFamily="18" charset="0"/>
            </a:endParaRPr>
          </a:p>
          <a:p>
            <a:pPr algn="just">
              <a:buNone/>
            </a:pPr>
            <a:r>
              <a:rPr lang="en-US" sz="2900" dirty="0" smtClean="0">
                <a:latin typeface="Times New Roman" pitchFamily="18" charset="0"/>
                <a:cs typeface="Times New Roman" pitchFamily="18" charset="0"/>
              </a:rPr>
              <a:t>     Who is Godavari?</a:t>
            </a:r>
          </a:p>
          <a:p>
            <a:pPr algn="just">
              <a:buNone/>
            </a:pPr>
            <a:r>
              <a:rPr lang="en-US" sz="2900" dirty="0" smtClean="0">
                <a:latin typeface="Times New Roman" pitchFamily="18" charset="0"/>
                <a:cs typeface="Times New Roman" pitchFamily="18" charset="0"/>
              </a:rPr>
              <a:t>      What is its origin? </a:t>
            </a:r>
          </a:p>
          <a:p>
            <a:pPr algn="just">
              <a:buNone/>
            </a:pPr>
            <a:r>
              <a:rPr lang="en-US" sz="2900" dirty="0" smtClean="0">
                <a:latin typeface="Times New Roman" pitchFamily="18" charset="0"/>
                <a:cs typeface="Times New Roman" pitchFamily="18" charset="0"/>
              </a:rPr>
              <a:t>      What are its other names?</a:t>
            </a:r>
          </a:p>
          <a:p>
            <a:pPr algn="just"/>
            <a:r>
              <a:rPr lang="en-US" sz="3200" dirty="0" smtClean="0">
                <a:latin typeface="Times New Roman" pitchFamily="18" charset="0"/>
                <a:cs typeface="Times New Roman" pitchFamily="18" charset="0"/>
              </a:rPr>
              <a:t>Godavari the holy river is none other than Vishnu </a:t>
            </a:r>
            <a:r>
              <a:rPr lang="en-US" sz="3200" dirty="0" err="1" smtClean="0">
                <a:latin typeface="Times New Roman" pitchFamily="18" charset="0"/>
                <a:cs typeface="Times New Roman" pitchFamily="18" charset="0"/>
              </a:rPr>
              <a:t>Paadodbhavi</a:t>
            </a:r>
            <a:r>
              <a:rPr lang="en-US" sz="3200" dirty="0" smtClean="0">
                <a:latin typeface="Times New Roman" pitchFamily="18" charset="0"/>
                <a:cs typeface="Times New Roman" pitchFamily="18" charset="0"/>
              </a:rPr>
              <a:t> the divine </a:t>
            </a:r>
            <a:r>
              <a:rPr lang="en-US" sz="3200" dirty="0" err="1" smtClean="0">
                <a:latin typeface="Times New Roman" pitchFamily="18" charset="0"/>
                <a:cs typeface="Times New Roman" pitchFamily="18" charset="0"/>
              </a:rPr>
              <a:t>Ganga</a:t>
            </a:r>
            <a:r>
              <a:rPr lang="en-US" sz="3200" dirty="0" smtClean="0">
                <a:latin typeface="Times New Roman" pitchFamily="18" charset="0"/>
                <a:cs typeface="Times New Roman" pitchFamily="18" charset="0"/>
              </a:rPr>
              <a:t> that was held by Lord Shiva on his head (matted hair locks). A portion of it was released by Lord Shiva due to the vigorous penance/efforts made by Sage </a:t>
            </a:r>
            <a:r>
              <a:rPr lang="en-US" sz="3200" dirty="0" err="1" smtClean="0">
                <a:latin typeface="Times New Roman" pitchFamily="18" charset="0"/>
                <a:cs typeface="Times New Roman" pitchFamily="18" charset="0"/>
              </a:rPr>
              <a:t>Goutama</a:t>
            </a:r>
            <a:r>
              <a:rPr lang="en-US" sz="3200" dirty="0" smtClean="0">
                <a:latin typeface="Times New Roman" pitchFamily="18" charset="0"/>
                <a:cs typeface="Times New Roman" pitchFamily="18" charset="0"/>
              </a:rPr>
              <a:t> to get rid of his Go-</a:t>
            </a:r>
            <a:r>
              <a:rPr lang="en-US" sz="3200" dirty="0" err="1" smtClean="0">
                <a:latin typeface="Times New Roman" pitchFamily="18" charset="0"/>
                <a:cs typeface="Times New Roman" pitchFamily="18" charset="0"/>
              </a:rPr>
              <a:t>Hatya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dosha</a:t>
            </a:r>
            <a:r>
              <a:rPr lang="en-US" sz="3200" dirty="0" smtClean="0">
                <a:latin typeface="Times New Roman" pitchFamily="18" charset="0"/>
                <a:cs typeface="Times New Roman" pitchFamily="18" charset="0"/>
              </a:rPr>
              <a:t>.</a:t>
            </a:r>
          </a:p>
          <a:p>
            <a:pPr algn="just"/>
            <a:r>
              <a:rPr lang="en-US" sz="3200" dirty="0" err="1" smtClean="0">
                <a:latin typeface="Times New Roman" pitchFamily="18" charset="0"/>
                <a:cs typeface="Times New Roman" pitchFamily="18" charset="0"/>
              </a:rPr>
              <a:t>Goda</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Vari</a:t>
            </a:r>
            <a:r>
              <a:rPr lang="en-US" sz="3200" dirty="0" smtClean="0">
                <a:latin typeface="Times New Roman" pitchFamily="18" charset="0"/>
                <a:cs typeface="Times New Roman" pitchFamily="18" charset="0"/>
              </a:rPr>
              <a:t> = Godavari; </a:t>
            </a:r>
            <a:r>
              <a:rPr lang="en-US" sz="3200" dirty="0" err="1" smtClean="0">
                <a:latin typeface="Times New Roman" pitchFamily="18" charset="0"/>
                <a:cs typeface="Times New Roman" pitchFamily="18" charset="0"/>
              </a:rPr>
              <a:t>Goda</a:t>
            </a:r>
            <a:r>
              <a:rPr lang="en-US" sz="3200" dirty="0" smtClean="0">
                <a:latin typeface="Times New Roman" pitchFamily="18" charset="0"/>
                <a:cs typeface="Times New Roman" pitchFamily="18" charset="0"/>
              </a:rPr>
              <a:t> means the one that has given life to the Cow and </a:t>
            </a:r>
            <a:r>
              <a:rPr lang="en-US" sz="3200" dirty="0" err="1" smtClean="0">
                <a:latin typeface="Times New Roman" pitchFamily="18" charset="0"/>
                <a:cs typeface="Times New Roman" pitchFamily="18" charset="0"/>
              </a:rPr>
              <a:t>Vari</a:t>
            </a:r>
            <a:r>
              <a:rPr lang="en-US" sz="3200" dirty="0" smtClean="0">
                <a:latin typeface="Times New Roman" pitchFamily="18" charset="0"/>
                <a:cs typeface="Times New Roman" pitchFamily="18" charset="0"/>
              </a:rPr>
              <a:t> means water; Godavari means the one that has given life (</a:t>
            </a:r>
            <a:r>
              <a:rPr lang="en-US" sz="3200" dirty="0" err="1" smtClean="0">
                <a:latin typeface="Times New Roman" pitchFamily="18" charset="0"/>
                <a:cs typeface="Times New Roman" pitchFamily="18" charset="0"/>
              </a:rPr>
              <a:t>Praana</a:t>
            </a:r>
            <a:r>
              <a:rPr lang="en-US" sz="3200" dirty="0" smtClean="0">
                <a:latin typeface="Times New Roman" pitchFamily="18" charset="0"/>
                <a:cs typeface="Times New Roman" pitchFamily="18" charset="0"/>
              </a:rPr>
              <a:t>) to the Cow (Go) from the divine water that was released (</a:t>
            </a:r>
            <a:r>
              <a:rPr lang="en-US" sz="3200" dirty="0" err="1" smtClean="0">
                <a:latin typeface="Times New Roman" pitchFamily="18" charset="0"/>
                <a:cs typeface="Times New Roman" pitchFamily="18" charset="0"/>
              </a:rPr>
              <a:t>Shivadatta</a:t>
            </a:r>
            <a:r>
              <a:rPr lang="en-US" sz="3200" dirty="0" smtClean="0">
                <a:latin typeface="Times New Roman" pitchFamily="18" charset="0"/>
                <a:cs typeface="Times New Roman" pitchFamily="18" charset="0"/>
              </a:rPr>
              <a:t>) by Lord Shiva.</a:t>
            </a:r>
          </a:p>
          <a:p>
            <a:pPr algn="just"/>
            <a:r>
              <a:rPr lang="en-US" sz="3200" dirty="0" smtClean="0">
                <a:latin typeface="Times New Roman" pitchFamily="18" charset="0"/>
                <a:cs typeface="Times New Roman" pitchFamily="18" charset="0"/>
              </a:rPr>
              <a:t>When it was released by Lord Shiva it (Godavari) first manifested at a place called </a:t>
            </a:r>
            <a:r>
              <a:rPr lang="en-US" sz="3200" dirty="0" err="1" smtClean="0">
                <a:latin typeface="Times New Roman" pitchFamily="18" charset="0"/>
                <a:cs typeface="Times New Roman" pitchFamily="18" charset="0"/>
              </a:rPr>
              <a:t>Brahmagiri</a:t>
            </a:r>
            <a:r>
              <a:rPr lang="en-US" sz="3200" dirty="0" smtClean="0">
                <a:latin typeface="Times New Roman" pitchFamily="18" charset="0"/>
                <a:cs typeface="Times New Roman" pitchFamily="18" charset="0"/>
              </a:rPr>
              <a:t> on </a:t>
            </a:r>
            <a:r>
              <a:rPr lang="en-US" sz="3200" dirty="0" err="1" smtClean="0">
                <a:latin typeface="Times New Roman" pitchFamily="18" charset="0"/>
                <a:cs typeface="Times New Roman" pitchFamily="18" charset="0"/>
              </a:rPr>
              <a:t>Sahyadri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Parvatha</a:t>
            </a:r>
            <a:r>
              <a:rPr lang="en-US" sz="3200" dirty="0" smtClean="0">
                <a:latin typeface="Times New Roman" pitchFamily="18" charset="0"/>
                <a:cs typeface="Times New Roman" pitchFamily="18" charset="0"/>
              </a:rPr>
              <a:t> (Western Ghats) and from there it started flowing downward through the mouth of a Cow (</a:t>
            </a:r>
            <a:r>
              <a:rPr lang="en-US" sz="3200" dirty="0" err="1" smtClean="0">
                <a:latin typeface="Times New Roman" pitchFamily="18" charset="0"/>
                <a:cs typeface="Times New Roman" pitchFamily="18" charset="0"/>
              </a:rPr>
              <a:t>Gomukha</a:t>
            </a:r>
            <a:r>
              <a:rPr lang="en-US" sz="3100" dirty="0" smtClean="0">
                <a:latin typeface="Times New Roman" pitchFamily="18" charset="0"/>
                <a:cs typeface="Times New Roman" pitchFamily="18" charset="0"/>
              </a:rPr>
              <a:t>);</a:t>
            </a:r>
            <a:r>
              <a:rPr lang="en-US" dirty="0" smtClean="0"/>
              <a:t/>
            </a:r>
            <a:br>
              <a:rPr lang="en-US" dirty="0" smtClean="0"/>
            </a:b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81000"/>
            <a:ext cx="7772400" cy="5638800"/>
          </a:xfrm>
        </p:spPr>
        <p:txBody>
          <a:bodyPr>
            <a:normAutofit fontScale="85000" lnSpcReduction="20000"/>
          </a:bodyPr>
          <a:lstStyle/>
          <a:p>
            <a:pPr algn="just"/>
            <a:r>
              <a:rPr lang="en-US" dirty="0" smtClean="0">
                <a:latin typeface="Times New Roman" pitchFamily="18" charset="0"/>
                <a:cs typeface="Times New Roman" pitchFamily="18" charset="0"/>
              </a:rPr>
              <a:t>Like </a:t>
            </a:r>
            <a:r>
              <a:rPr lang="en-US" dirty="0" err="1" smtClean="0">
                <a:latin typeface="Times New Roman" pitchFamily="18" charset="0"/>
                <a:cs typeface="Times New Roman" pitchFamily="18" charset="0"/>
              </a:rPr>
              <a:t>Ganga</a:t>
            </a:r>
            <a:r>
              <a:rPr lang="en-US" dirty="0" smtClean="0">
                <a:latin typeface="Times New Roman" pitchFamily="18" charset="0"/>
                <a:cs typeface="Times New Roman" pitchFamily="18" charset="0"/>
              </a:rPr>
              <a:t> became </a:t>
            </a:r>
            <a:r>
              <a:rPr lang="en-US" dirty="0" err="1" smtClean="0">
                <a:latin typeface="Times New Roman" pitchFamily="18" charset="0"/>
                <a:cs typeface="Times New Roman" pitchFamily="18" charset="0"/>
              </a:rPr>
              <a:t>Bhaagirathi</a:t>
            </a:r>
            <a:r>
              <a:rPr lang="en-US" dirty="0" smtClean="0">
                <a:latin typeface="Times New Roman" pitchFamily="18" charset="0"/>
                <a:cs typeface="Times New Roman" pitchFamily="18" charset="0"/>
              </a:rPr>
              <a:t> due to the efforts of King </a:t>
            </a:r>
            <a:r>
              <a:rPr lang="en-US" dirty="0" err="1" smtClean="0">
                <a:latin typeface="Times New Roman" pitchFamily="18" charset="0"/>
                <a:cs typeface="Times New Roman" pitchFamily="18" charset="0"/>
              </a:rPr>
              <a:t>Bhagirtha</a:t>
            </a:r>
            <a:r>
              <a:rPr lang="en-US" dirty="0" smtClean="0">
                <a:latin typeface="Times New Roman" pitchFamily="18" charset="0"/>
                <a:cs typeface="Times New Roman" pitchFamily="18" charset="0"/>
              </a:rPr>
              <a:t>, it also became </a:t>
            </a:r>
            <a:r>
              <a:rPr lang="en-US" dirty="0" err="1" smtClean="0">
                <a:latin typeface="Times New Roman" pitchFamily="18" charset="0"/>
                <a:cs typeface="Times New Roman" pitchFamily="18" charset="0"/>
              </a:rPr>
              <a:t>Goutami</a:t>
            </a:r>
            <a:r>
              <a:rPr lang="en-US" dirty="0" smtClean="0">
                <a:latin typeface="Times New Roman" pitchFamily="18" charset="0"/>
                <a:cs typeface="Times New Roman" pitchFamily="18" charset="0"/>
              </a:rPr>
              <a:t> since it was originated due to the efforts of Sage </a:t>
            </a:r>
            <a:r>
              <a:rPr lang="en-US" dirty="0" err="1" smtClean="0">
                <a:latin typeface="Times New Roman" pitchFamily="18" charset="0"/>
                <a:cs typeface="Times New Roman" pitchFamily="18" charset="0"/>
              </a:rPr>
              <a:t>Goutama</a:t>
            </a:r>
            <a:r>
              <a:rPr lang="en-US" dirty="0" smtClean="0">
                <a:latin typeface="Times New Roman" pitchFamily="18" charset="0"/>
                <a:cs typeface="Times New Roman" pitchFamily="18" charset="0"/>
              </a:rPr>
              <a:t>. Godavari is also known as </a:t>
            </a:r>
            <a:r>
              <a:rPr lang="en-US" dirty="0" err="1" smtClean="0">
                <a:latin typeface="Times New Roman" pitchFamily="18" charset="0"/>
                <a:cs typeface="Times New Roman" pitchFamily="18" charset="0"/>
              </a:rPr>
              <a:t>GoutamiGanga</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Godavari is also known as </a:t>
            </a:r>
            <a:r>
              <a:rPr lang="en-US" dirty="0" err="1" smtClean="0">
                <a:latin typeface="Times New Roman" pitchFamily="18" charset="0"/>
                <a:cs typeface="Times New Roman" pitchFamily="18" charset="0"/>
              </a:rPr>
              <a:t>DhavalaGanga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Dhavala</a:t>
            </a:r>
            <a:r>
              <a:rPr lang="en-US" dirty="0" smtClean="0">
                <a:latin typeface="Times New Roman" pitchFamily="18" charset="0"/>
                <a:cs typeface="Times New Roman" pitchFamily="18" charset="0"/>
              </a:rPr>
              <a:t> means white, beautiful, dazzling white etc. </a:t>
            </a:r>
            <a:r>
              <a:rPr lang="en-US" dirty="0" err="1" smtClean="0">
                <a:latin typeface="Times New Roman" pitchFamily="18" charset="0"/>
                <a:cs typeface="Times New Roman" pitchFamily="18" charset="0"/>
              </a:rPr>
              <a:t>Dhavala</a:t>
            </a:r>
            <a:r>
              <a:rPr lang="en-US" dirty="0" smtClean="0">
                <a:latin typeface="Times New Roman" pitchFamily="18" charset="0"/>
                <a:cs typeface="Times New Roman" pitchFamily="18" charset="0"/>
              </a:rPr>
              <a:t> also means white Cow. Since </a:t>
            </a:r>
            <a:r>
              <a:rPr lang="en-US" dirty="0" err="1" smtClean="0">
                <a:latin typeface="Times New Roman" pitchFamily="18" charset="0"/>
                <a:cs typeface="Times New Roman" pitchFamily="18" charset="0"/>
              </a:rPr>
              <a:t>Ganga</a:t>
            </a:r>
            <a:r>
              <a:rPr lang="en-US" dirty="0" smtClean="0">
                <a:latin typeface="Times New Roman" pitchFamily="18" charset="0"/>
                <a:cs typeface="Times New Roman" pitchFamily="18" charset="0"/>
              </a:rPr>
              <a:t> (Godavari) flows through the mouth of a Cow (</a:t>
            </a:r>
            <a:r>
              <a:rPr lang="en-US" dirty="0" err="1" smtClean="0">
                <a:latin typeface="Times New Roman" pitchFamily="18" charset="0"/>
                <a:cs typeface="Times New Roman" pitchFamily="18" charset="0"/>
              </a:rPr>
              <a:t>Gomukha</a:t>
            </a:r>
            <a:r>
              <a:rPr lang="en-US" dirty="0" smtClean="0">
                <a:latin typeface="Times New Roman" pitchFamily="18" charset="0"/>
                <a:cs typeface="Times New Roman" pitchFamily="18" charset="0"/>
              </a:rPr>
              <a:t>) it is also known as </a:t>
            </a:r>
            <a:r>
              <a:rPr lang="en-US" dirty="0" err="1" smtClean="0">
                <a:latin typeface="Times New Roman" pitchFamily="18" charset="0"/>
                <a:cs typeface="Times New Roman" pitchFamily="18" charset="0"/>
              </a:rPr>
              <a:t>Dhavalaganga</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Since it is flowing in the South it is also known as </a:t>
            </a:r>
            <a:r>
              <a:rPr lang="en-US" dirty="0" err="1" smtClean="0">
                <a:latin typeface="Times New Roman" pitchFamily="18" charset="0"/>
                <a:cs typeface="Times New Roman" pitchFamily="18" charset="0"/>
              </a:rPr>
              <a:t>Dakshina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Ganga</a:t>
            </a:r>
            <a:r>
              <a:rPr lang="en-US" dirty="0" smtClean="0">
                <a:latin typeface="Times New Roman" pitchFamily="18" charset="0"/>
                <a:cs typeface="Times New Roman" pitchFamily="18" charset="0"/>
              </a:rPr>
              <a:t> (Deccan Ganges)</a:t>
            </a:r>
          </a:p>
          <a:p>
            <a:pPr algn="just">
              <a:buNone/>
            </a:pPr>
            <a:r>
              <a:rPr lang="en-US" sz="2400" b="1" dirty="0" smtClean="0">
                <a:latin typeface="Times New Roman" pitchFamily="18" charset="0"/>
                <a:cs typeface="Times New Roman" pitchFamily="18" charset="0"/>
              </a:rPr>
              <a:t>    What is the path of Godavari?    </a:t>
            </a:r>
          </a:p>
          <a:p>
            <a:pPr algn="just">
              <a:buNone/>
            </a:pPr>
            <a:r>
              <a:rPr lang="en-US" sz="2400" b="1" dirty="0" smtClean="0">
                <a:latin typeface="Times New Roman" pitchFamily="18" charset="0"/>
                <a:cs typeface="Times New Roman" pitchFamily="18" charset="0"/>
              </a:rPr>
              <a:t>     Where does it flow? </a:t>
            </a:r>
          </a:p>
          <a:p>
            <a:pPr algn="just">
              <a:buNone/>
            </a:pPr>
            <a:r>
              <a:rPr lang="en-US" sz="2400" b="1" dirty="0" smtClean="0">
                <a:latin typeface="Times New Roman" pitchFamily="18" charset="0"/>
                <a:cs typeface="Times New Roman" pitchFamily="18" charset="0"/>
              </a:rPr>
              <a:t>    Which are the tributaries of Godavari? </a:t>
            </a:r>
          </a:p>
          <a:p>
            <a:pPr algn="just">
              <a:buNone/>
            </a:pPr>
            <a:r>
              <a:rPr lang="en-US" sz="2400" b="1" dirty="0" smtClean="0">
                <a:latin typeface="Times New Roman" pitchFamily="18" charset="0"/>
                <a:cs typeface="Times New Roman" pitchFamily="18" charset="0"/>
              </a:rPr>
              <a:t>     Where does it merge with the Sea?</a:t>
            </a:r>
            <a:endParaRPr lang="en-US" sz="2400"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After taking birth at </a:t>
            </a:r>
            <a:r>
              <a:rPr lang="en-US" dirty="0" err="1" smtClean="0">
                <a:latin typeface="Times New Roman" pitchFamily="18" charset="0"/>
                <a:cs typeface="Times New Roman" pitchFamily="18" charset="0"/>
              </a:rPr>
              <a:t>Brahmagiri</a:t>
            </a:r>
            <a:r>
              <a:rPr lang="en-US" dirty="0" smtClean="0">
                <a:latin typeface="Times New Roman" pitchFamily="18" charset="0"/>
                <a:cs typeface="Times New Roman" pitchFamily="18" charset="0"/>
              </a:rPr>
              <a:t> in </a:t>
            </a:r>
            <a:r>
              <a:rPr lang="en-US" dirty="0" err="1" smtClean="0">
                <a:latin typeface="Times New Roman" pitchFamily="18" charset="0"/>
                <a:cs typeface="Times New Roman" pitchFamily="18" charset="0"/>
              </a:rPr>
              <a:t>Sahyaadri</a:t>
            </a:r>
            <a:r>
              <a:rPr lang="en-US" dirty="0" smtClean="0">
                <a:latin typeface="Times New Roman" pitchFamily="18" charset="0"/>
                <a:cs typeface="Times New Roman" pitchFamily="18" charset="0"/>
              </a:rPr>
              <a:t> mountain ranges of Western Ghats, Godavari flows down through the mouth of Cow (</a:t>
            </a:r>
            <a:r>
              <a:rPr lang="en-US" dirty="0" err="1" smtClean="0">
                <a:latin typeface="Times New Roman" pitchFamily="18" charset="0"/>
                <a:cs typeface="Times New Roman" pitchFamily="18" charset="0"/>
              </a:rPr>
              <a:t>Gomukha</a:t>
            </a:r>
            <a:r>
              <a:rPr lang="en-US" dirty="0" smtClean="0">
                <a:latin typeface="Times New Roman" pitchFamily="18" charset="0"/>
                <a:cs typeface="Times New Roman" pitchFamily="18" charset="0"/>
              </a:rPr>
              <a:t>) reaches Nasik (</a:t>
            </a:r>
            <a:r>
              <a:rPr lang="en-US" dirty="0" err="1" smtClean="0">
                <a:latin typeface="Times New Roman" pitchFamily="18" charset="0"/>
                <a:cs typeface="Times New Roman" pitchFamily="18" charset="0"/>
              </a:rPr>
              <a:t>Trayamakeshwar</a:t>
            </a:r>
            <a:r>
              <a:rPr lang="en-US" dirty="0" smtClean="0">
                <a:latin typeface="Times New Roman" pitchFamily="18" charset="0"/>
                <a:cs typeface="Times New Roman" pitchFamily="18" charset="0"/>
              </a:rPr>
              <a:t>).</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81000"/>
            <a:ext cx="7772400" cy="5638800"/>
          </a:xfrm>
        </p:spPr>
        <p:txBody>
          <a:bodyPr>
            <a:normAutofit fontScale="85000" lnSpcReduction="20000"/>
          </a:bodyPr>
          <a:lstStyle/>
          <a:p>
            <a:pPr algn="just"/>
            <a:r>
              <a:rPr lang="en-US" dirty="0" smtClean="0">
                <a:latin typeface="Times New Roman" pitchFamily="18" charset="0"/>
                <a:cs typeface="Times New Roman" pitchFamily="18" charset="0"/>
              </a:rPr>
              <a:t>After flowing in six districts of Maharashtra state Godavari enters </a:t>
            </a:r>
            <a:r>
              <a:rPr lang="en-US" dirty="0" err="1" smtClean="0">
                <a:latin typeface="Times New Roman" pitchFamily="18" charset="0"/>
                <a:cs typeface="Times New Roman" pitchFamily="18" charset="0"/>
              </a:rPr>
              <a:t>Telangana</a:t>
            </a:r>
            <a:r>
              <a:rPr lang="en-US" dirty="0" smtClean="0">
                <a:latin typeface="Times New Roman" pitchFamily="18" charset="0"/>
                <a:cs typeface="Times New Roman" pitchFamily="18" charset="0"/>
              </a:rPr>
              <a:t> State at a place called </a:t>
            </a:r>
            <a:r>
              <a:rPr lang="en-US" dirty="0" err="1" smtClean="0">
                <a:latin typeface="Times New Roman" pitchFamily="18" charset="0"/>
                <a:cs typeface="Times New Roman" pitchFamily="18" charset="0"/>
              </a:rPr>
              <a:t>Kandukurthi</a:t>
            </a:r>
            <a:r>
              <a:rPr lang="en-US" dirty="0" smtClean="0">
                <a:latin typeface="Times New Roman" pitchFamily="18" charset="0"/>
                <a:cs typeface="Times New Roman" pitchFamily="18" charset="0"/>
              </a:rPr>
              <a:t> in </a:t>
            </a:r>
            <a:r>
              <a:rPr lang="en-US" dirty="0" err="1" smtClean="0">
                <a:latin typeface="Times New Roman" pitchFamily="18" charset="0"/>
                <a:cs typeface="Times New Roman" pitchFamily="18" charset="0"/>
              </a:rPr>
              <a:t>Nizamabad</a:t>
            </a:r>
            <a:r>
              <a:rPr lang="en-US" dirty="0" smtClean="0">
                <a:latin typeface="Times New Roman" pitchFamily="18" charset="0"/>
                <a:cs typeface="Times New Roman" pitchFamily="18" charset="0"/>
              </a:rPr>
              <a:t> district.</a:t>
            </a:r>
          </a:p>
          <a:p>
            <a:pPr algn="just"/>
            <a:r>
              <a:rPr lang="en-US" dirty="0" smtClean="0">
                <a:latin typeface="Times New Roman" pitchFamily="18" charset="0"/>
                <a:cs typeface="Times New Roman" pitchFamily="18" charset="0"/>
              </a:rPr>
              <a:t>After flowing in five districts of </a:t>
            </a:r>
            <a:r>
              <a:rPr lang="en-US" dirty="0" err="1" smtClean="0">
                <a:latin typeface="Times New Roman" pitchFamily="18" charset="0"/>
                <a:cs typeface="Times New Roman" pitchFamily="18" charset="0"/>
              </a:rPr>
              <a:t>Telangana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Adilabad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Nizamabad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Karimnagar</a:t>
            </a:r>
            <a:r>
              <a:rPr lang="en-US" dirty="0" smtClean="0">
                <a:latin typeface="Times New Roman" pitchFamily="18" charset="0"/>
                <a:cs typeface="Times New Roman" pitchFamily="18" charset="0"/>
              </a:rPr>
              <a:t>, Warangal, </a:t>
            </a:r>
            <a:r>
              <a:rPr lang="en-US" dirty="0" err="1" smtClean="0">
                <a:latin typeface="Times New Roman" pitchFamily="18" charset="0"/>
                <a:cs typeface="Times New Roman" pitchFamily="18" charset="0"/>
              </a:rPr>
              <a:t>Khammam</a:t>
            </a:r>
            <a:r>
              <a:rPr lang="en-US" dirty="0" smtClean="0">
                <a:latin typeface="Times New Roman" pitchFamily="18" charset="0"/>
                <a:cs typeface="Times New Roman" pitchFamily="18" charset="0"/>
              </a:rPr>
              <a:t>) Godavari enters Andhra Pradesh where it flows in the districts of East &amp; West Godavari;</a:t>
            </a:r>
          </a:p>
          <a:p>
            <a:pPr algn="just"/>
            <a:r>
              <a:rPr lang="en-US" dirty="0" smtClean="0">
                <a:latin typeface="Times New Roman" pitchFamily="18" charset="0"/>
                <a:cs typeface="Times New Roman" pitchFamily="18" charset="0"/>
              </a:rPr>
              <a:t>Before merging with the sea (Bay of Bengal), Godavari (</a:t>
            </a:r>
            <a:r>
              <a:rPr lang="en-US" dirty="0" err="1" smtClean="0">
                <a:latin typeface="Times New Roman" pitchFamily="18" charset="0"/>
                <a:cs typeface="Times New Roman" pitchFamily="18" charset="0"/>
              </a:rPr>
              <a:t>Akhanda</a:t>
            </a:r>
            <a:r>
              <a:rPr lang="en-US" dirty="0" smtClean="0">
                <a:latin typeface="Times New Roman" pitchFamily="18" charset="0"/>
                <a:cs typeface="Times New Roman" pitchFamily="18" charset="0"/>
              </a:rPr>
              <a:t> Godavari) splits into two major streams called </a:t>
            </a:r>
            <a:r>
              <a:rPr lang="en-US" dirty="0" err="1" smtClean="0">
                <a:latin typeface="Times New Roman" pitchFamily="18" charset="0"/>
                <a:cs typeface="Times New Roman" pitchFamily="18" charset="0"/>
              </a:rPr>
              <a:t>Goutami</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Vasishta</a:t>
            </a:r>
            <a:r>
              <a:rPr lang="en-US" dirty="0" smtClean="0">
                <a:latin typeface="Times New Roman" pitchFamily="18" charset="0"/>
                <a:cs typeface="Times New Roman" pitchFamily="18" charset="0"/>
              </a:rPr>
              <a:t> Godavari at a place called </a:t>
            </a:r>
            <a:r>
              <a:rPr lang="en-US" dirty="0" err="1" smtClean="0">
                <a:latin typeface="Times New Roman" pitchFamily="18" charset="0"/>
                <a:cs typeface="Times New Roman" pitchFamily="18" charset="0"/>
              </a:rPr>
              <a:t>Dhavaleswaram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Dhavalagiri</a:t>
            </a:r>
            <a:r>
              <a:rPr lang="en-US" dirty="0" smtClean="0">
                <a:latin typeface="Times New Roman" pitchFamily="18" charset="0"/>
                <a:cs typeface="Times New Roman" pitchFamily="18" charset="0"/>
              </a:rPr>
              <a:t>) near Rajahmundry.</a:t>
            </a:r>
          </a:p>
          <a:p>
            <a:pPr algn="just"/>
            <a:r>
              <a:rPr lang="en-US" dirty="0" err="1" smtClean="0">
                <a:latin typeface="Times New Roman" pitchFamily="18" charset="0"/>
                <a:cs typeface="Times New Roman" pitchFamily="18" charset="0"/>
              </a:rPr>
              <a:t>Vasishta</a:t>
            </a:r>
            <a:r>
              <a:rPr lang="en-US" dirty="0" smtClean="0">
                <a:latin typeface="Times New Roman" pitchFamily="18" charset="0"/>
                <a:cs typeface="Times New Roman" pitchFamily="18" charset="0"/>
              </a:rPr>
              <a:t> Godavari merges with the sea at a place called </a:t>
            </a:r>
            <a:r>
              <a:rPr lang="en-US" dirty="0" err="1" smtClean="0">
                <a:latin typeface="Times New Roman" pitchFamily="18" charset="0"/>
                <a:cs typeface="Times New Roman" pitchFamily="18" charset="0"/>
              </a:rPr>
              <a:t>Antharvedi</a:t>
            </a:r>
            <a:r>
              <a:rPr lang="en-US" dirty="0" smtClean="0">
                <a:latin typeface="Times New Roman" pitchFamily="18" charset="0"/>
                <a:cs typeface="Times New Roman" pitchFamily="18" charset="0"/>
              </a:rPr>
              <a:t> (near </a:t>
            </a:r>
            <a:r>
              <a:rPr lang="en-US" dirty="0" err="1" smtClean="0">
                <a:latin typeface="Times New Roman" pitchFamily="18" charset="0"/>
                <a:cs typeface="Times New Roman" pitchFamily="18" charset="0"/>
              </a:rPr>
              <a:t>Narsapuram</a:t>
            </a:r>
            <a:r>
              <a:rPr lang="en-US" dirty="0" smtClean="0">
                <a:latin typeface="Times New Roman" pitchFamily="18" charset="0"/>
                <a:cs typeface="Times New Roman" pitchFamily="18" charset="0"/>
              </a:rPr>
              <a:t>) and the other at </a:t>
            </a:r>
            <a:r>
              <a:rPr lang="en-US" dirty="0" err="1" smtClean="0">
                <a:latin typeface="Times New Roman" pitchFamily="18" charset="0"/>
                <a:cs typeface="Times New Roman" pitchFamily="18" charset="0"/>
              </a:rPr>
              <a:t>Yaanaam</a:t>
            </a:r>
            <a:r>
              <a:rPr lang="en-US" dirty="0" smtClean="0">
                <a:latin typeface="Times New Roman" pitchFamily="18" charset="0"/>
                <a:cs typeface="Times New Roman" pitchFamily="18" charset="0"/>
              </a:rPr>
              <a:t> in Pondicherry. Though </a:t>
            </a:r>
            <a:r>
              <a:rPr lang="en-US" dirty="0" err="1" smtClean="0">
                <a:latin typeface="Times New Roman" pitchFamily="18" charset="0"/>
                <a:cs typeface="Times New Roman" pitchFamily="18" charset="0"/>
              </a:rPr>
              <a:t>Yaanaam</a:t>
            </a:r>
            <a:r>
              <a:rPr lang="en-US" dirty="0" smtClean="0">
                <a:latin typeface="Times New Roman" pitchFamily="18" charset="0"/>
                <a:cs typeface="Times New Roman" pitchFamily="18" charset="0"/>
              </a:rPr>
              <a:t> is politically in the union territory of Pondicherry, it is nearer to Andhra Pradesh.</a:t>
            </a:r>
          </a:p>
          <a:p>
            <a:pPr algn="just"/>
            <a:r>
              <a:rPr lang="en-US" dirty="0" smtClean="0">
                <a:latin typeface="Times New Roman" pitchFamily="18" charset="0"/>
                <a:cs typeface="Times New Roman" pitchFamily="18" charset="0"/>
              </a:rPr>
              <a:t>It is said that </a:t>
            </a:r>
            <a:r>
              <a:rPr lang="en-US" dirty="0" err="1" smtClean="0">
                <a:latin typeface="Times New Roman" pitchFamily="18" charset="0"/>
                <a:cs typeface="Times New Roman" pitchFamily="18" charset="0"/>
              </a:rPr>
              <a:t>Saptha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Rishis</a:t>
            </a:r>
            <a:r>
              <a:rPr lang="en-US" dirty="0" smtClean="0">
                <a:latin typeface="Times New Roman" pitchFamily="18" charset="0"/>
                <a:cs typeface="Times New Roman" pitchFamily="18" charset="0"/>
              </a:rPr>
              <a:t> divided Godavari river into seven branches and merged them in the sea individually at different places in Godavari Basin which are popularly called as </a:t>
            </a:r>
            <a:r>
              <a:rPr lang="en-US" dirty="0" err="1" smtClean="0">
                <a:latin typeface="Times New Roman" pitchFamily="18" charset="0"/>
                <a:cs typeface="Times New Roman" pitchFamily="18" charset="0"/>
              </a:rPr>
              <a:t>Saptha</a:t>
            </a:r>
            <a:r>
              <a:rPr lang="en-US" dirty="0" smtClean="0">
                <a:latin typeface="Times New Roman" pitchFamily="18" charset="0"/>
                <a:cs typeface="Times New Roman" pitchFamily="18" charset="0"/>
              </a:rPr>
              <a:t> Godavari.</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5791200"/>
          </a:xfrm>
        </p:spPr>
        <p:txBody>
          <a:bodyPr>
            <a:normAutofit/>
          </a:bodyPr>
          <a:lstStyle/>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river Godavari thus travels a total distance of 1465 km from its origin (though the sea is at a distance of only 80 km) mainly in the states of Maharashtra, </a:t>
            </a:r>
            <a:r>
              <a:rPr lang="en-US" dirty="0" err="1" smtClean="0">
                <a:latin typeface="Times New Roman" pitchFamily="18" charset="0"/>
                <a:cs typeface="Times New Roman" pitchFamily="18" charset="0"/>
              </a:rPr>
              <a:t>Telangana</a:t>
            </a:r>
            <a:r>
              <a:rPr lang="en-US" dirty="0" smtClean="0">
                <a:latin typeface="Times New Roman" pitchFamily="18" charset="0"/>
                <a:cs typeface="Times New Roman" pitchFamily="18" charset="0"/>
              </a:rPr>
              <a:t> and Andhra Pradesh.</a:t>
            </a:r>
          </a:p>
          <a:p>
            <a:pPr algn="just"/>
            <a:r>
              <a:rPr lang="en-US" dirty="0" smtClean="0">
                <a:latin typeface="Times New Roman" pitchFamily="18" charset="0"/>
                <a:cs typeface="Times New Roman" pitchFamily="18" charset="0"/>
              </a:rPr>
              <a:t>Including its tributaries Godavari Basin covers six states (</a:t>
            </a:r>
            <a:r>
              <a:rPr lang="en-US" dirty="0" err="1" smtClean="0">
                <a:latin typeface="Times New Roman" pitchFamily="18" charset="0"/>
                <a:cs typeface="Times New Roman" pitchFamily="18" charset="0"/>
              </a:rPr>
              <a:t>Maharashta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Telangana</a:t>
            </a:r>
            <a:r>
              <a:rPr lang="en-US" dirty="0" smtClean="0">
                <a:latin typeface="Times New Roman" pitchFamily="18" charset="0"/>
                <a:cs typeface="Times New Roman" pitchFamily="18" charset="0"/>
              </a:rPr>
              <a:t>, Andhra Pradesh, Madhya Pradesh, </a:t>
            </a:r>
            <a:r>
              <a:rPr lang="en-US" dirty="0" err="1" smtClean="0">
                <a:latin typeface="Times New Roman" pitchFamily="18" charset="0"/>
                <a:cs typeface="Times New Roman" pitchFamily="18" charset="0"/>
              </a:rPr>
              <a:t>Chattisgarh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Odisha</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Pondicheery</a:t>
            </a:r>
            <a:r>
              <a:rPr lang="en-US" dirty="0" smtClean="0">
                <a:latin typeface="Times New Roman" pitchFamily="18" charset="0"/>
                <a:cs typeface="Times New Roman" pitchFamily="18" charset="0"/>
              </a:rPr>
              <a:t>) and one Union </a:t>
            </a:r>
            <a:r>
              <a:rPr lang="en-US" dirty="0" err="1" smtClean="0">
                <a:latin typeface="Times New Roman" pitchFamily="18" charset="0"/>
                <a:cs typeface="Times New Roman" pitchFamily="18" charset="0"/>
              </a:rPr>
              <a:t>Territtory</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Godavari the perennial river is the second largest river in India after Ganges (</a:t>
            </a:r>
            <a:r>
              <a:rPr lang="en-US" dirty="0" err="1" smtClean="0">
                <a:latin typeface="Times New Roman" pitchFamily="18" charset="0"/>
                <a:cs typeface="Times New Roman" pitchFamily="18" charset="0"/>
              </a:rPr>
              <a:t>Ganga</a:t>
            </a:r>
            <a:r>
              <a:rPr lang="en-US" dirty="0" smtClean="0">
                <a:latin typeface="Times New Roman" pitchFamily="18" charset="0"/>
                <a:cs typeface="Times New Roman" pitchFamily="18" charset="0"/>
              </a:rPr>
              <a:t>) covering nearly 10% of the geographical area of the country.</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57200"/>
            <a:ext cx="7772400" cy="5562600"/>
          </a:xfrm>
        </p:spPr>
        <p:txBody>
          <a:bodyPr>
            <a:normAutofit fontScale="85000" lnSpcReduction="20000"/>
          </a:bodyPr>
          <a:lstStyle/>
          <a:p>
            <a:pPr algn="just"/>
            <a:r>
              <a:rPr lang="en-US" sz="2800" dirty="0" smtClean="0">
                <a:latin typeface="Times New Roman" pitchFamily="18" charset="0"/>
                <a:cs typeface="Times New Roman" pitchFamily="18" charset="0"/>
              </a:rPr>
              <a:t>After entering Bangladesh, the main branch of the Ganges river is known as the </a:t>
            </a:r>
            <a:r>
              <a:rPr lang="en-US" sz="2800" dirty="0" err="1" smtClean="0">
                <a:latin typeface="Times New Roman" pitchFamily="18" charset="0"/>
                <a:cs typeface="Times New Roman" pitchFamily="18" charset="0"/>
              </a:rPr>
              <a:t>Padma</a:t>
            </a:r>
            <a:r>
              <a:rPr lang="en-US" sz="2800" dirty="0" smtClean="0">
                <a:latin typeface="Times New Roman" pitchFamily="18" charset="0"/>
                <a:cs typeface="Times New Roman" pitchFamily="18" charset="0"/>
              </a:rPr>
              <a:t>. The </a:t>
            </a:r>
            <a:r>
              <a:rPr lang="en-US" sz="2800" dirty="0" err="1" smtClean="0">
                <a:latin typeface="Times New Roman" pitchFamily="18" charset="0"/>
                <a:cs typeface="Times New Roman" pitchFamily="18" charset="0"/>
              </a:rPr>
              <a:t>Padma</a:t>
            </a:r>
            <a:r>
              <a:rPr lang="en-US" sz="2800" dirty="0" smtClean="0">
                <a:latin typeface="Times New Roman" pitchFamily="18" charset="0"/>
                <a:cs typeface="Times New Roman" pitchFamily="18" charset="0"/>
              </a:rPr>
              <a:t> is joined by the </a:t>
            </a:r>
            <a:r>
              <a:rPr lang="en-US" sz="2800" dirty="0" err="1" smtClean="0">
                <a:latin typeface="Times New Roman" pitchFamily="18" charset="0"/>
                <a:cs typeface="Times New Roman" pitchFamily="18" charset="0"/>
              </a:rPr>
              <a:t>Jamuna</a:t>
            </a:r>
            <a:r>
              <a:rPr lang="en-US" sz="2800" dirty="0" smtClean="0">
                <a:latin typeface="Times New Roman" pitchFamily="18" charset="0"/>
                <a:cs typeface="Times New Roman" pitchFamily="18" charset="0"/>
              </a:rPr>
              <a:t> River, the largest </a:t>
            </a:r>
            <a:r>
              <a:rPr lang="en-US" sz="2800" dirty="0" err="1" smtClean="0">
                <a:latin typeface="Times New Roman" pitchFamily="18" charset="0"/>
                <a:cs typeface="Times New Roman" pitchFamily="18" charset="0"/>
              </a:rPr>
              <a:t>distributary</a:t>
            </a:r>
            <a:r>
              <a:rPr lang="en-US" sz="2800" dirty="0" smtClean="0">
                <a:latin typeface="Times New Roman" pitchFamily="18" charset="0"/>
                <a:cs typeface="Times New Roman" pitchFamily="18" charset="0"/>
              </a:rPr>
              <a:t> of the Brahmaputra. Further downstream, the </a:t>
            </a:r>
            <a:r>
              <a:rPr lang="en-US" sz="2800" dirty="0" err="1" smtClean="0">
                <a:latin typeface="Times New Roman" pitchFamily="18" charset="0"/>
                <a:cs typeface="Times New Roman" pitchFamily="18" charset="0"/>
              </a:rPr>
              <a:t>Padma</a:t>
            </a:r>
            <a:r>
              <a:rPr lang="en-US" sz="2800" dirty="0" smtClean="0">
                <a:latin typeface="Times New Roman" pitchFamily="18" charset="0"/>
                <a:cs typeface="Times New Roman" pitchFamily="18" charset="0"/>
              </a:rPr>
              <a:t> joins the </a:t>
            </a:r>
            <a:r>
              <a:rPr lang="en-US" sz="2800" dirty="0" err="1" smtClean="0">
                <a:latin typeface="Times New Roman" pitchFamily="18" charset="0"/>
                <a:cs typeface="Times New Roman" pitchFamily="18" charset="0"/>
              </a:rPr>
              <a:t>Meghna</a:t>
            </a:r>
            <a:r>
              <a:rPr lang="en-US" sz="2800" dirty="0" smtClean="0">
                <a:latin typeface="Times New Roman" pitchFamily="18" charset="0"/>
                <a:cs typeface="Times New Roman" pitchFamily="18" charset="0"/>
              </a:rPr>
              <a:t> River, the converged flow of </a:t>
            </a:r>
            <a:r>
              <a:rPr lang="en-US" sz="2800" dirty="0" err="1" smtClean="0">
                <a:latin typeface="Times New Roman" pitchFamily="18" charset="0"/>
                <a:cs typeface="Times New Roman" pitchFamily="18" charset="0"/>
              </a:rPr>
              <a:t>Surma-Meghna</a:t>
            </a:r>
            <a:r>
              <a:rPr lang="en-US" sz="2800" dirty="0" smtClean="0">
                <a:latin typeface="Times New Roman" pitchFamily="18" charset="0"/>
                <a:cs typeface="Times New Roman" pitchFamily="18" charset="0"/>
              </a:rPr>
              <a:t> River System taking on the </a:t>
            </a:r>
            <a:r>
              <a:rPr lang="en-US" sz="2800" dirty="0" err="1" smtClean="0">
                <a:latin typeface="Times New Roman" pitchFamily="18" charset="0"/>
                <a:cs typeface="Times New Roman" pitchFamily="18" charset="0"/>
              </a:rPr>
              <a:t>Meghna's</a:t>
            </a:r>
            <a:r>
              <a:rPr lang="en-US" sz="2800" dirty="0" smtClean="0">
                <a:latin typeface="Times New Roman" pitchFamily="18" charset="0"/>
                <a:cs typeface="Times New Roman" pitchFamily="18" charset="0"/>
              </a:rPr>
              <a:t> name as it enters the </a:t>
            </a:r>
            <a:r>
              <a:rPr lang="en-US" sz="2800" dirty="0" err="1" smtClean="0">
                <a:latin typeface="Times New Roman" pitchFamily="18" charset="0"/>
                <a:cs typeface="Times New Roman" pitchFamily="18" charset="0"/>
              </a:rPr>
              <a:t>Meghna</a:t>
            </a:r>
            <a:r>
              <a:rPr lang="en-US" sz="2800" dirty="0" smtClean="0">
                <a:latin typeface="Times New Roman" pitchFamily="18" charset="0"/>
                <a:cs typeface="Times New Roman" pitchFamily="18" charset="0"/>
              </a:rPr>
              <a:t> Estuary, which empties into the Bay of Bengal. Here it forms the 1,430 by 3,000 km (890 by 1,860 mi) Bengal Fan, the world's largest submarine fan, which alone accounts for 10–20% of the global burial of organic carbon.</a:t>
            </a:r>
          </a:p>
          <a:p>
            <a:pPr algn="just"/>
            <a:r>
              <a:rPr lang="en-US" sz="2800" dirty="0" smtClean="0">
                <a:latin typeface="Times New Roman" pitchFamily="18" charset="0"/>
                <a:cs typeface="Times New Roman" pitchFamily="18" charset="0"/>
              </a:rPr>
              <a:t>The Ganges Delta, formed mainly by the large, sediment-laden flows of the Ganges and Brahmaputra rivers, is the world's largest delta, at about 64,000 km</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(25,000 sq mi). It stretches 400 km (250 mi) along the Bay of Bengal.</a:t>
            </a:r>
          </a:p>
          <a:p>
            <a:pPr algn="just"/>
            <a:r>
              <a:rPr lang="en-US" sz="2800" dirty="0" smtClean="0">
                <a:latin typeface="Times New Roman" pitchFamily="18" charset="0"/>
                <a:cs typeface="Times New Roman" pitchFamily="18" charset="0"/>
              </a:rPr>
              <a:t>Only the Amazon and Congo rivers have a greater average discharge than the combined flow of the Ganges, the Brahmaputra, and the </a:t>
            </a:r>
            <a:r>
              <a:rPr lang="en-US" sz="2800" dirty="0" err="1" smtClean="0">
                <a:latin typeface="Times New Roman" pitchFamily="18" charset="0"/>
                <a:cs typeface="Times New Roman" pitchFamily="18" charset="0"/>
              </a:rPr>
              <a:t>Surma-Meghna</a:t>
            </a:r>
            <a:r>
              <a:rPr lang="en-US" sz="2800" dirty="0" smtClean="0">
                <a:latin typeface="Times New Roman" pitchFamily="18" charset="0"/>
                <a:cs typeface="Times New Roman" pitchFamily="18" charset="0"/>
              </a:rPr>
              <a:t> river system. In full flood only the Amazon is larger.</a:t>
            </a:r>
          </a:p>
          <a:p>
            <a:endParaRPr lang="en-GB"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57200"/>
            <a:ext cx="7772400" cy="5562600"/>
          </a:xfrm>
        </p:spPr>
        <p:txBody>
          <a:bodyPr/>
          <a:lstStyle/>
          <a:p>
            <a:pPr algn="just">
              <a:buNone/>
            </a:pPr>
            <a:endParaRPr lang="en-US" b="1"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Tributaries of Godavari</a:t>
            </a:r>
            <a:r>
              <a:rPr lang="en-US" dirty="0" smtClean="0">
                <a:latin typeface="Times New Roman" pitchFamily="18" charset="0"/>
                <a:cs typeface="Times New Roman" pitchFamily="18" charset="0"/>
              </a:rPr>
              <a:t>…</a:t>
            </a:r>
          </a:p>
          <a:p>
            <a:pPr algn="just">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Manjeera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Pranahita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Indravati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Sabari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Bindusara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Wardha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Pravara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Poorna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Maneru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Kinnerasani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Seeleru</a:t>
            </a:r>
            <a:endParaRPr lang="en-US" sz="2800"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Pilgrimage on the Banks of Holy River Godavari</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There are several sacred places of Pilgrimage on the Banks of the Holy river Godavari which are worth seeing. Apart from the place of origin viz. </a:t>
            </a:r>
            <a:r>
              <a:rPr lang="en-US" dirty="0" err="1" smtClean="0">
                <a:latin typeface="Times New Roman" pitchFamily="18" charset="0"/>
                <a:cs typeface="Times New Roman" pitchFamily="18" charset="0"/>
              </a:rPr>
              <a:t>Brahmagiri</a:t>
            </a:r>
            <a:r>
              <a:rPr lang="en-US" dirty="0" smtClean="0">
                <a:latin typeface="Times New Roman" pitchFamily="18" charset="0"/>
                <a:cs typeface="Times New Roman" pitchFamily="18" charset="0"/>
              </a:rPr>
              <a:t>, some of the most important are….</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04800"/>
            <a:ext cx="7772400" cy="5715000"/>
          </a:xfrm>
        </p:spPr>
        <p:txBody>
          <a:bodyPr>
            <a:normAutofit fontScale="85000" lnSpcReduction="20000"/>
          </a:bodyPr>
          <a:lstStyle/>
          <a:p>
            <a:pPr algn="just"/>
            <a:r>
              <a:rPr lang="en-US" dirty="0" smtClean="0">
                <a:latin typeface="Times New Roman" pitchFamily="18" charset="0"/>
                <a:cs typeface="Times New Roman" pitchFamily="18" charset="0"/>
              </a:rPr>
              <a:t>After flowing in six districts of Maharashtra state Godavari enters </a:t>
            </a:r>
            <a:r>
              <a:rPr lang="en-US" dirty="0" err="1" smtClean="0">
                <a:latin typeface="Times New Roman" pitchFamily="18" charset="0"/>
                <a:cs typeface="Times New Roman" pitchFamily="18" charset="0"/>
              </a:rPr>
              <a:t>Telangana</a:t>
            </a:r>
            <a:r>
              <a:rPr lang="en-US" dirty="0" smtClean="0">
                <a:latin typeface="Times New Roman" pitchFamily="18" charset="0"/>
                <a:cs typeface="Times New Roman" pitchFamily="18" charset="0"/>
              </a:rPr>
              <a:t> State at a place called </a:t>
            </a:r>
            <a:r>
              <a:rPr lang="en-US" dirty="0" err="1" smtClean="0">
                <a:latin typeface="Times New Roman" pitchFamily="18" charset="0"/>
                <a:cs typeface="Times New Roman" pitchFamily="18" charset="0"/>
              </a:rPr>
              <a:t>Kandukurthi</a:t>
            </a:r>
            <a:r>
              <a:rPr lang="en-US" dirty="0" smtClean="0">
                <a:latin typeface="Times New Roman" pitchFamily="18" charset="0"/>
                <a:cs typeface="Times New Roman" pitchFamily="18" charset="0"/>
              </a:rPr>
              <a:t> in </a:t>
            </a:r>
            <a:r>
              <a:rPr lang="en-US" dirty="0" err="1" smtClean="0">
                <a:latin typeface="Times New Roman" pitchFamily="18" charset="0"/>
                <a:cs typeface="Times New Roman" pitchFamily="18" charset="0"/>
              </a:rPr>
              <a:t>Nizamabad</a:t>
            </a:r>
            <a:r>
              <a:rPr lang="en-US" dirty="0" smtClean="0">
                <a:latin typeface="Times New Roman" pitchFamily="18" charset="0"/>
                <a:cs typeface="Times New Roman" pitchFamily="18" charset="0"/>
              </a:rPr>
              <a:t> district.</a:t>
            </a:r>
          </a:p>
          <a:p>
            <a:pPr algn="just"/>
            <a:r>
              <a:rPr lang="en-US" dirty="0" smtClean="0">
                <a:latin typeface="Times New Roman" pitchFamily="18" charset="0"/>
                <a:cs typeface="Times New Roman" pitchFamily="18" charset="0"/>
              </a:rPr>
              <a:t>After flowing in five districts of </a:t>
            </a:r>
            <a:r>
              <a:rPr lang="en-US" dirty="0" err="1" smtClean="0">
                <a:latin typeface="Times New Roman" pitchFamily="18" charset="0"/>
                <a:cs typeface="Times New Roman" pitchFamily="18" charset="0"/>
              </a:rPr>
              <a:t>Telangana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Adilabad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Nizamabad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Karimnagar</a:t>
            </a:r>
            <a:r>
              <a:rPr lang="en-US" dirty="0" smtClean="0">
                <a:latin typeface="Times New Roman" pitchFamily="18" charset="0"/>
                <a:cs typeface="Times New Roman" pitchFamily="18" charset="0"/>
              </a:rPr>
              <a:t>, Warangal, </a:t>
            </a:r>
            <a:r>
              <a:rPr lang="en-US" dirty="0" err="1" smtClean="0">
                <a:latin typeface="Times New Roman" pitchFamily="18" charset="0"/>
                <a:cs typeface="Times New Roman" pitchFamily="18" charset="0"/>
              </a:rPr>
              <a:t>Khammam</a:t>
            </a:r>
            <a:r>
              <a:rPr lang="en-US" dirty="0" smtClean="0">
                <a:latin typeface="Times New Roman" pitchFamily="18" charset="0"/>
                <a:cs typeface="Times New Roman" pitchFamily="18" charset="0"/>
              </a:rPr>
              <a:t>) Godavari enters Andhra Pradesh where it flows in the districts of East &amp; West Godavari;</a:t>
            </a:r>
          </a:p>
          <a:p>
            <a:pPr algn="just"/>
            <a:r>
              <a:rPr lang="en-US" dirty="0" smtClean="0">
                <a:latin typeface="Times New Roman" pitchFamily="18" charset="0"/>
                <a:cs typeface="Times New Roman" pitchFamily="18" charset="0"/>
              </a:rPr>
              <a:t>Before merging with the sea (Bay of Bengal), Godavari (</a:t>
            </a:r>
            <a:r>
              <a:rPr lang="en-US" dirty="0" err="1" smtClean="0">
                <a:latin typeface="Times New Roman" pitchFamily="18" charset="0"/>
                <a:cs typeface="Times New Roman" pitchFamily="18" charset="0"/>
              </a:rPr>
              <a:t>Akhanda</a:t>
            </a:r>
            <a:r>
              <a:rPr lang="en-US" dirty="0" smtClean="0">
                <a:latin typeface="Times New Roman" pitchFamily="18" charset="0"/>
                <a:cs typeface="Times New Roman" pitchFamily="18" charset="0"/>
              </a:rPr>
              <a:t> Godavari) splits into two major streams called </a:t>
            </a:r>
            <a:r>
              <a:rPr lang="en-US" dirty="0" err="1" smtClean="0">
                <a:latin typeface="Times New Roman" pitchFamily="18" charset="0"/>
                <a:cs typeface="Times New Roman" pitchFamily="18" charset="0"/>
              </a:rPr>
              <a:t>Goutami</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Vasishta</a:t>
            </a:r>
            <a:r>
              <a:rPr lang="en-US" dirty="0" smtClean="0">
                <a:latin typeface="Times New Roman" pitchFamily="18" charset="0"/>
                <a:cs typeface="Times New Roman" pitchFamily="18" charset="0"/>
              </a:rPr>
              <a:t> Godavari at a place called </a:t>
            </a:r>
            <a:r>
              <a:rPr lang="en-US" dirty="0" err="1" smtClean="0">
                <a:latin typeface="Times New Roman" pitchFamily="18" charset="0"/>
                <a:cs typeface="Times New Roman" pitchFamily="18" charset="0"/>
              </a:rPr>
              <a:t>Dhavaleswaram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Dhavalagiri</a:t>
            </a:r>
            <a:r>
              <a:rPr lang="en-US" dirty="0" smtClean="0">
                <a:latin typeface="Times New Roman" pitchFamily="18" charset="0"/>
                <a:cs typeface="Times New Roman" pitchFamily="18" charset="0"/>
              </a:rPr>
              <a:t>) near Rajahmundry.</a:t>
            </a:r>
          </a:p>
          <a:p>
            <a:pPr algn="just"/>
            <a:r>
              <a:rPr lang="en-US" dirty="0" err="1" smtClean="0">
                <a:latin typeface="Times New Roman" pitchFamily="18" charset="0"/>
                <a:cs typeface="Times New Roman" pitchFamily="18" charset="0"/>
              </a:rPr>
              <a:t>Vasishta</a:t>
            </a:r>
            <a:r>
              <a:rPr lang="en-US" dirty="0" smtClean="0">
                <a:latin typeface="Times New Roman" pitchFamily="18" charset="0"/>
                <a:cs typeface="Times New Roman" pitchFamily="18" charset="0"/>
              </a:rPr>
              <a:t> Godavari merges with the sea at a place called </a:t>
            </a:r>
            <a:r>
              <a:rPr lang="en-US" dirty="0" err="1" smtClean="0">
                <a:latin typeface="Times New Roman" pitchFamily="18" charset="0"/>
                <a:cs typeface="Times New Roman" pitchFamily="18" charset="0"/>
              </a:rPr>
              <a:t>Antharvedi</a:t>
            </a:r>
            <a:r>
              <a:rPr lang="en-US" dirty="0" smtClean="0">
                <a:latin typeface="Times New Roman" pitchFamily="18" charset="0"/>
                <a:cs typeface="Times New Roman" pitchFamily="18" charset="0"/>
              </a:rPr>
              <a:t> (near </a:t>
            </a:r>
            <a:r>
              <a:rPr lang="en-US" dirty="0" err="1" smtClean="0">
                <a:latin typeface="Times New Roman" pitchFamily="18" charset="0"/>
                <a:cs typeface="Times New Roman" pitchFamily="18" charset="0"/>
              </a:rPr>
              <a:t>Narsapuram</a:t>
            </a:r>
            <a:r>
              <a:rPr lang="en-US" dirty="0" smtClean="0">
                <a:latin typeface="Times New Roman" pitchFamily="18" charset="0"/>
                <a:cs typeface="Times New Roman" pitchFamily="18" charset="0"/>
              </a:rPr>
              <a:t>) and the other at </a:t>
            </a:r>
            <a:r>
              <a:rPr lang="en-US" dirty="0" err="1" smtClean="0">
                <a:latin typeface="Times New Roman" pitchFamily="18" charset="0"/>
                <a:cs typeface="Times New Roman" pitchFamily="18" charset="0"/>
              </a:rPr>
              <a:t>Yaanaam</a:t>
            </a:r>
            <a:r>
              <a:rPr lang="en-US" dirty="0" smtClean="0">
                <a:latin typeface="Times New Roman" pitchFamily="18" charset="0"/>
                <a:cs typeface="Times New Roman" pitchFamily="18" charset="0"/>
              </a:rPr>
              <a:t> in Pondicherry. Though </a:t>
            </a:r>
            <a:r>
              <a:rPr lang="en-US" dirty="0" err="1" smtClean="0">
                <a:latin typeface="Times New Roman" pitchFamily="18" charset="0"/>
                <a:cs typeface="Times New Roman" pitchFamily="18" charset="0"/>
              </a:rPr>
              <a:t>Yaanaam</a:t>
            </a:r>
            <a:r>
              <a:rPr lang="en-US" dirty="0" smtClean="0">
                <a:latin typeface="Times New Roman" pitchFamily="18" charset="0"/>
                <a:cs typeface="Times New Roman" pitchFamily="18" charset="0"/>
              </a:rPr>
              <a:t> is politically in the union territory of Pondicherry, it is nearer to Andhra Pradesh.</a:t>
            </a:r>
          </a:p>
          <a:p>
            <a:pPr algn="just"/>
            <a:r>
              <a:rPr lang="en-US" dirty="0" smtClean="0">
                <a:latin typeface="Times New Roman" pitchFamily="18" charset="0"/>
                <a:cs typeface="Times New Roman" pitchFamily="18" charset="0"/>
              </a:rPr>
              <a:t>It is said that </a:t>
            </a:r>
            <a:r>
              <a:rPr lang="en-US" dirty="0" err="1" smtClean="0">
                <a:latin typeface="Times New Roman" pitchFamily="18" charset="0"/>
                <a:cs typeface="Times New Roman" pitchFamily="18" charset="0"/>
              </a:rPr>
              <a:t>Saptha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Rishis</a:t>
            </a:r>
            <a:r>
              <a:rPr lang="en-US" dirty="0" smtClean="0">
                <a:latin typeface="Times New Roman" pitchFamily="18" charset="0"/>
                <a:cs typeface="Times New Roman" pitchFamily="18" charset="0"/>
              </a:rPr>
              <a:t> divided Godavari river into seven branches and merged them in the sea individually at different places in Godavari Basin which are popularly called as </a:t>
            </a:r>
            <a:r>
              <a:rPr lang="en-US" dirty="0" err="1" smtClean="0">
                <a:latin typeface="Times New Roman" pitchFamily="18" charset="0"/>
                <a:cs typeface="Times New Roman" pitchFamily="18" charset="0"/>
              </a:rPr>
              <a:t>Saptha</a:t>
            </a:r>
            <a:r>
              <a:rPr lang="en-US" dirty="0" smtClean="0">
                <a:latin typeface="Times New Roman" pitchFamily="18" charset="0"/>
                <a:cs typeface="Times New Roman" pitchFamily="18" charset="0"/>
              </a:rPr>
              <a:t> Godavari.</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04800"/>
            <a:ext cx="7772400" cy="5715000"/>
          </a:xfrm>
        </p:spPr>
        <p:txBody>
          <a:bodyPr>
            <a:normAutofit fontScale="92500" lnSpcReduction="10000"/>
          </a:bodyPr>
          <a:lstStyle/>
          <a:p>
            <a:pPr algn="just">
              <a:buNone/>
            </a:pPr>
            <a:r>
              <a:rPr lang="en-US" b="1" dirty="0" smtClean="0">
                <a:latin typeface="Times New Roman" pitchFamily="18" charset="0"/>
                <a:cs typeface="Times New Roman" pitchFamily="18" charset="0"/>
              </a:rPr>
              <a:t>TRYAMBAKESHWAR </a:t>
            </a:r>
            <a:r>
              <a:rPr lang="en-US" dirty="0" smtClean="0">
                <a:latin typeface="Times New Roman" pitchFamily="18" charset="0"/>
                <a:cs typeface="Times New Roman" pitchFamily="18" charset="0"/>
              </a:rPr>
              <a:t>(Nasik)</a:t>
            </a:r>
          </a:p>
          <a:p>
            <a:pPr algn="just"/>
            <a:r>
              <a:rPr lang="en-US" dirty="0" smtClean="0">
                <a:latin typeface="Times New Roman" pitchFamily="18" charset="0"/>
                <a:cs typeface="Times New Roman" pitchFamily="18" charset="0"/>
              </a:rPr>
              <a:t>Right at the foot of its birth place lays the famous Shiva </a:t>
            </a:r>
            <a:r>
              <a:rPr lang="en-US" dirty="0" err="1" smtClean="0">
                <a:latin typeface="Times New Roman" pitchFamily="18" charset="0"/>
                <a:cs typeface="Times New Roman" pitchFamily="18" charset="0"/>
              </a:rPr>
              <a:t>Kshethra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Tryambakeshwar</a:t>
            </a:r>
            <a:r>
              <a:rPr lang="en-US" dirty="0" smtClean="0">
                <a:latin typeface="Times New Roman" pitchFamily="18" charset="0"/>
                <a:cs typeface="Times New Roman" pitchFamily="18" charset="0"/>
              </a:rPr>
              <a:t> where Lord Shiva manifested in the form of a </a:t>
            </a:r>
            <a:r>
              <a:rPr lang="en-US" dirty="0" err="1" smtClean="0">
                <a:latin typeface="Times New Roman" pitchFamily="18" charset="0"/>
                <a:cs typeface="Times New Roman" pitchFamily="18" charset="0"/>
              </a:rPr>
              <a:t>Jyothirlinga</a:t>
            </a:r>
            <a:r>
              <a:rPr lang="en-US" dirty="0" smtClean="0">
                <a:latin typeface="Times New Roman" pitchFamily="18" charset="0"/>
                <a:cs typeface="Times New Roman" pitchFamily="18" charset="0"/>
              </a:rPr>
              <a:t>. It is a rare Shiva </a:t>
            </a:r>
            <a:r>
              <a:rPr lang="en-US" dirty="0" err="1" smtClean="0">
                <a:latin typeface="Times New Roman" pitchFamily="18" charset="0"/>
                <a:cs typeface="Times New Roman" pitchFamily="18" charset="0"/>
              </a:rPr>
              <a:t>Linga</a:t>
            </a:r>
            <a:r>
              <a:rPr lang="en-US" dirty="0" smtClean="0">
                <a:latin typeface="Times New Roman" pitchFamily="18" charset="0"/>
                <a:cs typeface="Times New Roman" pitchFamily="18" charset="0"/>
              </a:rPr>
              <a:t> which is unlike other is in small pit with three openings symbolizing the three eyes of Lord Shiva. It is the first place of sojourn for Godavari which constantly pours on the top of the </a:t>
            </a:r>
            <a:r>
              <a:rPr lang="en-US" dirty="0" err="1" smtClean="0">
                <a:latin typeface="Times New Roman" pitchFamily="18" charset="0"/>
                <a:cs typeface="Times New Roman" pitchFamily="18" charset="0"/>
              </a:rPr>
              <a:t>Jyothirlinga</a:t>
            </a:r>
            <a:r>
              <a:rPr lang="en-US" dirty="0" smtClean="0">
                <a:latin typeface="Times New Roman" pitchFamily="18" charset="0"/>
                <a:cs typeface="Times New Roman" pitchFamily="18" charset="0"/>
              </a:rPr>
              <a:t> of </a:t>
            </a:r>
            <a:r>
              <a:rPr lang="en-US" dirty="0" err="1" smtClean="0">
                <a:latin typeface="Times New Roman" pitchFamily="18" charset="0"/>
                <a:cs typeface="Times New Roman" pitchFamily="18" charset="0"/>
              </a:rPr>
              <a:t>Abhishekapriya</a:t>
            </a:r>
            <a:r>
              <a:rPr lang="en-US" dirty="0" smtClean="0">
                <a:latin typeface="Times New Roman" pitchFamily="18" charset="0"/>
                <a:cs typeface="Times New Roman" pitchFamily="18" charset="0"/>
              </a:rPr>
              <a:t> Lord Shiva.</a:t>
            </a:r>
          </a:p>
          <a:p>
            <a:pPr algn="just">
              <a:buNone/>
            </a:pPr>
            <a:r>
              <a:rPr lang="en-US" b="1" dirty="0" smtClean="0">
                <a:latin typeface="Times New Roman" pitchFamily="18" charset="0"/>
                <a:cs typeface="Times New Roman" pitchFamily="18" charset="0"/>
              </a:rPr>
              <a:t>NASIK</a:t>
            </a:r>
            <a:endParaRPr lang="en-US"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Panchavati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Kshethra</a:t>
            </a:r>
            <a:r>
              <a:rPr lang="en-US" dirty="0" smtClean="0">
                <a:latin typeface="Times New Roman" pitchFamily="18" charset="0"/>
                <a:cs typeface="Times New Roman" pitchFamily="18" charset="0"/>
              </a:rPr>
              <a:t>… It is strongly believed that Lord Sri Rama had spent part of his </a:t>
            </a:r>
            <a:r>
              <a:rPr lang="en-US" dirty="0" err="1" smtClean="0">
                <a:latin typeface="Times New Roman" pitchFamily="18" charset="0"/>
                <a:cs typeface="Times New Roman" pitchFamily="18" charset="0"/>
              </a:rPr>
              <a:t>Vanavaasa</a:t>
            </a:r>
            <a:r>
              <a:rPr lang="en-US" dirty="0" smtClean="0">
                <a:latin typeface="Times New Roman" pitchFamily="18" charset="0"/>
                <a:cs typeface="Times New Roman" pitchFamily="18" charset="0"/>
              </a:rPr>
              <a:t> (sojourn) at this place on the banks of river Godavari. This is also believed to be the place where </a:t>
            </a:r>
            <a:r>
              <a:rPr lang="en-US" dirty="0" err="1" smtClean="0">
                <a:latin typeface="Times New Roman" pitchFamily="18" charset="0"/>
                <a:cs typeface="Times New Roman" pitchFamily="18" charset="0"/>
              </a:rPr>
              <a:t>Lakshmana</a:t>
            </a:r>
            <a:r>
              <a:rPr lang="en-US" dirty="0" smtClean="0">
                <a:latin typeface="Times New Roman" pitchFamily="18" charset="0"/>
                <a:cs typeface="Times New Roman" pitchFamily="18" charset="0"/>
              </a:rPr>
              <a:t> chopped off the nose/ears of </a:t>
            </a:r>
            <a:r>
              <a:rPr lang="en-US" dirty="0" err="1" smtClean="0">
                <a:latin typeface="Times New Roman" pitchFamily="18" charset="0"/>
                <a:cs typeface="Times New Roman" pitchFamily="18" charset="0"/>
              </a:rPr>
              <a:t>Soorpanakha</a:t>
            </a:r>
            <a:r>
              <a:rPr lang="en-US" dirty="0" smtClean="0">
                <a:latin typeface="Times New Roman" pitchFamily="18" charset="0"/>
                <a:cs typeface="Times New Roman" pitchFamily="18" charset="0"/>
              </a:rPr>
              <a:t> (sister of </a:t>
            </a:r>
            <a:r>
              <a:rPr lang="en-US" dirty="0" err="1" smtClean="0">
                <a:latin typeface="Times New Roman" pitchFamily="18" charset="0"/>
                <a:cs typeface="Times New Roman" pitchFamily="18" charset="0"/>
              </a:rPr>
              <a:t>Raavanaasura</a:t>
            </a:r>
            <a:r>
              <a:rPr lang="en-US" dirty="0" smtClean="0">
                <a:latin typeface="Times New Roman" pitchFamily="18" charset="0"/>
                <a:cs typeface="Times New Roman" pitchFamily="18" charset="0"/>
              </a:rPr>
              <a:t>) and the place has derived its name Nasik from this episode. This is also the place where </a:t>
            </a:r>
            <a:r>
              <a:rPr lang="en-US" dirty="0" err="1" smtClean="0">
                <a:latin typeface="Times New Roman" pitchFamily="18" charset="0"/>
                <a:cs typeface="Times New Roman" pitchFamily="18" charset="0"/>
              </a:rPr>
              <a:t>Kumbha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Mela</a:t>
            </a:r>
            <a:r>
              <a:rPr lang="en-US" dirty="0" smtClean="0">
                <a:latin typeface="Times New Roman" pitchFamily="18" charset="0"/>
                <a:cs typeface="Times New Roman" pitchFamily="18" charset="0"/>
              </a:rPr>
              <a:t> is held once in twelve years.</a:t>
            </a:r>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28600"/>
            <a:ext cx="7772400" cy="5791200"/>
          </a:xfrm>
        </p:spPr>
        <p:txBody>
          <a:bodyPr>
            <a:normAutofit fontScale="77500" lnSpcReduction="20000"/>
          </a:bodyPr>
          <a:lstStyle/>
          <a:p>
            <a:pPr algn="just">
              <a:buNone/>
            </a:pPr>
            <a:r>
              <a:rPr lang="en-US" b="1" dirty="0" smtClean="0">
                <a:latin typeface="Times New Roman" pitchFamily="18" charset="0"/>
                <a:cs typeface="Times New Roman" pitchFamily="18" charset="0"/>
              </a:rPr>
              <a:t>BASARA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Basar</a:t>
            </a: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In our country we find very few temples of Goddess </a:t>
            </a:r>
            <a:r>
              <a:rPr lang="en-US" dirty="0" err="1" smtClean="0">
                <a:latin typeface="Times New Roman" pitchFamily="18" charset="0"/>
                <a:cs typeface="Times New Roman" pitchFamily="18" charset="0"/>
              </a:rPr>
              <a:t>Saraswathi</a:t>
            </a:r>
            <a:r>
              <a:rPr lang="en-US" dirty="0" smtClean="0">
                <a:latin typeface="Times New Roman" pitchFamily="18" charset="0"/>
                <a:cs typeface="Times New Roman" pitchFamily="18" charset="0"/>
              </a:rPr>
              <a:t> which are of very ancient origin. Out of two such famous temples dedicated to Goddess </a:t>
            </a:r>
            <a:r>
              <a:rPr lang="en-US" dirty="0" err="1" smtClean="0">
                <a:latin typeface="Times New Roman" pitchFamily="18" charset="0"/>
                <a:cs typeface="Times New Roman" pitchFamily="18" charset="0"/>
              </a:rPr>
              <a:t>Saraswathi</a:t>
            </a:r>
            <a:r>
              <a:rPr lang="en-US" dirty="0" smtClean="0">
                <a:latin typeface="Times New Roman" pitchFamily="18" charset="0"/>
                <a:cs typeface="Times New Roman" pitchFamily="18" charset="0"/>
              </a:rPr>
              <a:t> one which can be easily accessed is at </a:t>
            </a:r>
            <a:r>
              <a:rPr lang="en-US" dirty="0" err="1" smtClean="0">
                <a:latin typeface="Times New Roman" pitchFamily="18" charset="0"/>
                <a:cs typeface="Times New Roman" pitchFamily="18" charset="0"/>
              </a:rPr>
              <a:t>Basar</a:t>
            </a:r>
            <a:r>
              <a:rPr lang="en-US" dirty="0" smtClean="0">
                <a:latin typeface="Times New Roman" pitchFamily="18" charset="0"/>
                <a:cs typeface="Times New Roman" pitchFamily="18" charset="0"/>
              </a:rPr>
              <a:t> in </a:t>
            </a:r>
            <a:r>
              <a:rPr lang="en-US" dirty="0" err="1" smtClean="0">
                <a:latin typeface="Times New Roman" pitchFamily="18" charset="0"/>
                <a:cs typeface="Times New Roman" pitchFamily="18" charset="0"/>
              </a:rPr>
              <a:t>Adilabad</a:t>
            </a:r>
            <a:r>
              <a:rPr lang="en-US" dirty="0" smtClean="0">
                <a:latin typeface="Times New Roman" pitchFamily="18" charset="0"/>
                <a:cs typeface="Times New Roman" pitchFamily="18" charset="0"/>
              </a:rPr>
              <a:t> district of </a:t>
            </a:r>
            <a:r>
              <a:rPr lang="en-US" dirty="0" err="1" smtClean="0">
                <a:latin typeface="Times New Roman" pitchFamily="18" charset="0"/>
                <a:cs typeface="Times New Roman" pitchFamily="18" charset="0"/>
              </a:rPr>
              <a:t>Telangana</a:t>
            </a:r>
            <a:r>
              <a:rPr lang="en-US" dirty="0" smtClean="0">
                <a:latin typeface="Times New Roman" pitchFamily="18" charset="0"/>
                <a:cs typeface="Times New Roman" pitchFamily="18" charset="0"/>
              </a:rPr>
              <a:t> State.</a:t>
            </a:r>
          </a:p>
          <a:p>
            <a:pPr algn="just"/>
            <a:r>
              <a:rPr lang="en-US" dirty="0" smtClean="0">
                <a:latin typeface="Times New Roman" pitchFamily="18" charset="0"/>
                <a:cs typeface="Times New Roman" pitchFamily="18" charset="0"/>
              </a:rPr>
              <a:t>Situated on the Banks of the holy river Godavari, Goddess at </a:t>
            </a:r>
            <a:r>
              <a:rPr lang="en-US" dirty="0" err="1" smtClean="0">
                <a:latin typeface="Times New Roman" pitchFamily="18" charset="0"/>
                <a:cs typeface="Times New Roman" pitchFamily="18" charset="0"/>
              </a:rPr>
              <a:t>Basar</a:t>
            </a:r>
            <a:r>
              <a:rPr lang="en-US" dirty="0" smtClean="0">
                <a:latin typeface="Times New Roman" pitchFamily="18" charset="0"/>
                <a:cs typeface="Times New Roman" pitchFamily="18" charset="0"/>
              </a:rPr>
              <a:t> is known as </a:t>
            </a:r>
            <a:r>
              <a:rPr lang="en-US" dirty="0" err="1" smtClean="0">
                <a:latin typeface="Times New Roman" pitchFamily="18" charset="0"/>
                <a:cs typeface="Times New Roman" pitchFamily="18" charset="0"/>
              </a:rPr>
              <a:t>Gnaana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Saraswathi</a:t>
            </a:r>
            <a:r>
              <a:rPr lang="en-US" dirty="0" smtClean="0">
                <a:latin typeface="Times New Roman" pitchFamily="18" charset="0"/>
                <a:cs typeface="Times New Roman" pitchFamily="18" charset="0"/>
              </a:rPr>
              <a:t> the one who bestows knowledge. It is the only ancient temple in the entire South India that is dedicated to the Goddess of Learning Sri </a:t>
            </a:r>
            <a:r>
              <a:rPr lang="en-US" dirty="0" err="1" smtClean="0">
                <a:latin typeface="Times New Roman" pitchFamily="18" charset="0"/>
                <a:cs typeface="Times New Roman" pitchFamily="18" charset="0"/>
              </a:rPr>
              <a:t>Saraswathi</a:t>
            </a:r>
            <a:r>
              <a:rPr lang="en-US" dirty="0" smtClean="0">
                <a:latin typeface="Times New Roman" pitchFamily="18" charset="0"/>
                <a:cs typeface="Times New Roman" pitchFamily="18" charset="0"/>
              </a:rPr>
              <a:t> said to have been installed by Lord &amp; Sage Sri </a:t>
            </a:r>
            <a:r>
              <a:rPr lang="en-US" dirty="0" err="1" smtClean="0">
                <a:latin typeface="Times New Roman" pitchFamily="18" charset="0"/>
                <a:cs typeface="Times New Roman" pitchFamily="18" charset="0"/>
              </a:rPr>
              <a:t>Vedavyasa</a:t>
            </a:r>
            <a:r>
              <a:rPr lang="en-US" dirty="0" smtClean="0">
                <a:latin typeface="Times New Roman" pitchFamily="18" charset="0"/>
                <a:cs typeface="Times New Roman" pitchFamily="18" charset="0"/>
              </a:rPr>
              <a:t>. Rarity of this temple is that it is a </a:t>
            </a:r>
            <a:r>
              <a:rPr lang="en-US" dirty="0" err="1" smtClean="0">
                <a:latin typeface="Times New Roman" pitchFamily="18" charset="0"/>
                <a:cs typeface="Times New Roman" pitchFamily="18" charset="0"/>
              </a:rPr>
              <a:t>Saikatha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Vigraha</a:t>
            </a:r>
            <a:r>
              <a:rPr lang="en-US" dirty="0" smtClean="0">
                <a:latin typeface="Times New Roman" pitchFamily="18" charset="0"/>
                <a:cs typeface="Times New Roman" pitchFamily="18" charset="0"/>
              </a:rPr>
              <a:t> (Sand made)</a:t>
            </a:r>
          </a:p>
          <a:p>
            <a:pPr algn="just"/>
            <a:r>
              <a:rPr lang="en-US" dirty="0" smtClean="0">
                <a:latin typeface="Times New Roman" pitchFamily="18" charset="0"/>
                <a:cs typeface="Times New Roman" pitchFamily="18" charset="0"/>
              </a:rPr>
              <a:t>According to </a:t>
            </a:r>
            <a:r>
              <a:rPr lang="en-US" dirty="0" err="1" smtClean="0">
                <a:latin typeface="Times New Roman" pitchFamily="18" charset="0"/>
                <a:cs typeface="Times New Roman" pitchFamily="18" charset="0"/>
              </a:rPr>
              <a:t>Sthala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Purana</a:t>
            </a:r>
            <a:r>
              <a:rPr lang="en-US" dirty="0" smtClean="0">
                <a:latin typeface="Times New Roman" pitchFamily="18" charset="0"/>
                <a:cs typeface="Times New Roman" pitchFamily="18" charset="0"/>
              </a:rPr>
              <a:t> it is said that Sri </a:t>
            </a:r>
            <a:r>
              <a:rPr lang="en-US" dirty="0" err="1" smtClean="0">
                <a:latin typeface="Times New Roman" pitchFamily="18" charset="0"/>
                <a:cs typeface="Times New Roman" pitchFamily="18" charset="0"/>
              </a:rPr>
              <a:t>Vedavyasaru</a:t>
            </a:r>
            <a:r>
              <a:rPr lang="en-US" dirty="0" smtClean="0">
                <a:latin typeface="Times New Roman" pitchFamily="18" charset="0"/>
                <a:cs typeface="Times New Roman" pitchFamily="18" charset="0"/>
              </a:rPr>
              <a:t> during his sojourn at this place in </a:t>
            </a:r>
            <a:r>
              <a:rPr lang="en-US" dirty="0" err="1" smtClean="0">
                <a:latin typeface="Times New Roman" pitchFamily="18" charset="0"/>
                <a:cs typeface="Times New Roman" pitchFamily="18" charset="0"/>
              </a:rPr>
              <a:t>Dandakaranya</a:t>
            </a:r>
            <a:r>
              <a:rPr lang="en-US" dirty="0" smtClean="0">
                <a:latin typeface="Times New Roman" pitchFamily="18" charset="0"/>
                <a:cs typeface="Times New Roman" pitchFamily="18" charset="0"/>
              </a:rPr>
              <a:t> on the banks of holy Godavari bought three handful of sand from the river bed of Godavari which miraculously transformed into </a:t>
            </a:r>
            <a:r>
              <a:rPr lang="en-US" dirty="0" err="1" smtClean="0">
                <a:latin typeface="Times New Roman" pitchFamily="18" charset="0"/>
                <a:cs typeface="Times New Roman" pitchFamily="18" charset="0"/>
              </a:rPr>
              <a:t>Shakthi</a:t>
            </a:r>
            <a:r>
              <a:rPr lang="en-US" dirty="0" smtClean="0">
                <a:latin typeface="Times New Roman" pitchFamily="18" charset="0"/>
                <a:cs typeface="Times New Roman" pitchFamily="18" charset="0"/>
              </a:rPr>
              <a:t> Trio forming three idols (</a:t>
            </a:r>
            <a:r>
              <a:rPr lang="en-US" dirty="0" err="1" smtClean="0">
                <a:latin typeface="Times New Roman" pitchFamily="18" charset="0"/>
                <a:cs typeface="Times New Roman" pitchFamily="18" charset="0"/>
              </a:rPr>
              <a:t>saikatha</a:t>
            </a:r>
            <a:r>
              <a:rPr lang="en-US" dirty="0" smtClean="0">
                <a:latin typeface="Times New Roman" pitchFamily="18" charset="0"/>
                <a:cs typeface="Times New Roman" pitchFamily="18" charset="0"/>
              </a:rPr>
              <a:t>) of Goddess </a:t>
            </a:r>
            <a:r>
              <a:rPr lang="en-US" dirty="0" err="1" smtClean="0">
                <a:latin typeface="Times New Roman" pitchFamily="18" charset="0"/>
                <a:cs typeface="Times New Roman" pitchFamily="18" charset="0"/>
              </a:rPr>
              <a:t>Lakshmi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Saraswathi</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Durga</a:t>
            </a:r>
            <a:r>
              <a:rPr lang="en-US" dirty="0" smtClean="0">
                <a:latin typeface="Times New Roman" pitchFamily="18" charset="0"/>
                <a:cs typeface="Times New Roman" pitchFamily="18" charset="0"/>
              </a:rPr>
              <a:t> (Kali).</a:t>
            </a:r>
          </a:p>
          <a:p>
            <a:pPr algn="just"/>
            <a:r>
              <a:rPr lang="en-US" dirty="0" smtClean="0">
                <a:latin typeface="Times New Roman" pitchFamily="18" charset="0"/>
                <a:cs typeface="Times New Roman" pitchFamily="18" charset="0"/>
              </a:rPr>
              <a:t>Though all the three Goddesses are present here; the place has become popular as </a:t>
            </a:r>
            <a:r>
              <a:rPr lang="en-US" dirty="0" err="1" smtClean="0">
                <a:latin typeface="Times New Roman" pitchFamily="18" charset="0"/>
                <a:cs typeface="Times New Roman" pitchFamily="18" charset="0"/>
              </a:rPr>
              <a:t>Saraswathi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Kshethra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Gnaana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Saraswathi</a:t>
            </a:r>
            <a:r>
              <a:rPr lang="en-US" dirty="0" smtClean="0">
                <a:latin typeface="Times New Roman" pitchFamily="18" charset="0"/>
                <a:cs typeface="Times New Roman" pitchFamily="18" charset="0"/>
              </a:rPr>
              <a:t>) which is famous for </a:t>
            </a:r>
            <a:r>
              <a:rPr lang="en-US" dirty="0" err="1" smtClean="0">
                <a:latin typeface="Times New Roman" pitchFamily="18" charset="0"/>
                <a:cs typeface="Times New Roman" pitchFamily="18" charset="0"/>
              </a:rPr>
              <a:t>Aksharabhyasa</a:t>
            </a:r>
            <a:r>
              <a:rPr lang="en-US" dirty="0" smtClean="0">
                <a:latin typeface="Times New Roman" pitchFamily="18" charset="0"/>
                <a:cs typeface="Times New Roman" pitchFamily="18" charset="0"/>
              </a:rPr>
              <a:t> formal induction of a child into education. Though the temple is located in </a:t>
            </a:r>
            <a:r>
              <a:rPr lang="en-US" dirty="0" err="1" smtClean="0">
                <a:latin typeface="Times New Roman" pitchFamily="18" charset="0"/>
                <a:cs typeface="Times New Roman" pitchFamily="18" charset="0"/>
              </a:rPr>
              <a:t>Adilabad</a:t>
            </a:r>
            <a:r>
              <a:rPr lang="en-US" dirty="0" smtClean="0">
                <a:latin typeface="Times New Roman" pitchFamily="18" charset="0"/>
                <a:cs typeface="Times New Roman" pitchFamily="18" charset="0"/>
              </a:rPr>
              <a:t> District, it is nearer to </a:t>
            </a:r>
            <a:r>
              <a:rPr lang="en-US" dirty="0" err="1" smtClean="0">
                <a:latin typeface="Times New Roman" pitchFamily="18" charset="0"/>
                <a:cs typeface="Times New Roman" pitchFamily="18" charset="0"/>
              </a:rPr>
              <a:t>Nizamabad</a:t>
            </a:r>
            <a:r>
              <a:rPr lang="en-US" dirty="0" smtClean="0">
                <a:latin typeface="Times New Roman" pitchFamily="18" charset="0"/>
                <a:cs typeface="Times New Roman" pitchFamily="18" charset="0"/>
              </a:rPr>
              <a:t> town in Northern </a:t>
            </a:r>
            <a:r>
              <a:rPr lang="en-US" dirty="0" err="1" smtClean="0">
                <a:latin typeface="Times New Roman" pitchFamily="18" charset="0"/>
                <a:cs typeface="Times New Roman" pitchFamily="18" charset="0"/>
              </a:rPr>
              <a:t>Telangana</a:t>
            </a:r>
            <a:r>
              <a:rPr lang="en-US" dirty="0" smtClean="0">
                <a:latin typeface="Times New Roman" pitchFamily="18" charset="0"/>
                <a:cs typeface="Times New Roman" pitchFamily="18" charset="0"/>
              </a:rPr>
              <a:t> region.</a:t>
            </a:r>
          </a:p>
          <a:p>
            <a:pPr algn="just"/>
            <a:endParaRPr lang="en-US" dirty="0">
              <a:latin typeface="Times New Roman" pitchFamily="18"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04800"/>
            <a:ext cx="4572000" cy="5715000"/>
          </a:xfrm>
        </p:spPr>
        <p:txBody>
          <a:bodyPr>
            <a:normAutofit fontScale="70000" lnSpcReduction="20000"/>
          </a:bodyPr>
          <a:lstStyle/>
          <a:p>
            <a:pPr algn="just">
              <a:buNone/>
            </a:pPr>
            <a:r>
              <a:rPr lang="en-US" b="1" dirty="0" smtClean="0">
                <a:latin typeface="Times New Roman" pitchFamily="18" charset="0"/>
                <a:cs typeface="Times New Roman" pitchFamily="18" charset="0"/>
              </a:rPr>
              <a:t>DHARMAPURI</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Situated in </a:t>
            </a:r>
            <a:r>
              <a:rPr lang="en-US" dirty="0" err="1" smtClean="0">
                <a:latin typeface="Times New Roman" pitchFamily="18" charset="0"/>
                <a:cs typeface="Times New Roman" pitchFamily="18" charset="0"/>
              </a:rPr>
              <a:t>Karimanagar</a:t>
            </a:r>
            <a:r>
              <a:rPr lang="en-US" dirty="0" smtClean="0">
                <a:latin typeface="Times New Roman" pitchFamily="18" charset="0"/>
                <a:cs typeface="Times New Roman" pitchFamily="18" charset="0"/>
              </a:rPr>
              <a:t> district of </a:t>
            </a:r>
            <a:r>
              <a:rPr lang="en-US" dirty="0" err="1" smtClean="0">
                <a:latin typeface="Times New Roman" pitchFamily="18" charset="0"/>
                <a:cs typeface="Times New Roman" pitchFamily="18" charset="0"/>
              </a:rPr>
              <a:t>Telangana</a:t>
            </a:r>
            <a:r>
              <a:rPr lang="en-US" dirty="0" smtClean="0">
                <a:latin typeface="Times New Roman" pitchFamily="18" charset="0"/>
                <a:cs typeface="Times New Roman" pitchFamily="18" charset="0"/>
              </a:rPr>
              <a:t> State, it is a </a:t>
            </a:r>
            <a:r>
              <a:rPr lang="en-US" dirty="0" err="1" smtClean="0">
                <a:latin typeface="Times New Roman" pitchFamily="18" charset="0"/>
                <a:cs typeface="Times New Roman" pitchFamily="18" charset="0"/>
              </a:rPr>
              <a:t>Naarasimha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Kshethra</a:t>
            </a:r>
            <a:r>
              <a:rPr lang="en-US" dirty="0" smtClean="0">
                <a:latin typeface="Times New Roman" pitchFamily="18" charset="0"/>
                <a:cs typeface="Times New Roman" pitchFamily="18" charset="0"/>
              </a:rPr>
              <a:t> dedicated to Lord </a:t>
            </a:r>
            <a:r>
              <a:rPr lang="en-US" dirty="0" err="1" smtClean="0">
                <a:latin typeface="Times New Roman" pitchFamily="18" charset="0"/>
                <a:cs typeface="Times New Roman" pitchFamily="18" charset="0"/>
              </a:rPr>
              <a:t>Lakshmi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Naarasimha</a:t>
            </a:r>
            <a:r>
              <a:rPr lang="en-US" dirty="0" smtClean="0">
                <a:latin typeface="Times New Roman" pitchFamily="18" charset="0"/>
                <a:cs typeface="Times New Roman" pitchFamily="18" charset="0"/>
              </a:rPr>
              <a:t> where the Lord manifested (</a:t>
            </a:r>
            <a:r>
              <a:rPr lang="en-US" dirty="0" err="1" smtClean="0">
                <a:latin typeface="Times New Roman" pitchFamily="18" charset="0"/>
                <a:cs typeface="Times New Roman" pitchFamily="18" charset="0"/>
              </a:rPr>
              <a:t>Swayambhu</a:t>
            </a:r>
            <a:r>
              <a:rPr lang="en-US" dirty="0" smtClean="0">
                <a:latin typeface="Times New Roman" pitchFamily="18" charset="0"/>
                <a:cs typeface="Times New Roman" pitchFamily="18" charset="0"/>
              </a:rPr>
              <a:t>) as a </a:t>
            </a:r>
            <a:r>
              <a:rPr lang="en-US" dirty="0" err="1" smtClean="0">
                <a:latin typeface="Times New Roman" pitchFamily="18" charset="0"/>
                <a:cs typeface="Times New Roman" pitchFamily="18" charset="0"/>
              </a:rPr>
              <a:t>Salagrama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Shila</a:t>
            </a:r>
            <a:r>
              <a:rPr lang="en-US" dirty="0" smtClean="0">
                <a:latin typeface="Times New Roman" pitchFamily="18" charset="0"/>
                <a:cs typeface="Times New Roman" pitchFamily="18" charset="0"/>
              </a:rPr>
              <a:t>. There is a temple for </a:t>
            </a:r>
            <a:r>
              <a:rPr lang="en-US" dirty="0" err="1" smtClean="0">
                <a:latin typeface="Times New Roman" pitchFamily="18" charset="0"/>
                <a:cs typeface="Times New Roman" pitchFamily="18" charset="0"/>
              </a:rPr>
              <a:t>Yamadharmaraja</a:t>
            </a:r>
            <a:r>
              <a:rPr lang="en-US" dirty="0" smtClean="0">
                <a:latin typeface="Times New Roman" pitchFamily="18" charset="0"/>
                <a:cs typeface="Times New Roman" pitchFamily="18" charset="0"/>
              </a:rPr>
              <a:t> the Lord of Death which is unique at </a:t>
            </a:r>
            <a:r>
              <a:rPr lang="en-US" dirty="0" err="1" smtClean="0">
                <a:latin typeface="Times New Roman" pitchFamily="18" charset="0"/>
                <a:cs typeface="Times New Roman" pitchFamily="18" charset="0"/>
              </a:rPr>
              <a:t>Dharmapuri</a:t>
            </a:r>
            <a:r>
              <a:rPr lang="en-US" dirty="0" smtClean="0">
                <a:latin typeface="Times New Roman" pitchFamily="18" charset="0"/>
                <a:cs typeface="Times New Roman" pitchFamily="18" charset="0"/>
              </a:rPr>
              <a:t>. Here Godavari flows as </a:t>
            </a:r>
            <a:r>
              <a:rPr lang="en-US" dirty="0" err="1" smtClean="0">
                <a:latin typeface="Times New Roman" pitchFamily="18" charset="0"/>
                <a:cs typeface="Times New Roman" pitchFamily="18" charset="0"/>
              </a:rPr>
              <a:t>Dakshinavaahini</a:t>
            </a:r>
            <a:r>
              <a:rPr lang="en-US" dirty="0" smtClean="0">
                <a:latin typeface="Times New Roman" pitchFamily="18" charset="0"/>
                <a:cs typeface="Times New Roman" pitchFamily="18" charset="0"/>
              </a:rPr>
              <a:t>.</a:t>
            </a:r>
          </a:p>
          <a:p>
            <a:pPr algn="just">
              <a:buNone/>
            </a:pPr>
            <a:r>
              <a:rPr lang="en-US" b="1" dirty="0" smtClean="0">
                <a:latin typeface="Times New Roman" pitchFamily="18" charset="0"/>
                <a:cs typeface="Times New Roman" pitchFamily="18" charset="0"/>
              </a:rPr>
              <a:t>KAALESWARAM</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is a famous Shiva </a:t>
            </a:r>
            <a:r>
              <a:rPr lang="en-US" dirty="0" err="1" smtClean="0">
                <a:latin typeface="Times New Roman" pitchFamily="18" charset="0"/>
                <a:cs typeface="Times New Roman" pitchFamily="18" charset="0"/>
              </a:rPr>
              <a:t>Kshethra</a:t>
            </a:r>
            <a:r>
              <a:rPr lang="en-US" dirty="0" smtClean="0">
                <a:latin typeface="Times New Roman" pitchFamily="18" charset="0"/>
                <a:cs typeface="Times New Roman" pitchFamily="18" charset="0"/>
              </a:rPr>
              <a:t> dedicated to Lord Shiva where Godavari meets its tributary </a:t>
            </a:r>
            <a:r>
              <a:rPr lang="en-US" dirty="0" err="1" smtClean="0">
                <a:latin typeface="Times New Roman" pitchFamily="18" charset="0"/>
                <a:cs typeface="Times New Roman" pitchFamily="18" charset="0"/>
              </a:rPr>
              <a:t>Pranahita</a:t>
            </a:r>
            <a:r>
              <a:rPr lang="en-US" dirty="0" smtClean="0">
                <a:latin typeface="Times New Roman" pitchFamily="18" charset="0"/>
                <a:cs typeface="Times New Roman" pitchFamily="18" charset="0"/>
              </a:rPr>
              <a:t>. It is located in </a:t>
            </a:r>
            <a:r>
              <a:rPr lang="en-US" dirty="0" err="1" smtClean="0">
                <a:latin typeface="Times New Roman" pitchFamily="18" charset="0"/>
                <a:cs typeface="Times New Roman" pitchFamily="18" charset="0"/>
              </a:rPr>
              <a:t>Karimnagar</a:t>
            </a:r>
            <a:r>
              <a:rPr lang="en-US" dirty="0" smtClean="0">
                <a:latin typeface="Times New Roman" pitchFamily="18" charset="0"/>
                <a:cs typeface="Times New Roman" pitchFamily="18" charset="0"/>
              </a:rPr>
              <a:t> district of </a:t>
            </a:r>
            <a:r>
              <a:rPr lang="en-US" dirty="0" err="1" smtClean="0">
                <a:latin typeface="Times New Roman" pitchFamily="18" charset="0"/>
                <a:cs typeface="Times New Roman" pitchFamily="18" charset="0"/>
              </a:rPr>
              <a:t>Telangana</a:t>
            </a:r>
            <a:r>
              <a:rPr lang="en-US" dirty="0" smtClean="0">
                <a:latin typeface="Times New Roman" pitchFamily="18" charset="0"/>
                <a:cs typeface="Times New Roman" pitchFamily="18" charset="0"/>
              </a:rPr>
              <a:t> State. It is a rare place where two Shiva </a:t>
            </a:r>
            <a:r>
              <a:rPr lang="en-US" dirty="0" err="1" smtClean="0">
                <a:latin typeface="Times New Roman" pitchFamily="18" charset="0"/>
                <a:cs typeface="Times New Roman" pitchFamily="18" charset="0"/>
              </a:rPr>
              <a:t>Lingas</a:t>
            </a:r>
            <a:r>
              <a:rPr lang="en-US" dirty="0" smtClean="0">
                <a:latin typeface="Times New Roman" pitchFamily="18" charset="0"/>
                <a:cs typeface="Times New Roman" pitchFamily="18" charset="0"/>
              </a:rPr>
              <a:t> are on a single pedestal (</a:t>
            </a:r>
            <a:r>
              <a:rPr lang="en-US" dirty="0" err="1" smtClean="0">
                <a:latin typeface="Times New Roman" pitchFamily="18" charset="0"/>
                <a:cs typeface="Times New Roman" pitchFamily="18" charset="0"/>
              </a:rPr>
              <a:t>panivattam</a:t>
            </a:r>
            <a:r>
              <a:rPr lang="en-US" dirty="0" smtClean="0">
                <a:latin typeface="Times New Roman" pitchFamily="18" charset="0"/>
                <a:cs typeface="Times New Roman" pitchFamily="18" charset="0"/>
              </a:rPr>
              <a:t>). They are </a:t>
            </a:r>
            <a:r>
              <a:rPr lang="en-US" dirty="0" err="1" smtClean="0">
                <a:latin typeface="Times New Roman" pitchFamily="18" charset="0"/>
                <a:cs typeface="Times New Roman" pitchFamily="18" charset="0"/>
              </a:rPr>
              <a:t>Mukteeswara</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Kaaleswara</a:t>
            </a:r>
            <a:r>
              <a:rPr lang="en-US" dirty="0" smtClean="0">
                <a:latin typeface="Times New Roman" pitchFamily="18" charset="0"/>
                <a:cs typeface="Times New Roman" pitchFamily="18" charset="0"/>
              </a:rPr>
              <a:t>. It is known as </a:t>
            </a:r>
            <a:r>
              <a:rPr lang="en-US" dirty="0" err="1" smtClean="0">
                <a:latin typeface="Times New Roman" pitchFamily="18" charset="0"/>
                <a:cs typeface="Times New Roman" pitchFamily="18" charset="0"/>
              </a:rPr>
              <a:t>Trilinga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Kshethra</a:t>
            </a:r>
            <a:r>
              <a:rPr lang="en-US" dirty="0" smtClean="0">
                <a:latin typeface="Times New Roman" pitchFamily="18" charset="0"/>
                <a:cs typeface="Times New Roman" pitchFamily="18" charset="0"/>
              </a:rPr>
              <a:t>; other two being </a:t>
            </a:r>
            <a:r>
              <a:rPr lang="en-US" dirty="0" err="1" smtClean="0">
                <a:latin typeface="Times New Roman" pitchFamily="18" charset="0"/>
                <a:cs typeface="Times New Roman" pitchFamily="18" charset="0"/>
              </a:rPr>
              <a:t>Draaksharaamama</a:t>
            </a:r>
            <a:r>
              <a:rPr lang="en-US" dirty="0" smtClean="0">
                <a:latin typeface="Times New Roman" pitchFamily="18" charset="0"/>
                <a:cs typeface="Times New Roman" pitchFamily="18" charset="0"/>
              </a:rPr>
              <a:t> in East Godavari District and </a:t>
            </a:r>
            <a:r>
              <a:rPr lang="en-US" dirty="0" err="1" smtClean="0">
                <a:latin typeface="Times New Roman" pitchFamily="18" charset="0"/>
                <a:cs typeface="Times New Roman" pitchFamily="18" charset="0"/>
              </a:rPr>
              <a:t>Srisailam</a:t>
            </a:r>
            <a:r>
              <a:rPr lang="en-US" dirty="0" smtClean="0">
                <a:latin typeface="Times New Roman" pitchFamily="18" charset="0"/>
                <a:cs typeface="Times New Roman" pitchFamily="18" charset="0"/>
              </a:rPr>
              <a:t> in Kurnool district of Andhra Pradesh.</a:t>
            </a:r>
          </a:p>
          <a:p>
            <a:endParaRPr lang="en-US" dirty="0"/>
          </a:p>
        </p:txBody>
      </p:sp>
      <p:pic>
        <p:nvPicPr>
          <p:cNvPr id="10242" name="Picture 2" descr="C:\Users\anant\Desktop\bipin sir\images (2).jpg"/>
          <p:cNvPicPr>
            <a:picLocks noChangeAspect="1" noChangeArrowheads="1"/>
          </p:cNvPicPr>
          <p:nvPr/>
        </p:nvPicPr>
        <p:blipFill>
          <a:blip r:embed="rId2"/>
          <a:srcRect/>
          <a:stretch>
            <a:fillRect/>
          </a:stretch>
        </p:blipFill>
        <p:spPr bwMode="auto">
          <a:xfrm>
            <a:off x="5591174" y="304800"/>
            <a:ext cx="3400426" cy="2590800"/>
          </a:xfrm>
          <a:prstGeom prst="rect">
            <a:avLst/>
          </a:prstGeom>
          <a:noFill/>
        </p:spPr>
      </p:pic>
      <p:pic>
        <p:nvPicPr>
          <p:cNvPr id="10243" name="Picture 3" descr="C:\Users\anant\Desktop\bipin sir\KAALESWARAM.jpg"/>
          <p:cNvPicPr>
            <a:picLocks noChangeAspect="1" noChangeArrowheads="1"/>
          </p:cNvPicPr>
          <p:nvPr/>
        </p:nvPicPr>
        <p:blipFill>
          <a:blip r:embed="rId3"/>
          <a:srcRect/>
          <a:stretch>
            <a:fillRect/>
          </a:stretch>
        </p:blipFill>
        <p:spPr bwMode="auto">
          <a:xfrm>
            <a:off x="5638800" y="2895600"/>
            <a:ext cx="3352800" cy="289560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a:bodyPr>
          <a:lstStyle/>
          <a:p>
            <a:pPr algn="ctr"/>
            <a:r>
              <a:rPr lang="en-US" sz="3200" b="1" dirty="0" smtClean="0">
                <a:solidFill>
                  <a:srgbClr val="FF0000"/>
                </a:solidFill>
                <a:latin typeface="Times New Roman" pitchFamily="18" charset="0"/>
                <a:cs typeface="Times New Roman" pitchFamily="18" charset="0"/>
              </a:rPr>
              <a:t>BHADRACHALAM</a:t>
            </a: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990600"/>
            <a:ext cx="4038600" cy="5562600"/>
          </a:xfrm>
        </p:spPr>
        <p:txBody>
          <a:bodyPr>
            <a:noAutofit/>
          </a:bodyPr>
          <a:lstStyle/>
          <a:p>
            <a:pPr algn="just"/>
            <a:r>
              <a:rPr lang="en-US" sz="1900" dirty="0" smtClean="0">
                <a:latin typeface="Times New Roman" pitchFamily="18" charset="0"/>
                <a:cs typeface="Times New Roman" pitchFamily="18" charset="0"/>
              </a:rPr>
              <a:t>Dedicated to Lord Sri Rama and known as </a:t>
            </a:r>
            <a:r>
              <a:rPr lang="en-US" sz="1900" dirty="0" err="1" smtClean="0">
                <a:latin typeface="Times New Roman" pitchFamily="18" charset="0"/>
                <a:cs typeface="Times New Roman" pitchFamily="18" charset="0"/>
              </a:rPr>
              <a:t>Dakshina</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Ayodhya</a:t>
            </a:r>
            <a:r>
              <a:rPr lang="en-US" sz="1900" dirty="0" smtClean="0">
                <a:latin typeface="Times New Roman" pitchFamily="18" charset="0"/>
                <a:cs typeface="Times New Roman" pitchFamily="18" charset="0"/>
              </a:rPr>
              <a:t> this famous temple of Lord Sri Rama (</a:t>
            </a:r>
            <a:r>
              <a:rPr lang="en-US" sz="1900" dirty="0" err="1" smtClean="0">
                <a:latin typeface="Times New Roman" pitchFamily="18" charset="0"/>
                <a:cs typeface="Times New Roman" pitchFamily="18" charset="0"/>
              </a:rPr>
              <a:t>Vaikunta</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Raama</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Kshethra</a:t>
            </a:r>
            <a:r>
              <a:rPr lang="en-US" sz="1900" dirty="0" smtClean="0">
                <a:latin typeface="Times New Roman" pitchFamily="18" charset="0"/>
                <a:cs typeface="Times New Roman" pitchFamily="18" charset="0"/>
              </a:rPr>
              <a:t>) is situated on the banks of holy river Godavari.</a:t>
            </a:r>
          </a:p>
          <a:p>
            <a:pPr algn="just"/>
            <a:r>
              <a:rPr lang="en-US" sz="1900" dirty="0" smtClean="0">
                <a:latin typeface="Times New Roman" pitchFamily="18" charset="0"/>
                <a:cs typeface="Times New Roman" pitchFamily="18" charset="0"/>
              </a:rPr>
              <a:t>Rarity of this temple is that the Lord Vishnu in his hurry to fulfill the promise given to his devotee came to give </a:t>
            </a:r>
            <a:r>
              <a:rPr lang="en-US" sz="1900" dirty="0" err="1" smtClean="0">
                <a:latin typeface="Times New Roman" pitchFamily="18" charset="0"/>
                <a:cs typeface="Times New Roman" pitchFamily="18" charset="0"/>
              </a:rPr>
              <a:t>darshan</a:t>
            </a:r>
            <a:r>
              <a:rPr lang="en-US" sz="1900" dirty="0" smtClean="0">
                <a:latin typeface="Times New Roman" pitchFamily="18" charset="0"/>
                <a:cs typeface="Times New Roman" pitchFamily="18" charset="0"/>
              </a:rPr>
              <a:t> carrying his disc </a:t>
            </a:r>
            <a:r>
              <a:rPr lang="en-US" sz="1900" dirty="0" err="1" smtClean="0">
                <a:latin typeface="Times New Roman" pitchFamily="18" charset="0"/>
                <a:cs typeface="Times New Roman" pitchFamily="18" charset="0"/>
              </a:rPr>
              <a:t>Sudarshana</a:t>
            </a:r>
            <a:r>
              <a:rPr lang="en-US" sz="1900" dirty="0" smtClean="0">
                <a:latin typeface="Times New Roman" pitchFamily="18" charset="0"/>
                <a:cs typeface="Times New Roman" pitchFamily="18" charset="0"/>
              </a:rPr>
              <a:t> Chakra and his </a:t>
            </a:r>
            <a:r>
              <a:rPr lang="en-US" sz="1900" dirty="0" err="1" smtClean="0">
                <a:latin typeface="Times New Roman" pitchFamily="18" charset="0"/>
                <a:cs typeface="Times New Roman" pitchFamily="18" charset="0"/>
              </a:rPr>
              <a:t>Kounch</a:t>
            </a:r>
            <a:r>
              <a:rPr lang="en-US" sz="1900" dirty="0" smtClean="0">
                <a:latin typeface="Times New Roman" pitchFamily="18" charset="0"/>
                <a:cs typeface="Times New Roman" pitchFamily="18" charset="0"/>
              </a:rPr>
              <a:t> in </a:t>
            </a:r>
            <a:r>
              <a:rPr lang="en-US" sz="1900" dirty="0" err="1" smtClean="0">
                <a:latin typeface="Times New Roman" pitchFamily="18" charset="0"/>
                <a:cs typeface="Times New Roman" pitchFamily="18" charset="0"/>
              </a:rPr>
              <a:t>apasavya</a:t>
            </a:r>
            <a:r>
              <a:rPr lang="en-US" sz="1900" dirty="0" smtClean="0">
                <a:latin typeface="Times New Roman" pitchFamily="18" charset="0"/>
                <a:cs typeface="Times New Roman" pitchFamily="18" charset="0"/>
              </a:rPr>
              <a:t> position. Generally we find Lord Vishnu holding </a:t>
            </a:r>
            <a:r>
              <a:rPr lang="en-US" sz="1900" dirty="0" err="1" smtClean="0">
                <a:latin typeface="Times New Roman" pitchFamily="18" charset="0"/>
                <a:cs typeface="Times New Roman" pitchFamily="18" charset="0"/>
              </a:rPr>
              <a:t>Sudarshana</a:t>
            </a:r>
            <a:r>
              <a:rPr lang="en-US" sz="1900" dirty="0" smtClean="0">
                <a:latin typeface="Times New Roman" pitchFamily="18" charset="0"/>
                <a:cs typeface="Times New Roman" pitchFamily="18" charset="0"/>
              </a:rPr>
              <a:t> Chakra in the right hand and his </a:t>
            </a:r>
            <a:r>
              <a:rPr lang="en-US" sz="1900" dirty="0" err="1" smtClean="0">
                <a:latin typeface="Times New Roman" pitchFamily="18" charset="0"/>
                <a:cs typeface="Times New Roman" pitchFamily="18" charset="0"/>
              </a:rPr>
              <a:t>Kounch</a:t>
            </a:r>
            <a:r>
              <a:rPr lang="en-US" sz="1900" dirty="0" smtClean="0">
                <a:latin typeface="Times New Roman" pitchFamily="18" charset="0"/>
                <a:cs typeface="Times New Roman" pitchFamily="18" charset="0"/>
              </a:rPr>
              <a:t> in the left hand. But here He is seen holding them in a reverse way.</a:t>
            </a:r>
          </a:p>
          <a:p>
            <a:pPr algn="just"/>
            <a:endParaRPr lang="en-US" sz="1900" dirty="0" smtClean="0">
              <a:latin typeface="Times New Roman" pitchFamily="18" charset="0"/>
              <a:cs typeface="Times New Roman" pitchFamily="18" charset="0"/>
            </a:endParaRPr>
          </a:p>
          <a:p>
            <a:pPr algn="just"/>
            <a:endParaRPr lang="en-US" sz="1900" dirty="0">
              <a:latin typeface="Times New Roman" pitchFamily="18" charset="0"/>
              <a:cs typeface="Times New Roman" pitchFamily="18" charset="0"/>
            </a:endParaRPr>
          </a:p>
        </p:txBody>
      </p:sp>
      <p:pic>
        <p:nvPicPr>
          <p:cNvPr id="12290" name="Picture 2" descr="C:\Users\anant\Desktop\bipin sir\BHADRACHALAM.jpg"/>
          <p:cNvPicPr>
            <a:picLocks noChangeAspect="1" noChangeArrowheads="1"/>
          </p:cNvPicPr>
          <p:nvPr/>
        </p:nvPicPr>
        <p:blipFill>
          <a:blip r:embed="rId2"/>
          <a:srcRect/>
          <a:stretch>
            <a:fillRect/>
          </a:stretch>
        </p:blipFill>
        <p:spPr bwMode="auto">
          <a:xfrm>
            <a:off x="5029200" y="1066800"/>
            <a:ext cx="3886200" cy="4876800"/>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57200"/>
            <a:ext cx="7772400" cy="5562600"/>
          </a:xfrm>
        </p:spPr>
        <p:txBody>
          <a:bodyPr>
            <a:normAutofit fontScale="92500" lnSpcReduction="10000"/>
          </a:bodyPr>
          <a:lstStyle/>
          <a:p>
            <a:pPr algn="just"/>
            <a:r>
              <a:rPr lang="en-US" sz="2800" dirty="0" smtClean="0">
                <a:latin typeface="Times New Roman" pitchFamily="18" charset="0"/>
                <a:cs typeface="Times New Roman" pitchFamily="18" charset="0"/>
              </a:rPr>
              <a:t>Another rarity of this temple is, usually Lord Sri Rama is depicted with only two hands like any other human being with bow and arrow. But here He is seen with </a:t>
            </a:r>
            <a:r>
              <a:rPr lang="en-US" sz="2800" dirty="0" err="1" smtClean="0">
                <a:latin typeface="Times New Roman" pitchFamily="18" charset="0"/>
                <a:cs typeface="Times New Roman" pitchFamily="18" charset="0"/>
              </a:rPr>
              <a:t>Chaturbhuja</a:t>
            </a:r>
            <a:r>
              <a:rPr lang="en-US" sz="2800" dirty="0" smtClean="0">
                <a:latin typeface="Times New Roman" pitchFamily="18" charset="0"/>
                <a:cs typeface="Times New Roman" pitchFamily="18" charset="0"/>
              </a:rPr>
              <a:t> (four hands) holding disc and </a:t>
            </a:r>
            <a:r>
              <a:rPr lang="en-US" sz="2800" dirty="0" err="1" smtClean="0">
                <a:latin typeface="Times New Roman" pitchFamily="18" charset="0"/>
                <a:cs typeface="Times New Roman" pitchFamily="18" charset="0"/>
              </a:rPr>
              <a:t>kounch</a:t>
            </a:r>
            <a:r>
              <a:rPr lang="en-US" sz="2800" dirty="0" smtClean="0">
                <a:latin typeface="Times New Roman" pitchFamily="18" charset="0"/>
                <a:cs typeface="Times New Roman" pitchFamily="18" charset="0"/>
              </a:rPr>
              <a:t> in his upper arms; bow and arrow in his lower arms with his lower right hand in </a:t>
            </a:r>
            <a:r>
              <a:rPr lang="en-US" sz="2800" dirty="0" err="1" smtClean="0">
                <a:latin typeface="Times New Roman" pitchFamily="18" charset="0"/>
                <a:cs typeface="Times New Roman" pitchFamily="18" charset="0"/>
              </a:rPr>
              <a:t>abhaya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mudra</a:t>
            </a:r>
            <a:r>
              <a:rPr lang="en-US" sz="2800" dirty="0" smtClean="0">
                <a:latin typeface="Times New Roman" pitchFamily="18" charset="0"/>
                <a:cs typeface="Times New Roman" pitchFamily="18" charset="0"/>
              </a:rPr>
              <a:t>. That is why he is known here as </a:t>
            </a:r>
            <a:r>
              <a:rPr lang="en-US" sz="2800" dirty="0" err="1" smtClean="0">
                <a:latin typeface="Times New Roman" pitchFamily="18" charset="0"/>
                <a:cs typeface="Times New Roman" pitchFamily="18" charset="0"/>
              </a:rPr>
              <a:t>Vaikunta</a:t>
            </a:r>
            <a:r>
              <a:rPr lang="en-US" sz="2800" dirty="0" smtClean="0">
                <a:latin typeface="Times New Roman" pitchFamily="18" charset="0"/>
                <a:cs typeface="Times New Roman" pitchFamily="18" charset="0"/>
              </a:rPr>
              <a:t> Rama or Rama </a:t>
            </a:r>
            <a:r>
              <a:rPr lang="en-US" sz="2800" dirty="0" err="1" smtClean="0">
                <a:latin typeface="Times New Roman" pitchFamily="18" charset="0"/>
                <a:cs typeface="Times New Roman" pitchFamily="18" charset="0"/>
              </a:rPr>
              <a:t>Narayana</a:t>
            </a:r>
            <a:r>
              <a:rPr lang="en-US" sz="2800" dirty="0" smtClean="0">
                <a:latin typeface="Times New Roman" pitchFamily="18" charset="0"/>
                <a:cs typeface="Times New Roman" pitchFamily="18" charset="0"/>
              </a:rPr>
              <a:t> where the Lord Sri Rama is in his original form </a:t>
            </a:r>
            <a:r>
              <a:rPr lang="en-US" sz="2800" dirty="0" err="1" smtClean="0">
                <a:latin typeface="Times New Roman" pitchFamily="18" charset="0"/>
                <a:cs typeface="Times New Roman" pitchFamily="18" charset="0"/>
              </a:rPr>
              <a:t>ie</a:t>
            </a:r>
            <a:r>
              <a:rPr lang="en-US" sz="2800" dirty="0" smtClean="0">
                <a:latin typeface="Times New Roman" pitchFamily="18" charset="0"/>
                <a:cs typeface="Times New Roman" pitchFamily="18" charset="0"/>
              </a:rPr>
              <a:t>. Lord Vishnu.</a:t>
            </a:r>
          </a:p>
          <a:p>
            <a:pPr algn="just"/>
            <a:r>
              <a:rPr lang="en-US" sz="2800" dirty="0" smtClean="0">
                <a:latin typeface="Times New Roman" pitchFamily="18" charset="0"/>
                <a:cs typeface="Times New Roman" pitchFamily="18" charset="0"/>
              </a:rPr>
              <a:t>Named after </a:t>
            </a:r>
            <a:r>
              <a:rPr lang="en-US" sz="2800" dirty="0" err="1" smtClean="0">
                <a:latin typeface="Times New Roman" pitchFamily="18" charset="0"/>
                <a:cs typeface="Times New Roman" pitchFamily="18" charset="0"/>
              </a:rPr>
              <a:t>Bhadra</a:t>
            </a:r>
            <a:r>
              <a:rPr lang="en-US" sz="2800" dirty="0" smtClean="0">
                <a:latin typeface="Times New Roman" pitchFamily="18" charset="0"/>
                <a:cs typeface="Times New Roman" pitchFamily="18" charset="0"/>
              </a:rPr>
              <a:t> (son of </a:t>
            </a:r>
            <a:r>
              <a:rPr lang="en-US" sz="2800" dirty="0" err="1" smtClean="0">
                <a:latin typeface="Times New Roman" pitchFamily="18" charset="0"/>
                <a:cs typeface="Times New Roman" pitchFamily="18" charset="0"/>
              </a:rPr>
              <a:t>Meru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Parvata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Bhadrachalam</a:t>
            </a:r>
            <a:r>
              <a:rPr lang="en-US" sz="2800" dirty="0" smtClean="0">
                <a:latin typeface="Times New Roman" pitchFamily="18" charset="0"/>
                <a:cs typeface="Times New Roman" pitchFamily="18" charset="0"/>
              </a:rPr>
              <a:t> is also the place where Lord Sri Rama is believed to have lived along with Goddess </a:t>
            </a:r>
            <a:r>
              <a:rPr lang="en-US" sz="2800" dirty="0" err="1" smtClean="0">
                <a:latin typeface="Times New Roman" pitchFamily="18" charset="0"/>
                <a:cs typeface="Times New Roman" pitchFamily="18" charset="0"/>
              </a:rPr>
              <a:t>Sita</a:t>
            </a:r>
            <a:r>
              <a:rPr lang="en-US" sz="2800" dirty="0" smtClean="0">
                <a:latin typeface="Times New Roman" pitchFamily="18" charset="0"/>
                <a:cs typeface="Times New Roman" pitchFamily="18" charset="0"/>
              </a:rPr>
              <a:t> Devi during His sojourn in </a:t>
            </a:r>
            <a:r>
              <a:rPr lang="en-US" sz="2800" dirty="0" err="1" smtClean="0">
                <a:latin typeface="Times New Roman" pitchFamily="18" charset="0"/>
                <a:cs typeface="Times New Roman" pitchFamily="18" charset="0"/>
              </a:rPr>
              <a:t>Dandakaranya</a:t>
            </a:r>
            <a:r>
              <a:rPr lang="en-US" sz="2800" dirty="0" smtClean="0">
                <a:latin typeface="Times New Roman" pitchFamily="18" charset="0"/>
                <a:cs typeface="Times New Roman" pitchFamily="18" charset="0"/>
              </a:rPr>
              <a:t> on the banks of the holy river Godavari.</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772400" cy="838200"/>
          </a:xfrm>
        </p:spPr>
        <p:txBody>
          <a:bodyPr>
            <a:normAutofit fontScale="90000"/>
          </a:bodyPr>
          <a:lstStyle/>
          <a:p>
            <a:pPr algn="ctr"/>
            <a:r>
              <a:rPr lang="en-US" b="1" dirty="0" err="1" smtClean="0">
                <a:solidFill>
                  <a:srgbClr val="FF0000"/>
                </a:solidFill>
                <a:latin typeface="Times New Roman" pitchFamily="18" charset="0"/>
                <a:cs typeface="Times New Roman" pitchFamily="18" charset="0"/>
              </a:rPr>
              <a:t>Antharvedi</a:t>
            </a:r>
            <a:r>
              <a:rPr lang="en-US" dirty="0" smtClean="0"/>
              <a:t/>
            </a:r>
            <a:br>
              <a:rPr lang="en-US" dirty="0" smtClean="0"/>
            </a:br>
            <a:endParaRPr lang="en-US" dirty="0"/>
          </a:p>
        </p:txBody>
      </p:sp>
      <p:sp>
        <p:nvSpPr>
          <p:cNvPr id="3" name="Content Placeholder 2"/>
          <p:cNvSpPr>
            <a:spLocks noGrp="1"/>
          </p:cNvSpPr>
          <p:nvPr>
            <p:ph sz="quarter" idx="1"/>
          </p:nvPr>
        </p:nvSpPr>
        <p:spPr>
          <a:xfrm>
            <a:off x="914400" y="984738"/>
            <a:ext cx="4419600" cy="5035062"/>
          </a:xfrm>
        </p:spPr>
        <p:txBody>
          <a:bodyPr>
            <a:noAutofit/>
          </a:bodyPr>
          <a:lstStyle/>
          <a:p>
            <a:pPr algn="just"/>
            <a:r>
              <a:rPr lang="en-US" sz="1500" dirty="0" smtClean="0">
                <a:latin typeface="Times New Roman" pitchFamily="18" charset="0"/>
                <a:cs typeface="Times New Roman" pitchFamily="18" charset="0"/>
              </a:rPr>
              <a:t>Located in East Godavari district of Andhra Pradesh </a:t>
            </a:r>
            <a:r>
              <a:rPr lang="en-US" sz="1500" dirty="0" err="1" smtClean="0">
                <a:latin typeface="Times New Roman" pitchFamily="18" charset="0"/>
                <a:cs typeface="Times New Roman" pitchFamily="18" charset="0"/>
              </a:rPr>
              <a:t>Antharvedi</a:t>
            </a:r>
            <a:r>
              <a:rPr lang="en-US" sz="1500" dirty="0" smtClean="0">
                <a:latin typeface="Times New Roman" pitchFamily="18" charset="0"/>
                <a:cs typeface="Times New Roman" pitchFamily="18" charset="0"/>
              </a:rPr>
              <a:t> is a </a:t>
            </a:r>
            <a:r>
              <a:rPr lang="en-US" sz="1500" dirty="0" err="1" smtClean="0">
                <a:latin typeface="Times New Roman" pitchFamily="18" charset="0"/>
                <a:cs typeface="Times New Roman" pitchFamily="18" charset="0"/>
              </a:rPr>
              <a:t>Sangama</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Kshethra</a:t>
            </a:r>
            <a:r>
              <a:rPr lang="en-US" sz="1500" dirty="0" smtClean="0">
                <a:latin typeface="Times New Roman" pitchFamily="18" charset="0"/>
                <a:cs typeface="Times New Roman" pitchFamily="18" charset="0"/>
              </a:rPr>
              <a:t> (place of confluence) where a portion of Godavari (</a:t>
            </a:r>
            <a:r>
              <a:rPr lang="en-US" sz="1500" dirty="0" err="1" smtClean="0">
                <a:latin typeface="Times New Roman" pitchFamily="18" charset="0"/>
                <a:cs typeface="Times New Roman" pitchFamily="18" charset="0"/>
              </a:rPr>
              <a:t>Vasishta</a:t>
            </a:r>
            <a:r>
              <a:rPr lang="en-US" sz="1500" dirty="0" smtClean="0">
                <a:latin typeface="Times New Roman" pitchFamily="18" charset="0"/>
                <a:cs typeface="Times New Roman" pitchFamily="18" charset="0"/>
              </a:rPr>
              <a:t> Godavari) merges with the Sea.</a:t>
            </a:r>
          </a:p>
          <a:p>
            <a:pPr algn="just"/>
            <a:r>
              <a:rPr lang="en-US" sz="1500" dirty="0" smtClean="0">
                <a:latin typeface="Times New Roman" pitchFamily="18" charset="0"/>
                <a:cs typeface="Times New Roman" pitchFamily="18" charset="0"/>
              </a:rPr>
              <a:t>It is a famous </a:t>
            </a:r>
            <a:r>
              <a:rPr lang="en-US" sz="1500" dirty="0" err="1" smtClean="0">
                <a:latin typeface="Times New Roman" pitchFamily="18" charset="0"/>
                <a:cs typeface="Times New Roman" pitchFamily="18" charset="0"/>
              </a:rPr>
              <a:t>Naarasimha</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Kshethra</a:t>
            </a:r>
            <a:r>
              <a:rPr lang="en-US" sz="1500" dirty="0" smtClean="0">
                <a:latin typeface="Times New Roman" pitchFamily="18" charset="0"/>
                <a:cs typeface="Times New Roman" pitchFamily="18" charset="0"/>
              </a:rPr>
              <a:t> where Lord Sri </a:t>
            </a:r>
            <a:r>
              <a:rPr lang="en-US" sz="1500" dirty="0" err="1" smtClean="0">
                <a:latin typeface="Times New Roman" pitchFamily="18" charset="0"/>
                <a:cs typeface="Times New Roman" pitchFamily="18" charset="0"/>
              </a:rPr>
              <a:t>Lakshmi</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Narasimha</a:t>
            </a:r>
            <a:r>
              <a:rPr lang="en-US" sz="1500" dirty="0" smtClean="0">
                <a:latin typeface="Times New Roman" pitchFamily="18" charset="0"/>
                <a:cs typeface="Times New Roman" pitchFamily="18" charset="0"/>
              </a:rPr>
              <a:t> manifested as </a:t>
            </a:r>
            <a:r>
              <a:rPr lang="en-US" sz="1500" dirty="0" err="1" smtClean="0">
                <a:latin typeface="Times New Roman" pitchFamily="18" charset="0"/>
                <a:cs typeface="Times New Roman" pitchFamily="18" charset="0"/>
              </a:rPr>
              <a:t>Swayabhu</a:t>
            </a:r>
            <a:r>
              <a:rPr lang="en-US" sz="1500" dirty="0" smtClean="0">
                <a:latin typeface="Times New Roman" pitchFamily="18" charset="0"/>
                <a:cs typeface="Times New Roman" pitchFamily="18" charset="0"/>
              </a:rPr>
              <a:t> and is west facing on the banks of Godavari.</a:t>
            </a:r>
          </a:p>
          <a:p>
            <a:pPr algn="just"/>
            <a:r>
              <a:rPr lang="en-US" sz="1500" dirty="0" smtClean="0">
                <a:latin typeface="Times New Roman" pitchFamily="18" charset="0"/>
                <a:cs typeface="Times New Roman" pitchFamily="18" charset="0"/>
              </a:rPr>
              <a:t>This place is believed to have been visited by Lord Sri Rama along with his brother </a:t>
            </a:r>
            <a:r>
              <a:rPr lang="en-US" sz="1500" dirty="0" err="1" smtClean="0">
                <a:latin typeface="Times New Roman" pitchFamily="18" charset="0"/>
                <a:cs typeface="Times New Roman" pitchFamily="18" charset="0"/>
              </a:rPr>
              <a:t>Lakshmana</a:t>
            </a:r>
            <a:r>
              <a:rPr lang="en-US" sz="1500" dirty="0" smtClean="0">
                <a:latin typeface="Times New Roman" pitchFamily="18" charset="0"/>
                <a:cs typeface="Times New Roman" pitchFamily="18" charset="0"/>
              </a:rPr>
              <a:t> and by </a:t>
            </a:r>
            <a:r>
              <a:rPr lang="en-US" sz="1500" dirty="0" err="1" smtClean="0">
                <a:latin typeface="Times New Roman" pitchFamily="18" charset="0"/>
                <a:cs typeface="Times New Roman" pitchFamily="18" charset="0"/>
              </a:rPr>
              <a:t>Arjuna</a:t>
            </a:r>
            <a:r>
              <a:rPr lang="en-US" sz="1500" dirty="0" smtClean="0">
                <a:latin typeface="Times New Roman" pitchFamily="18" charset="0"/>
                <a:cs typeface="Times New Roman" pitchFamily="18" charset="0"/>
              </a:rPr>
              <a:t> in </a:t>
            </a:r>
            <a:r>
              <a:rPr lang="en-US" sz="1500" dirty="0" err="1" smtClean="0">
                <a:latin typeface="Times New Roman" pitchFamily="18" charset="0"/>
                <a:cs typeface="Times New Roman" pitchFamily="18" charset="0"/>
              </a:rPr>
              <a:t>Dwapara</a:t>
            </a:r>
            <a:r>
              <a:rPr lang="en-US" sz="1500" dirty="0" smtClean="0">
                <a:latin typeface="Times New Roman" pitchFamily="18" charset="0"/>
                <a:cs typeface="Times New Roman" pitchFamily="18" charset="0"/>
              </a:rPr>
              <a:t> Yuga. Lord Brahma is believed to have performed </a:t>
            </a:r>
            <a:r>
              <a:rPr lang="en-US" sz="1500" dirty="0" err="1" smtClean="0">
                <a:latin typeface="Times New Roman" pitchFamily="18" charset="0"/>
                <a:cs typeface="Times New Roman" pitchFamily="18" charset="0"/>
              </a:rPr>
              <a:t>Yajna</a:t>
            </a:r>
            <a:r>
              <a:rPr lang="en-US" sz="1500" dirty="0" smtClean="0">
                <a:latin typeface="Times New Roman" pitchFamily="18" charset="0"/>
                <a:cs typeface="Times New Roman" pitchFamily="18" charset="0"/>
              </a:rPr>
              <a:t> at this place. It is also a Shiva </a:t>
            </a:r>
            <a:r>
              <a:rPr lang="en-US" sz="1500" dirty="0" err="1" smtClean="0">
                <a:latin typeface="Times New Roman" pitchFamily="18" charset="0"/>
                <a:cs typeface="Times New Roman" pitchFamily="18" charset="0"/>
              </a:rPr>
              <a:t>Kshethra</a:t>
            </a:r>
            <a:r>
              <a:rPr lang="en-US" sz="1500" dirty="0" smtClean="0">
                <a:latin typeface="Times New Roman" pitchFamily="18" charset="0"/>
                <a:cs typeface="Times New Roman" pitchFamily="18" charset="0"/>
              </a:rPr>
              <a:t> where the Shiva </a:t>
            </a:r>
            <a:r>
              <a:rPr lang="en-US" sz="1500" dirty="0" err="1" smtClean="0">
                <a:latin typeface="Times New Roman" pitchFamily="18" charset="0"/>
                <a:cs typeface="Times New Roman" pitchFamily="18" charset="0"/>
              </a:rPr>
              <a:t>Linga</a:t>
            </a:r>
            <a:r>
              <a:rPr lang="en-US" sz="1500" dirty="0" smtClean="0">
                <a:latin typeface="Times New Roman" pitchFamily="18" charset="0"/>
                <a:cs typeface="Times New Roman" pitchFamily="18" charset="0"/>
              </a:rPr>
              <a:t> is believed to have been installed by Lord Brahma.</a:t>
            </a:r>
          </a:p>
          <a:p>
            <a:pPr algn="just"/>
            <a:r>
              <a:rPr lang="en-US" sz="1500" dirty="0" smtClean="0">
                <a:latin typeface="Times New Roman" pitchFamily="18" charset="0"/>
                <a:cs typeface="Times New Roman" pitchFamily="18" charset="0"/>
              </a:rPr>
              <a:t>As this place was </a:t>
            </a:r>
            <a:r>
              <a:rPr lang="en-US" sz="1500" dirty="0" err="1" smtClean="0">
                <a:latin typeface="Times New Roman" pitchFamily="18" charset="0"/>
                <a:cs typeface="Times New Roman" pitchFamily="18" charset="0"/>
              </a:rPr>
              <a:t>Vedi</a:t>
            </a:r>
            <a:r>
              <a:rPr lang="en-US" sz="1500" dirty="0" smtClean="0">
                <a:latin typeface="Times New Roman" pitchFamily="18" charset="0"/>
                <a:cs typeface="Times New Roman" pitchFamily="18" charset="0"/>
              </a:rPr>
              <a:t> (stage) for performing </a:t>
            </a:r>
            <a:r>
              <a:rPr lang="en-US" sz="1500" dirty="0" err="1" smtClean="0">
                <a:latin typeface="Times New Roman" pitchFamily="18" charset="0"/>
                <a:cs typeface="Times New Roman" pitchFamily="18" charset="0"/>
              </a:rPr>
              <a:t>Yajna</a:t>
            </a:r>
            <a:r>
              <a:rPr lang="en-US" sz="1500" dirty="0" smtClean="0">
                <a:latin typeface="Times New Roman" pitchFamily="18" charset="0"/>
                <a:cs typeface="Times New Roman" pitchFamily="18" charset="0"/>
              </a:rPr>
              <a:t> which was in between the </a:t>
            </a:r>
            <a:r>
              <a:rPr lang="en-US" sz="1500" dirty="0" err="1" smtClean="0">
                <a:latin typeface="Times New Roman" pitchFamily="18" charset="0"/>
                <a:cs typeface="Times New Roman" pitchFamily="18" charset="0"/>
              </a:rPr>
              <a:t>Vasishta</a:t>
            </a:r>
            <a:r>
              <a:rPr lang="en-US" sz="1500" dirty="0" smtClean="0">
                <a:latin typeface="Times New Roman" pitchFamily="18" charset="0"/>
                <a:cs typeface="Times New Roman" pitchFamily="18" charset="0"/>
              </a:rPr>
              <a:t> River it was known as </a:t>
            </a:r>
            <a:r>
              <a:rPr lang="en-US" sz="1500" dirty="0" err="1" smtClean="0">
                <a:latin typeface="Times New Roman" pitchFamily="18" charset="0"/>
                <a:cs typeface="Times New Roman" pitchFamily="18" charset="0"/>
              </a:rPr>
              <a:t>Antharvedi</a:t>
            </a:r>
            <a:r>
              <a:rPr lang="en-US" sz="1500" dirty="0" smtClean="0">
                <a:latin typeface="Times New Roman" pitchFamily="18" charset="0"/>
                <a:cs typeface="Times New Roman" pitchFamily="18" charset="0"/>
              </a:rPr>
              <a:t>. It is the last, the most important and sacred point of river Godavari.</a:t>
            </a:r>
          </a:p>
          <a:p>
            <a:pPr algn="just"/>
            <a:r>
              <a:rPr lang="en-US" sz="1500" dirty="0" smtClean="0">
                <a:latin typeface="Times New Roman" pitchFamily="18" charset="0"/>
                <a:cs typeface="Times New Roman" pitchFamily="18" charset="0"/>
              </a:rPr>
              <a:t>Apart from the above there are several other sacred places on the banks of holy river Godavari like… </a:t>
            </a:r>
            <a:r>
              <a:rPr lang="en-US" sz="1500" dirty="0" err="1" smtClean="0">
                <a:latin typeface="Times New Roman" pitchFamily="18" charset="0"/>
                <a:cs typeface="Times New Roman" pitchFamily="18" charset="0"/>
              </a:rPr>
              <a:t>Draakshaaraamam</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Dhavaleswaram</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Mandapalli</a:t>
            </a:r>
            <a:r>
              <a:rPr lang="en-US" sz="1500" dirty="0" smtClean="0">
                <a:latin typeface="Times New Roman" pitchFamily="18" charset="0"/>
                <a:cs typeface="Times New Roman" pitchFamily="18" charset="0"/>
              </a:rPr>
              <a:t> etc. in Andhra Pradesh.</a:t>
            </a:r>
          </a:p>
          <a:p>
            <a:pPr algn="just"/>
            <a:r>
              <a:rPr lang="en-US" sz="1500" dirty="0" smtClean="0">
                <a:latin typeface="Times New Roman" pitchFamily="18" charset="0"/>
                <a:cs typeface="Times New Roman" pitchFamily="18" charset="0"/>
              </a:rPr>
              <a:t>above list is only indicative but not exhaustive…</a:t>
            </a:r>
          </a:p>
          <a:p>
            <a:endParaRPr lang="en-US" sz="1500" dirty="0"/>
          </a:p>
        </p:txBody>
      </p:sp>
      <p:pic>
        <p:nvPicPr>
          <p:cNvPr id="11266" name="Picture 2" descr="C:\Users\anant\Desktop\bipin sir\Antharvedi.jpg"/>
          <p:cNvPicPr>
            <a:picLocks noChangeAspect="1" noChangeArrowheads="1"/>
          </p:cNvPicPr>
          <p:nvPr/>
        </p:nvPicPr>
        <p:blipFill>
          <a:blip r:embed="rId2"/>
          <a:srcRect/>
          <a:stretch>
            <a:fillRect/>
          </a:stretch>
        </p:blipFill>
        <p:spPr bwMode="auto">
          <a:xfrm>
            <a:off x="5410200" y="838200"/>
            <a:ext cx="3352800" cy="510540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a:r>
              <a:rPr lang="en-US" b="1" dirty="0" err="1" smtClean="0">
                <a:solidFill>
                  <a:srgbClr val="FF0000"/>
                </a:solidFill>
                <a:latin typeface="Times New Roman" pitchFamily="18" charset="0"/>
                <a:cs typeface="Times New Roman" pitchFamily="18" charset="0"/>
              </a:rPr>
              <a:t>Pushkara</a:t>
            </a:r>
            <a:r>
              <a:rPr lang="en-US" b="1" dirty="0" smtClean="0">
                <a:solidFill>
                  <a:srgbClr val="FF0000"/>
                </a:solidFill>
                <a:latin typeface="Times New Roman" pitchFamily="18" charset="0"/>
                <a:cs typeface="Times New Roman" pitchFamily="18" charset="0"/>
              </a:rPr>
              <a:t>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90600" y="990600"/>
            <a:ext cx="4267200" cy="5029200"/>
          </a:xfrm>
        </p:spPr>
        <p:txBody>
          <a:bodyPr>
            <a:normAutofit fontScale="47500" lnSpcReduction="20000"/>
          </a:bodyPr>
          <a:lstStyle/>
          <a:p>
            <a:pPr algn="just"/>
            <a:endParaRPr lang="en-US"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Pushkara</a:t>
            </a:r>
            <a:r>
              <a:rPr lang="en-US" dirty="0" smtClean="0">
                <a:latin typeface="Times New Roman" pitchFamily="18" charset="0"/>
                <a:cs typeface="Times New Roman" pitchFamily="18" charset="0"/>
              </a:rPr>
              <a:t> is a river based festival celebrated based on </a:t>
            </a:r>
            <a:r>
              <a:rPr lang="en-US" sz="2900" dirty="0" smtClean="0">
                <a:latin typeface="Times New Roman" pitchFamily="18" charset="0"/>
                <a:cs typeface="Times New Roman" pitchFamily="18" charset="0"/>
              </a:rPr>
              <a:t>the transit of Jupiter (</a:t>
            </a:r>
            <a:r>
              <a:rPr lang="en-US" sz="2900" dirty="0" err="1" smtClean="0">
                <a:latin typeface="Times New Roman" pitchFamily="18" charset="0"/>
                <a:cs typeface="Times New Roman" pitchFamily="18" charset="0"/>
              </a:rPr>
              <a:t>Brihaspathi</a:t>
            </a:r>
            <a:r>
              <a:rPr lang="en-US" sz="2900" dirty="0" smtClean="0">
                <a:latin typeface="Times New Roman" pitchFamily="18" charset="0"/>
                <a:cs typeface="Times New Roman" pitchFamily="18" charset="0"/>
              </a:rPr>
              <a:t>) in the zodiac. Accordingly when Jupiter (</a:t>
            </a:r>
            <a:r>
              <a:rPr lang="en-US" sz="2900" dirty="0" err="1" smtClean="0">
                <a:latin typeface="Times New Roman" pitchFamily="18" charset="0"/>
                <a:cs typeface="Times New Roman" pitchFamily="18" charset="0"/>
              </a:rPr>
              <a:t>Brihaspathi</a:t>
            </a:r>
            <a:r>
              <a:rPr lang="en-US" sz="2900" dirty="0" smtClean="0">
                <a:latin typeface="Times New Roman" pitchFamily="18" charset="0"/>
                <a:cs typeface="Times New Roman" pitchFamily="18" charset="0"/>
              </a:rPr>
              <a:t>) transits in </a:t>
            </a:r>
            <a:r>
              <a:rPr lang="en-US" sz="2900" dirty="0" err="1" smtClean="0">
                <a:latin typeface="Times New Roman" pitchFamily="18" charset="0"/>
                <a:cs typeface="Times New Roman" pitchFamily="18" charset="0"/>
              </a:rPr>
              <a:t>Simha</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Raasi</a:t>
            </a:r>
            <a:r>
              <a:rPr lang="en-US" sz="2900" dirty="0" smtClean="0">
                <a:latin typeface="Times New Roman" pitchFamily="18" charset="0"/>
                <a:cs typeface="Times New Roman" pitchFamily="18" charset="0"/>
              </a:rPr>
              <a:t> (Leo sign) it marks the </a:t>
            </a:r>
            <a:r>
              <a:rPr lang="en-US" sz="2900" dirty="0" err="1" smtClean="0">
                <a:latin typeface="Times New Roman" pitchFamily="18" charset="0"/>
                <a:cs typeface="Times New Roman" pitchFamily="18" charset="0"/>
              </a:rPr>
              <a:t>Pushkara</a:t>
            </a:r>
            <a:r>
              <a:rPr lang="en-US" sz="2900" dirty="0" smtClean="0">
                <a:latin typeface="Times New Roman" pitchFamily="18" charset="0"/>
                <a:cs typeface="Times New Roman" pitchFamily="18" charset="0"/>
              </a:rPr>
              <a:t> of the holy river Godavari.</a:t>
            </a:r>
          </a:p>
          <a:p>
            <a:pPr algn="just"/>
            <a:r>
              <a:rPr lang="en-US" sz="2900" dirty="0" smtClean="0">
                <a:latin typeface="Times New Roman" pitchFamily="18" charset="0"/>
                <a:cs typeface="Times New Roman" pitchFamily="18" charset="0"/>
              </a:rPr>
              <a:t>That also marks the </a:t>
            </a:r>
            <a:r>
              <a:rPr lang="en-US" sz="2900" dirty="0" err="1" smtClean="0">
                <a:latin typeface="Times New Roman" pitchFamily="18" charset="0"/>
                <a:cs typeface="Times New Roman" pitchFamily="18" charset="0"/>
              </a:rPr>
              <a:t>Kumbha</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Mela</a:t>
            </a:r>
            <a:r>
              <a:rPr lang="en-US" sz="2900" dirty="0" smtClean="0">
                <a:latin typeface="Times New Roman" pitchFamily="18" charset="0"/>
                <a:cs typeface="Times New Roman" pitchFamily="18" charset="0"/>
              </a:rPr>
              <a:t> at Nasik when both Sun &amp; Jupiter are in Leo sign. It occurs once in 12 years. Incidentally this year it is </a:t>
            </a:r>
            <a:r>
              <a:rPr lang="en-US" sz="2900" dirty="0" err="1" smtClean="0">
                <a:latin typeface="Times New Roman" pitchFamily="18" charset="0"/>
                <a:cs typeface="Times New Roman" pitchFamily="18" charset="0"/>
              </a:rPr>
              <a:t>Pushkara</a:t>
            </a:r>
            <a:r>
              <a:rPr lang="en-US" sz="2900" dirty="0" smtClean="0">
                <a:latin typeface="Times New Roman" pitchFamily="18" charset="0"/>
                <a:cs typeface="Times New Roman" pitchFamily="18" charset="0"/>
              </a:rPr>
              <a:t> festival of Godavari and also </a:t>
            </a:r>
            <a:r>
              <a:rPr lang="en-US" sz="2900" dirty="0" err="1" smtClean="0">
                <a:latin typeface="Times New Roman" pitchFamily="18" charset="0"/>
                <a:cs typeface="Times New Roman" pitchFamily="18" charset="0"/>
              </a:rPr>
              <a:t>Kumbha</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Mela</a:t>
            </a:r>
            <a:r>
              <a:rPr lang="en-US" sz="2900" dirty="0" smtClean="0">
                <a:latin typeface="Times New Roman" pitchFamily="18" charset="0"/>
                <a:cs typeface="Times New Roman" pitchFamily="18" charset="0"/>
              </a:rPr>
              <a:t> at Nasik the birth place of Godavari.</a:t>
            </a:r>
          </a:p>
          <a:p>
            <a:pPr algn="just"/>
            <a:r>
              <a:rPr lang="en-US" sz="2900" dirty="0" smtClean="0">
                <a:latin typeface="Times New Roman" pitchFamily="18" charset="0"/>
                <a:cs typeface="Times New Roman" pitchFamily="18" charset="0"/>
              </a:rPr>
              <a:t>Nasik (</a:t>
            </a:r>
            <a:r>
              <a:rPr lang="en-US" sz="2900" dirty="0" err="1" smtClean="0">
                <a:latin typeface="Times New Roman" pitchFamily="18" charset="0"/>
                <a:cs typeface="Times New Roman" pitchFamily="18" charset="0"/>
              </a:rPr>
              <a:t>Tryambakeshwar</a:t>
            </a:r>
            <a:r>
              <a:rPr lang="en-US" sz="2900" dirty="0" smtClean="0">
                <a:latin typeface="Times New Roman" pitchFamily="18" charset="0"/>
                <a:cs typeface="Times New Roman" pitchFamily="18" charset="0"/>
              </a:rPr>
              <a:t>) is one of the four holy places (spots) where a few drops of '</a:t>
            </a:r>
            <a:r>
              <a:rPr lang="en-US" sz="2900" dirty="0" err="1" smtClean="0">
                <a:latin typeface="Times New Roman" pitchFamily="18" charset="0"/>
                <a:cs typeface="Times New Roman" pitchFamily="18" charset="0"/>
              </a:rPr>
              <a:t>Amrutha</a:t>
            </a:r>
            <a:r>
              <a:rPr lang="en-US" sz="2900" dirty="0" smtClean="0">
                <a:latin typeface="Times New Roman" pitchFamily="18" charset="0"/>
                <a:cs typeface="Times New Roman" pitchFamily="18" charset="0"/>
              </a:rPr>
              <a:t>" (Divine Nectar) spilled while it was carried by Lord Vishnu in the episode of </a:t>
            </a:r>
            <a:r>
              <a:rPr lang="en-US" sz="2900" dirty="0" err="1" smtClean="0">
                <a:latin typeface="Times New Roman" pitchFamily="18" charset="0"/>
                <a:cs typeface="Times New Roman" pitchFamily="18" charset="0"/>
              </a:rPr>
              <a:t>Ksheera</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Sagara</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Madhanam</a:t>
            </a:r>
            <a:r>
              <a:rPr lang="en-US" sz="2900" dirty="0" smtClean="0">
                <a:latin typeface="Times New Roman" pitchFamily="18" charset="0"/>
                <a:cs typeface="Times New Roman" pitchFamily="18" charset="0"/>
              </a:rPr>
              <a:t>. The other three are </a:t>
            </a:r>
            <a:r>
              <a:rPr lang="en-US" sz="2900" dirty="0" err="1" smtClean="0">
                <a:latin typeface="Times New Roman" pitchFamily="18" charset="0"/>
                <a:cs typeface="Times New Roman" pitchFamily="18" charset="0"/>
              </a:rPr>
              <a:t>Haridwar</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Prayaaga</a:t>
            </a:r>
            <a:r>
              <a:rPr lang="en-US" sz="2900" dirty="0" smtClean="0">
                <a:latin typeface="Times New Roman" pitchFamily="18" charset="0"/>
                <a:cs typeface="Times New Roman" pitchFamily="18" charset="0"/>
              </a:rPr>
              <a:t> (Allahabad); and Ujjain. These are the four places where </a:t>
            </a:r>
            <a:r>
              <a:rPr lang="en-US" sz="2900" dirty="0" err="1" smtClean="0">
                <a:latin typeface="Times New Roman" pitchFamily="18" charset="0"/>
                <a:cs typeface="Times New Roman" pitchFamily="18" charset="0"/>
              </a:rPr>
              <a:t>Kumbha</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Mela</a:t>
            </a:r>
            <a:r>
              <a:rPr lang="en-US" sz="2900" dirty="0" smtClean="0">
                <a:latin typeface="Times New Roman" pitchFamily="18" charset="0"/>
                <a:cs typeface="Times New Roman" pitchFamily="18" charset="0"/>
              </a:rPr>
              <a:t> is held.</a:t>
            </a:r>
          </a:p>
          <a:p>
            <a:pPr algn="just"/>
            <a:r>
              <a:rPr lang="en-US" sz="2900" dirty="0" err="1" smtClean="0">
                <a:latin typeface="Times New Roman" pitchFamily="18" charset="0"/>
                <a:cs typeface="Times New Roman" pitchFamily="18" charset="0"/>
              </a:rPr>
              <a:t>Pushkara</a:t>
            </a:r>
            <a:r>
              <a:rPr lang="en-US" sz="2900" dirty="0" smtClean="0">
                <a:latin typeface="Times New Roman" pitchFamily="18" charset="0"/>
                <a:cs typeface="Times New Roman" pitchFamily="18" charset="0"/>
              </a:rPr>
              <a:t> schedule for a particular river will be for one year; however, the first twelve days known as </a:t>
            </a:r>
            <a:r>
              <a:rPr lang="en-US" sz="2900" dirty="0" err="1" smtClean="0">
                <a:latin typeface="Times New Roman" pitchFamily="18" charset="0"/>
                <a:cs typeface="Times New Roman" pitchFamily="18" charset="0"/>
              </a:rPr>
              <a:t>Aadi</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Pushkara</a:t>
            </a:r>
            <a:r>
              <a:rPr lang="en-US" sz="2900" dirty="0" smtClean="0">
                <a:latin typeface="Times New Roman" pitchFamily="18" charset="0"/>
                <a:cs typeface="Times New Roman" pitchFamily="18" charset="0"/>
              </a:rPr>
              <a:t> and the last twelve days known as </a:t>
            </a:r>
            <a:r>
              <a:rPr lang="en-US" sz="2900" dirty="0" err="1" smtClean="0">
                <a:latin typeface="Times New Roman" pitchFamily="18" charset="0"/>
                <a:cs typeface="Times New Roman" pitchFamily="18" charset="0"/>
              </a:rPr>
              <a:t>Anthya</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Pushkara</a:t>
            </a:r>
            <a:r>
              <a:rPr lang="en-US" sz="2900" dirty="0" smtClean="0">
                <a:latin typeface="Times New Roman" pitchFamily="18" charset="0"/>
                <a:cs typeface="Times New Roman" pitchFamily="18" charset="0"/>
              </a:rPr>
              <a:t> are</a:t>
            </a:r>
          </a:p>
          <a:p>
            <a:endParaRPr lang="en-US" dirty="0"/>
          </a:p>
        </p:txBody>
      </p:sp>
      <p:pic>
        <p:nvPicPr>
          <p:cNvPr id="10242" name="Picture 2" descr="C:\Users\anant\Desktop\bipin sir\Pushkara.jpg"/>
          <p:cNvPicPr>
            <a:picLocks noChangeAspect="1" noChangeArrowheads="1"/>
          </p:cNvPicPr>
          <p:nvPr/>
        </p:nvPicPr>
        <p:blipFill>
          <a:blip r:embed="rId2"/>
          <a:srcRect/>
          <a:stretch>
            <a:fillRect/>
          </a:stretch>
        </p:blipFill>
        <p:spPr bwMode="auto">
          <a:xfrm>
            <a:off x="5486400" y="1066800"/>
            <a:ext cx="3276600" cy="5029200"/>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5410200"/>
          </a:xfrm>
        </p:spPr>
        <p:txBody>
          <a:bodyPr>
            <a:normAutofit/>
          </a:bodyPr>
          <a:lstStyle/>
          <a:p>
            <a:pPr lvl="0" algn="just" fontAlgn="base">
              <a:spcAft>
                <a:spcPct val="0"/>
              </a:spcAft>
            </a:pPr>
            <a:r>
              <a:rPr lang="en-US" sz="1900" dirty="0" smtClean="0">
                <a:solidFill>
                  <a:srgbClr val="002060"/>
                </a:solidFill>
                <a:latin typeface="Times New Roman" pitchFamily="18" charset="0"/>
                <a:ea typeface="+mn-ea"/>
                <a:cs typeface="Times New Roman" pitchFamily="18" charset="0"/>
              </a:rPr>
              <a:t>During </a:t>
            </a:r>
            <a:r>
              <a:rPr lang="en-US" sz="1900" dirty="0" err="1" smtClean="0">
                <a:solidFill>
                  <a:srgbClr val="002060"/>
                </a:solidFill>
                <a:latin typeface="Times New Roman" pitchFamily="18" charset="0"/>
                <a:ea typeface="+mn-ea"/>
                <a:cs typeface="Times New Roman" pitchFamily="18" charset="0"/>
              </a:rPr>
              <a:t>Pushkara</a:t>
            </a:r>
            <a:r>
              <a:rPr lang="en-US" sz="1900" dirty="0" smtClean="0">
                <a:solidFill>
                  <a:srgbClr val="002060"/>
                </a:solidFill>
                <a:latin typeface="Times New Roman" pitchFamily="18" charset="0"/>
                <a:ea typeface="+mn-ea"/>
                <a:cs typeface="Times New Roman" pitchFamily="18" charset="0"/>
              </a:rPr>
              <a:t> of the specified river all </a:t>
            </a:r>
            <a:r>
              <a:rPr lang="en-US" sz="1900" dirty="0" err="1" smtClean="0">
                <a:solidFill>
                  <a:srgbClr val="002060"/>
                </a:solidFill>
                <a:latin typeface="Times New Roman" pitchFamily="18" charset="0"/>
                <a:ea typeface="+mn-ea"/>
                <a:cs typeface="Times New Roman" pitchFamily="18" charset="0"/>
              </a:rPr>
              <a:t>Brahmaadi</a:t>
            </a:r>
            <a:r>
              <a:rPr lang="en-US" sz="1900" dirty="0" smtClean="0">
                <a:solidFill>
                  <a:srgbClr val="002060"/>
                </a:solidFill>
                <a:latin typeface="Times New Roman" pitchFamily="18" charset="0"/>
                <a:ea typeface="+mn-ea"/>
                <a:cs typeface="Times New Roman" pitchFamily="18" charset="0"/>
              </a:rPr>
              <a:t> </a:t>
            </a:r>
            <a:r>
              <a:rPr lang="en-US" sz="1900" dirty="0" err="1" smtClean="0">
                <a:solidFill>
                  <a:srgbClr val="002060"/>
                </a:solidFill>
                <a:latin typeface="Times New Roman" pitchFamily="18" charset="0"/>
                <a:ea typeface="+mn-ea"/>
                <a:cs typeface="Times New Roman" pitchFamily="18" charset="0"/>
              </a:rPr>
              <a:t>Devathas</a:t>
            </a:r>
            <a:r>
              <a:rPr lang="en-US" sz="1900" dirty="0" smtClean="0">
                <a:solidFill>
                  <a:srgbClr val="002060"/>
                </a:solidFill>
                <a:latin typeface="Times New Roman" pitchFamily="18" charset="0"/>
                <a:ea typeface="+mn-ea"/>
                <a:cs typeface="Times New Roman" pitchFamily="18" charset="0"/>
              </a:rPr>
              <a:t>, all Sages, all </a:t>
            </a:r>
            <a:r>
              <a:rPr lang="en-US" sz="1900" dirty="0" err="1" smtClean="0">
                <a:solidFill>
                  <a:srgbClr val="002060"/>
                </a:solidFill>
                <a:latin typeface="Times New Roman" pitchFamily="18" charset="0"/>
                <a:ea typeface="+mn-ea"/>
                <a:cs typeface="Times New Roman" pitchFamily="18" charset="0"/>
              </a:rPr>
              <a:t>Pithru</a:t>
            </a:r>
            <a:r>
              <a:rPr lang="en-US" sz="1900" dirty="0" smtClean="0">
                <a:solidFill>
                  <a:srgbClr val="002060"/>
                </a:solidFill>
                <a:latin typeface="Times New Roman" pitchFamily="18" charset="0"/>
                <a:ea typeface="+mn-ea"/>
                <a:cs typeface="Times New Roman" pitchFamily="18" charset="0"/>
              </a:rPr>
              <a:t> </a:t>
            </a:r>
            <a:r>
              <a:rPr lang="en-US" sz="1900" dirty="0" err="1" smtClean="0">
                <a:solidFill>
                  <a:srgbClr val="002060"/>
                </a:solidFill>
                <a:latin typeface="Times New Roman" pitchFamily="18" charset="0"/>
                <a:ea typeface="+mn-ea"/>
                <a:cs typeface="Times New Roman" pitchFamily="18" charset="0"/>
              </a:rPr>
              <a:t>Devathas</a:t>
            </a:r>
            <a:r>
              <a:rPr lang="en-US" sz="1900" dirty="0" smtClean="0">
                <a:solidFill>
                  <a:srgbClr val="002060"/>
                </a:solidFill>
                <a:latin typeface="Times New Roman" pitchFamily="18" charset="0"/>
                <a:ea typeface="+mn-ea"/>
                <a:cs typeface="Times New Roman" pitchFamily="18" charset="0"/>
              </a:rPr>
              <a:t>, all </a:t>
            </a:r>
            <a:r>
              <a:rPr lang="en-US" sz="1900" dirty="0" err="1" smtClean="0">
                <a:solidFill>
                  <a:srgbClr val="002060"/>
                </a:solidFill>
                <a:latin typeface="Times New Roman" pitchFamily="18" charset="0"/>
                <a:ea typeface="+mn-ea"/>
                <a:cs typeface="Times New Roman" pitchFamily="18" charset="0"/>
              </a:rPr>
              <a:t>Theerthas</a:t>
            </a:r>
            <a:r>
              <a:rPr lang="en-US" sz="1900" dirty="0" smtClean="0">
                <a:solidFill>
                  <a:srgbClr val="002060"/>
                </a:solidFill>
                <a:latin typeface="Times New Roman" pitchFamily="18" charset="0"/>
                <a:ea typeface="+mn-ea"/>
                <a:cs typeface="Times New Roman" pitchFamily="18" charset="0"/>
              </a:rPr>
              <a:t> in </a:t>
            </a:r>
            <a:r>
              <a:rPr lang="en-US" sz="1900" dirty="0" err="1" smtClean="0">
                <a:solidFill>
                  <a:srgbClr val="002060"/>
                </a:solidFill>
                <a:latin typeface="Times New Roman" pitchFamily="18" charset="0"/>
                <a:ea typeface="+mn-ea"/>
                <a:cs typeface="Times New Roman" pitchFamily="18" charset="0"/>
              </a:rPr>
              <a:t>Bhoomandala</a:t>
            </a:r>
            <a:r>
              <a:rPr lang="en-US" sz="1900" dirty="0" smtClean="0">
                <a:solidFill>
                  <a:srgbClr val="002060"/>
                </a:solidFill>
                <a:latin typeface="Times New Roman" pitchFamily="18" charset="0"/>
                <a:ea typeface="+mn-ea"/>
                <a:cs typeface="Times New Roman" pitchFamily="18" charset="0"/>
              </a:rPr>
              <a:t> including </a:t>
            </a:r>
            <a:r>
              <a:rPr lang="en-US" sz="1900" dirty="0" err="1" smtClean="0">
                <a:solidFill>
                  <a:srgbClr val="002060"/>
                </a:solidFill>
                <a:latin typeface="Times New Roman" pitchFamily="18" charset="0"/>
                <a:ea typeface="+mn-ea"/>
                <a:cs typeface="Times New Roman" pitchFamily="18" charset="0"/>
              </a:rPr>
              <a:t>Ganga</a:t>
            </a:r>
            <a:r>
              <a:rPr lang="en-US" sz="1900" dirty="0" smtClean="0">
                <a:solidFill>
                  <a:srgbClr val="002060"/>
                </a:solidFill>
                <a:latin typeface="Times New Roman" pitchFamily="18" charset="0"/>
                <a:ea typeface="+mn-ea"/>
                <a:cs typeface="Times New Roman" pitchFamily="18" charset="0"/>
              </a:rPr>
              <a:t> (Ganges) enters that particular river along with </a:t>
            </a:r>
            <a:r>
              <a:rPr lang="en-US" sz="1900" dirty="0" err="1" smtClean="0">
                <a:solidFill>
                  <a:srgbClr val="002060"/>
                </a:solidFill>
                <a:latin typeface="Times New Roman" pitchFamily="18" charset="0"/>
                <a:ea typeface="+mn-ea"/>
                <a:cs typeface="Times New Roman" pitchFamily="18" charset="0"/>
              </a:rPr>
              <a:t>Brihaspathi</a:t>
            </a:r>
            <a:r>
              <a:rPr lang="en-US" sz="1900" dirty="0" smtClean="0">
                <a:solidFill>
                  <a:srgbClr val="002060"/>
                </a:solidFill>
                <a:latin typeface="Times New Roman" pitchFamily="18" charset="0"/>
                <a:ea typeface="+mn-ea"/>
                <a:cs typeface="Times New Roman" pitchFamily="18" charset="0"/>
              </a:rPr>
              <a:t> and </a:t>
            </a:r>
            <a:r>
              <a:rPr lang="en-US" sz="1900" dirty="0" err="1" smtClean="0">
                <a:solidFill>
                  <a:srgbClr val="002060"/>
                </a:solidFill>
                <a:latin typeface="Times New Roman" pitchFamily="18" charset="0"/>
                <a:ea typeface="+mn-ea"/>
                <a:cs typeface="Times New Roman" pitchFamily="18" charset="0"/>
              </a:rPr>
              <a:t>Pushkara</a:t>
            </a:r>
            <a:r>
              <a:rPr lang="en-US" sz="1900" dirty="0" smtClean="0">
                <a:solidFill>
                  <a:srgbClr val="002060"/>
                </a:solidFill>
                <a:latin typeface="Times New Roman" pitchFamily="18" charset="0"/>
                <a:ea typeface="+mn-ea"/>
                <a:cs typeface="Times New Roman" pitchFamily="18" charset="0"/>
              </a:rPr>
              <a:t>.</a:t>
            </a:r>
            <a:r>
              <a:rPr lang="en-US" sz="1900" dirty="0" smtClean="0">
                <a:solidFill>
                  <a:prstClr val="black"/>
                </a:solidFill>
                <a:latin typeface="Times New Roman" pitchFamily="18" charset="0"/>
                <a:ea typeface="+mn-ea"/>
                <a:cs typeface="Times New Roman" pitchFamily="18" charset="0"/>
              </a:rPr>
              <a:t/>
            </a:r>
            <a:br>
              <a:rPr lang="en-US" sz="1900" dirty="0" smtClean="0">
                <a:solidFill>
                  <a:prstClr val="black"/>
                </a:solidFill>
                <a:latin typeface="Times New Roman" pitchFamily="18" charset="0"/>
                <a:ea typeface="+mn-ea"/>
                <a:cs typeface="Times New Roman" pitchFamily="18" charset="0"/>
              </a:rPr>
            </a:br>
            <a:r>
              <a:rPr lang="en-US" sz="1900" dirty="0" smtClean="0">
                <a:solidFill>
                  <a:srgbClr val="002060"/>
                </a:solidFill>
                <a:latin typeface="Times New Roman" pitchFamily="18" charset="0"/>
                <a:ea typeface="+mn-ea"/>
                <a:cs typeface="Times New Roman" pitchFamily="18" charset="0"/>
              </a:rPr>
              <a:t>This timing of their entry is considered as highly sacred and celestial that has the power to diminish even the ghastly and dreadful sins committed.</a:t>
            </a:r>
            <a:r>
              <a:rPr lang="en-US" sz="1900" dirty="0" smtClean="0">
                <a:solidFill>
                  <a:prstClr val="black"/>
                </a:solidFill>
                <a:latin typeface="Times New Roman" pitchFamily="18" charset="0"/>
                <a:ea typeface="+mn-ea"/>
                <a:cs typeface="Times New Roman" pitchFamily="18" charset="0"/>
              </a:rPr>
              <a:t/>
            </a:r>
            <a:br>
              <a:rPr lang="en-US" sz="1900" dirty="0" smtClean="0">
                <a:solidFill>
                  <a:prstClr val="black"/>
                </a:solidFill>
                <a:latin typeface="Times New Roman" pitchFamily="18" charset="0"/>
                <a:ea typeface="+mn-ea"/>
                <a:cs typeface="Times New Roman" pitchFamily="18" charset="0"/>
              </a:rPr>
            </a:br>
            <a:r>
              <a:rPr lang="en-US" sz="1900" dirty="0" smtClean="0">
                <a:solidFill>
                  <a:srgbClr val="002060"/>
                </a:solidFill>
                <a:latin typeface="Times New Roman" pitchFamily="18" charset="0"/>
                <a:ea typeface="+mn-ea"/>
                <a:cs typeface="Times New Roman" pitchFamily="18" charset="0"/>
              </a:rPr>
              <a:t>Having </a:t>
            </a:r>
            <a:r>
              <a:rPr lang="en-US" sz="1900" dirty="0" err="1" smtClean="0">
                <a:solidFill>
                  <a:srgbClr val="002060"/>
                </a:solidFill>
                <a:latin typeface="Times New Roman" pitchFamily="18" charset="0"/>
                <a:ea typeface="+mn-ea"/>
                <a:cs typeface="Times New Roman" pitchFamily="18" charset="0"/>
              </a:rPr>
              <a:t>darshan</a:t>
            </a:r>
            <a:r>
              <a:rPr lang="en-US" sz="1900" dirty="0" smtClean="0">
                <a:solidFill>
                  <a:srgbClr val="002060"/>
                </a:solidFill>
                <a:latin typeface="Times New Roman" pitchFamily="18" charset="0"/>
                <a:ea typeface="+mn-ea"/>
                <a:cs typeface="Times New Roman" pitchFamily="18" charset="0"/>
              </a:rPr>
              <a:t>, taking bath, touching </a:t>
            </a:r>
            <a:r>
              <a:rPr lang="en-US" sz="1900" dirty="0" err="1" smtClean="0">
                <a:solidFill>
                  <a:srgbClr val="002060"/>
                </a:solidFill>
                <a:latin typeface="Times New Roman" pitchFamily="18" charset="0"/>
                <a:ea typeface="+mn-ea"/>
                <a:cs typeface="Times New Roman" pitchFamily="18" charset="0"/>
              </a:rPr>
              <a:t>Pushkara</a:t>
            </a:r>
            <a:r>
              <a:rPr lang="en-US" sz="1900" dirty="0" smtClean="0">
                <a:solidFill>
                  <a:srgbClr val="002060"/>
                </a:solidFill>
                <a:latin typeface="Times New Roman" pitchFamily="18" charset="0"/>
                <a:ea typeface="+mn-ea"/>
                <a:cs typeface="Times New Roman" pitchFamily="18" charset="0"/>
              </a:rPr>
              <a:t> waters, drinking the sacred waters of </a:t>
            </a:r>
            <a:r>
              <a:rPr lang="en-US" sz="1900" dirty="0" err="1" smtClean="0">
                <a:solidFill>
                  <a:srgbClr val="002060"/>
                </a:solidFill>
                <a:latin typeface="Times New Roman" pitchFamily="18" charset="0"/>
                <a:ea typeface="+mn-ea"/>
                <a:cs typeface="Times New Roman" pitchFamily="18" charset="0"/>
              </a:rPr>
              <a:t>Pushkara</a:t>
            </a:r>
            <a:r>
              <a:rPr lang="en-US" sz="1900" dirty="0" smtClean="0">
                <a:solidFill>
                  <a:srgbClr val="002060"/>
                </a:solidFill>
                <a:latin typeface="Times New Roman" pitchFamily="18" charset="0"/>
                <a:ea typeface="+mn-ea"/>
                <a:cs typeface="Times New Roman" pitchFamily="18" charset="0"/>
              </a:rPr>
              <a:t> is considered to be highly meritorious and soul cleansing.</a:t>
            </a:r>
            <a:r>
              <a:rPr lang="en-US" sz="1900" dirty="0" smtClean="0">
                <a:solidFill>
                  <a:prstClr val="black"/>
                </a:solidFill>
                <a:latin typeface="Times New Roman" pitchFamily="18" charset="0"/>
                <a:ea typeface="+mn-ea"/>
                <a:cs typeface="Times New Roman" pitchFamily="18" charset="0"/>
              </a:rPr>
              <a:t/>
            </a:r>
            <a:br>
              <a:rPr lang="en-US" sz="1900" dirty="0" smtClean="0">
                <a:solidFill>
                  <a:prstClr val="black"/>
                </a:solidFill>
                <a:latin typeface="Times New Roman" pitchFamily="18" charset="0"/>
                <a:ea typeface="+mn-ea"/>
                <a:cs typeface="Times New Roman" pitchFamily="18" charset="0"/>
              </a:rPr>
            </a:br>
            <a:r>
              <a:rPr lang="en-US" sz="1900" dirty="0" smtClean="0">
                <a:solidFill>
                  <a:srgbClr val="002060"/>
                </a:solidFill>
                <a:latin typeface="Times New Roman" pitchFamily="18" charset="0"/>
                <a:ea typeface="+mn-ea"/>
                <a:cs typeface="Times New Roman" pitchFamily="18" charset="0"/>
              </a:rPr>
              <a:t>GO + </a:t>
            </a:r>
            <a:r>
              <a:rPr lang="en-US" sz="1900" dirty="0" err="1" smtClean="0">
                <a:solidFill>
                  <a:srgbClr val="002060"/>
                </a:solidFill>
                <a:latin typeface="Times New Roman" pitchFamily="18" charset="0"/>
                <a:ea typeface="+mn-ea"/>
                <a:cs typeface="Times New Roman" pitchFamily="18" charset="0"/>
              </a:rPr>
              <a:t>Da</a:t>
            </a:r>
            <a:r>
              <a:rPr lang="en-US" sz="1900" dirty="0" smtClean="0">
                <a:solidFill>
                  <a:srgbClr val="002060"/>
                </a:solidFill>
                <a:latin typeface="Times New Roman" pitchFamily="18" charset="0"/>
                <a:ea typeface="+mn-ea"/>
                <a:cs typeface="Times New Roman" pitchFamily="18" charset="0"/>
              </a:rPr>
              <a:t> + </a:t>
            </a:r>
            <a:r>
              <a:rPr lang="en-US" sz="1900" dirty="0" err="1" smtClean="0">
                <a:solidFill>
                  <a:srgbClr val="002060"/>
                </a:solidFill>
                <a:latin typeface="Times New Roman" pitchFamily="18" charset="0"/>
                <a:ea typeface="+mn-ea"/>
                <a:cs typeface="Times New Roman" pitchFamily="18" charset="0"/>
              </a:rPr>
              <a:t>Vari</a:t>
            </a:r>
            <a:r>
              <a:rPr lang="en-US" sz="1900" dirty="0" smtClean="0">
                <a:solidFill>
                  <a:srgbClr val="002060"/>
                </a:solidFill>
                <a:latin typeface="Times New Roman" pitchFamily="18" charset="0"/>
                <a:ea typeface="+mn-ea"/>
                <a:cs typeface="Times New Roman" pitchFamily="18" charset="0"/>
              </a:rPr>
              <a:t>; Go means Cow; </a:t>
            </a:r>
            <a:r>
              <a:rPr lang="en-US" sz="1900" dirty="0" err="1" smtClean="0">
                <a:solidFill>
                  <a:srgbClr val="002060"/>
                </a:solidFill>
                <a:latin typeface="Times New Roman" pitchFamily="18" charset="0"/>
                <a:ea typeface="+mn-ea"/>
                <a:cs typeface="Times New Roman" pitchFamily="18" charset="0"/>
              </a:rPr>
              <a:t>Da</a:t>
            </a:r>
            <a:r>
              <a:rPr lang="en-US" sz="1900" dirty="0" smtClean="0">
                <a:solidFill>
                  <a:srgbClr val="002060"/>
                </a:solidFill>
                <a:latin typeface="Times New Roman" pitchFamily="18" charset="0"/>
                <a:ea typeface="+mn-ea"/>
                <a:cs typeface="Times New Roman" pitchFamily="18" charset="0"/>
              </a:rPr>
              <a:t> means granting, giving; </a:t>
            </a:r>
            <a:r>
              <a:rPr lang="en-US" sz="1900" dirty="0" err="1" smtClean="0">
                <a:solidFill>
                  <a:srgbClr val="002060"/>
                </a:solidFill>
                <a:latin typeface="Times New Roman" pitchFamily="18" charset="0"/>
                <a:ea typeface="+mn-ea"/>
                <a:cs typeface="Times New Roman" pitchFamily="18" charset="0"/>
              </a:rPr>
              <a:t>Vari</a:t>
            </a:r>
            <a:r>
              <a:rPr lang="en-US" sz="1900" dirty="0" smtClean="0">
                <a:solidFill>
                  <a:srgbClr val="002060"/>
                </a:solidFill>
                <a:latin typeface="Times New Roman" pitchFamily="18" charset="0"/>
                <a:ea typeface="+mn-ea"/>
                <a:cs typeface="Times New Roman" pitchFamily="18" charset="0"/>
              </a:rPr>
              <a:t> means water (life force/</a:t>
            </a:r>
            <a:r>
              <a:rPr lang="en-US" sz="1900" dirty="0" err="1" smtClean="0">
                <a:solidFill>
                  <a:srgbClr val="002060"/>
                </a:solidFill>
                <a:latin typeface="Times New Roman" pitchFamily="18" charset="0"/>
                <a:ea typeface="+mn-ea"/>
                <a:cs typeface="Times New Roman" pitchFamily="18" charset="0"/>
              </a:rPr>
              <a:t>praana</a:t>
            </a:r>
            <a:r>
              <a:rPr lang="en-US" sz="1900" dirty="0" smtClean="0">
                <a:solidFill>
                  <a:srgbClr val="002060"/>
                </a:solidFill>
                <a:latin typeface="Times New Roman" pitchFamily="18" charset="0"/>
                <a:ea typeface="+mn-ea"/>
                <a:cs typeface="Times New Roman" pitchFamily="18" charset="0"/>
              </a:rPr>
              <a:t>). Godavari is the one that has made </a:t>
            </a:r>
            <a:r>
              <a:rPr lang="en-US" sz="1900" dirty="0" err="1" smtClean="0">
                <a:solidFill>
                  <a:srgbClr val="002060"/>
                </a:solidFill>
                <a:latin typeface="Times New Roman" pitchFamily="18" charset="0"/>
                <a:ea typeface="+mn-ea"/>
                <a:cs typeface="Times New Roman" pitchFamily="18" charset="0"/>
              </a:rPr>
              <a:t>praana</a:t>
            </a:r>
            <a:r>
              <a:rPr lang="en-US" sz="1900" dirty="0" smtClean="0">
                <a:solidFill>
                  <a:srgbClr val="002060"/>
                </a:solidFill>
                <a:latin typeface="Times New Roman" pitchFamily="18" charset="0"/>
                <a:ea typeface="+mn-ea"/>
                <a:cs typeface="Times New Roman" pitchFamily="18" charset="0"/>
              </a:rPr>
              <a:t> </a:t>
            </a:r>
            <a:r>
              <a:rPr lang="en-US" sz="1900" dirty="0" err="1" smtClean="0">
                <a:solidFill>
                  <a:srgbClr val="002060"/>
                </a:solidFill>
                <a:latin typeface="Times New Roman" pitchFamily="18" charset="0"/>
                <a:ea typeface="+mn-ea"/>
                <a:cs typeface="Times New Roman" pitchFamily="18" charset="0"/>
              </a:rPr>
              <a:t>daana</a:t>
            </a:r>
            <a:r>
              <a:rPr lang="en-US" sz="1900" dirty="0" smtClean="0">
                <a:solidFill>
                  <a:srgbClr val="002060"/>
                </a:solidFill>
                <a:latin typeface="Times New Roman" pitchFamily="18" charset="0"/>
                <a:ea typeface="+mn-ea"/>
                <a:cs typeface="Times New Roman" pitchFamily="18" charset="0"/>
              </a:rPr>
              <a:t> to the Cow.</a:t>
            </a:r>
            <a:r>
              <a:rPr lang="en-US" sz="1900" dirty="0" smtClean="0">
                <a:solidFill>
                  <a:prstClr val="black"/>
                </a:solidFill>
                <a:latin typeface="Times New Roman" pitchFamily="18" charset="0"/>
                <a:ea typeface="+mn-ea"/>
                <a:cs typeface="Times New Roman" pitchFamily="18" charset="0"/>
              </a:rPr>
              <a:t/>
            </a:r>
            <a:br>
              <a:rPr lang="en-US" sz="1900" dirty="0" smtClean="0">
                <a:solidFill>
                  <a:prstClr val="black"/>
                </a:solidFill>
                <a:latin typeface="Times New Roman" pitchFamily="18" charset="0"/>
                <a:ea typeface="+mn-ea"/>
                <a:cs typeface="Times New Roman" pitchFamily="18" charset="0"/>
              </a:rPr>
            </a:br>
            <a:r>
              <a:rPr lang="en-US" sz="1900" dirty="0" smtClean="0">
                <a:solidFill>
                  <a:srgbClr val="002060"/>
                </a:solidFill>
                <a:latin typeface="Times New Roman" pitchFamily="18" charset="0"/>
                <a:ea typeface="+mn-ea"/>
                <a:cs typeface="Times New Roman" pitchFamily="18" charset="0"/>
              </a:rPr>
              <a:t>In a spiritual sense Godavari indicates the geographical element and the direction while performing </a:t>
            </a:r>
            <a:r>
              <a:rPr lang="en-US" sz="1900" dirty="0" err="1" smtClean="0">
                <a:solidFill>
                  <a:srgbClr val="002060"/>
                </a:solidFill>
                <a:latin typeface="Times New Roman" pitchFamily="18" charset="0"/>
                <a:ea typeface="+mn-ea"/>
                <a:cs typeface="Times New Roman" pitchFamily="18" charset="0"/>
              </a:rPr>
              <a:t>vedic</a:t>
            </a:r>
            <a:r>
              <a:rPr lang="en-US" sz="1900" dirty="0" smtClean="0">
                <a:solidFill>
                  <a:srgbClr val="002060"/>
                </a:solidFill>
                <a:latin typeface="Times New Roman" pitchFamily="18" charset="0"/>
                <a:ea typeface="+mn-ea"/>
                <a:cs typeface="Times New Roman" pitchFamily="18" charset="0"/>
              </a:rPr>
              <a:t> rituals that we generally come across in </a:t>
            </a:r>
            <a:r>
              <a:rPr lang="en-US" sz="1900" dirty="0" err="1" smtClean="0">
                <a:solidFill>
                  <a:srgbClr val="002060"/>
                </a:solidFill>
                <a:latin typeface="Times New Roman" pitchFamily="18" charset="0"/>
                <a:ea typeface="+mn-ea"/>
                <a:cs typeface="Times New Roman" pitchFamily="18" charset="0"/>
              </a:rPr>
              <a:t>Sankalpa</a:t>
            </a:r>
            <a:r>
              <a:rPr lang="en-US" sz="1900" dirty="0" smtClean="0">
                <a:solidFill>
                  <a:srgbClr val="002060"/>
                </a:solidFill>
                <a:latin typeface="Times New Roman" pitchFamily="18" charset="0"/>
                <a:ea typeface="+mn-ea"/>
                <a:cs typeface="Times New Roman" pitchFamily="18" charset="0"/>
              </a:rPr>
              <a:t> </a:t>
            </a:r>
            <a:r>
              <a:rPr lang="en-US" sz="1900" dirty="0" err="1" smtClean="0">
                <a:solidFill>
                  <a:srgbClr val="002060"/>
                </a:solidFill>
                <a:latin typeface="Times New Roman" pitchFamily="18" charset="0"/>
                <a:ea typeface="+mn-ea"/>
                <a:cs typeface="Times New Roman" pitchFamily="18" charset="0"/>
              </a:rPr>
              <a:t>sloka</a:t>
            </a:r>
            <a:r>
              <a:rPr lang="en-US" sz="1900" dirty="0" smtClean="0">
                <a:solidFill>
                  <a:srgbClr val="002060"/>
                </a:solidFill>
                <a:latin typeface="Times New Roman" pitchFamily="18" charset="0"/>
                <a:ea typeface="+mn-ea"/>
                <a:cs typeface="Times New Roman" pitchFamily="18" charset="0"/>
              </a:rPr>
              <a:t> … “Godavari </a:t>
            </a:r>
            <a:r>
              <a:rPr lang="en-US" sz="1900" dirty="0" err="1" smtClean="0">
                <a:solidFill>
                  <a:srgbClr val="002060"/>
                </a:solidFill>
                <a:latin typeface="Times New Roman" pitchFamily="18" charset="0"/>
                <a:ea typeface="+mn-ea"/>
                <a:cs typeface="Times New Roman" pitchFamily="18" charset="0"/>
              </a:rPr>
              <a:t>Dakshina</a:t>
            </a:r>
            <a:r>
              <a:rPr lang="en-US" sz="1900" dirty="0" smtClean="0">
                <a:solidFill>
                  <a:srgbClr val="002060"/>
                </a:solidFill>
                <a:latin typeface="Times New Roman" pitchFamily="18" charset="0"/>
                <a:ea typeface="+mn-ea"/>
                <a:cs typeface="Times New Roman" pitchFamily="18" charset="0"/>
              </a:rPr>
              <a:t> </a:t>
            </a:r>
            <a:r>
              <a:rPr lang="en-US" sz="1900" dirty="0" err="1" smtClean="0">
                <a:solidFill>
                  <a:srgbClr val="002060"/>
                </a:solidFill>
                <a:latin typeface="Times New Roman" pitchFamily="18" charset="0"/>
                <a:ea typeface="+mn-ea"/>
                <a:cs typeface="Times New Roman" pitchFamily="18" charset="0"/>
              </a:rPr>
              <a:t>theere</a:t>
            </a:r>
            <a:r>
              <a:rPr lang="en-US" sz="1900" dirty="0" smtClean="0">
                <a:solidFill>
                  <a:srgbClr val="002060"/>
                </a:solidFill>
                <a:latin typeface="Times New Roman" pitchFamily="18" charset="0"/>
                <a:ea typeface="+mn-ea"/>
                <a:cs typeface="Times New Roman" pitchFamily="18" charset="0"/>
              </a:rPr>
              <a:t>” that means... I am performing this ritual by sitting to the south of the holy river Godavari.</a:t>
            </a:r>
            <a:r>
              <a:rPr lang="en-US" sz="1900" dirty="0" smtClean="0">
                <a:solidFill>
                  <a:prstClr val="black"/>
                </a:solidFill>
                <a:latin typeface="Times New Roman" pitchFamily="18" charset="0"/>
                <a:ea typeface="+mn-ea"/>
                <a:cs typeface="Times New Roman" pitchFamily="18" charset="0"/>
              </a:rPr>
              <a:t/>
            </a:r>
            <a:br>
              <a:rPr lang="en-US" sz="1900" dirty="0" smtClean="0">
                <a:solidFill>
                  <a:prstClr val="black"/>
                </a:solidFill>
                <a:latin typeface="Times New Roman" pitchFamily="18" charset="0"/>
                <a:ea typeface="+mn-ea"/>
                <a:cs typeface="Times New Roman" pitchFamily="18" charset="0"/>
              </a:rPr>
            </a:br>
            <a:r>
              <a:rPr lang="en-US" sz="1900" dirty="0" smtClean="0">
                <a:solidFill>
                  <a:srgbClr val="002060"/>
                </a:solidFill>
                <a:latin typeface="Times New Roman" pitchFamily="18" charset="0"/>
                <a:ea typeface="+mn-ea"/>
                <a:cs typeface="Times New Roman" pitchFamily="18" charset="0"/>
              </a:rPr>
              <a:t>It is said that, merits of performing Penance on the banks of river Narmada (</a:t>
            </a:r>
            <a:r>
              <a:rPr lang="en-US" sz="1900" dirty="0" err="1" smtClean="0">
                <a:solidFill>
                  <a:srgbClr val="002060"/>
                </a:solidFill>
                <a:latin typeface="Times New Roman" pitchFamily="18" charset="0"/>
                <a:ea typeface="+mn-ea"/>
                <a:cs typeface="Times New Roman" pitchFamily="18" charset="0"/>
              </a:rPr>
              <a:t>Reva</a:t>
            </a:r>
            <a:r>
              <a:rPr lang="en-US" sz="1900" dirty="0" smtClean="0">
                <a:solidFill>
                  <a:srgbClr val="002060"/>
                </a:solidFill>
                <a:latin typeface="Times New Roman" pitchFamily="18" charset="0"/>
                <a:ea typeface="+mn-ea"/>
                <a:cs typeface="Times New Roman" pitchFamily="18" charset="0"/>
              </a:rPr>
              <a:t>), death on the banks of </a:t>
            </a:r>
            <a:r>
              <a:rPr lang="en-US" sz="1900" dirty="0" err="1" smtClean="0">
                <a:solidFill>
                  <a:srgbClr val="002060"/>
                </a:solidFill>
                <a:latin typeface="Times New Roman" pitchFamily="18" charset="0"/>
                <a:ea typeface="+mn-ea"/>
                <a:cs typeface="Times New Roman" pitchFamily="18" charset="0"/>
              </a:rPr>
              <a:t>Ganga</a:t>
            </a:r>
            <a:r>
              <a:rPr lang="en-US" sz="1900" dirty="0" smtClean="0">
                <a:solidFill>
                  <a:srgbClr val="002060"/>
                </a:solidFill>
                <a:latin typeface="Times New Roman" pitchFamily="18" charset="0"/>
                <a:ea typeface="+mn-ea"/>
                <a:cs typeface="Times New Roman" pitchFamily="18" charset="0"/>
              </a:rPr>
              <a:t>, charity at </a:t>
            </a:r>
            <a:r>
              <a:rPr lang="en-US" sz="1900" dirty="0" err="1" smtClean="0">
                <a:solidFill>
                  <a:srgbClr val="002060"/>
                </a:solidFill>
                <a:latin typeface="Times New Roman" pitchFamily="18" charset="0"/>
                <a:ea typeface="+mn-ea"/>
                <a:cs typeface="Times New Roman" pitchFamily="18" charset="0"/>
              </a:rPr>
              <a:t>Kurukshethra</a:t>
            </a:r>
            <a:r>
              <a:rPr lang="en-US" sz="1900" dirty="0" smtClean="0">
                <a:solidFill>
                  <a:srgbClr val="002060"/>
                </a:solidFill>
                <a:latin typeface="Times New Roman" pitchFamily="18" charset="0"/>
                <a:ea typeface="+mn-ea"/>
                <a:cs typeface="Times New Roman" pitchFamily="18" charset="0"/>
              </a:rPr>
              <a:t> all the three put together one will get by taking bath in the holy river Godavari.</a:t>
            </a:r>
            <a:r>
              <a:rPr lang="en-US" sz="1900" dirty="0" smtClean="0">
                <a:solidFill>
                  <a:prstClr val="black"/>
                </a:solidFill>
                <a:latin typeface="Arial" pitchFamily="34" charset="0"/>
                <a:ea typeface="+mn-ea"/>
                <a:cs typeface="Arial" pitchFamily="34" charset="0"/>
              </a:rPr>
              <a:t/>
            </a:r>
            <a:br>
              <a:rPr lang="en-US" sz="1900" dirty="0" smtClean="0">
                <a:solidFill>
                  <a:prstClr val="black"/>
                </a:solidFill>
                <a:latin typeface="Arial" pitchFamily="34" charset="0"/>
                <a:ea typeface="+mn-ea"/>
                <a:cs typeface="Arial" pitchFamily="34" charset="0"/>
              </a:rPr>
            </a:br>
            <a:endParaRPr lang="en-GB"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305800" cy="5943600"/>
          </a:xfrm>
        </p:spPr>
        <p:txBody>
          <a:bodyPr>
            <a:noAutofit/>
          </a:bodyPr>
          <a:lstStyle/>
          <a:p>
            <a:pPr algn="just"/>
            <a:r>
              <a:rPr lang="en-US" sz="1400" dirty="0" smtClean="0">
                <a:latin typeface="Times New Roman" pitchFamily="18" charset="0"/>
                <a:cs typeface="Times New Roman" pitchFamily="18" charset="0"/>
              </a:rPr>
              <a:t>Along the way between </a:t>
            </a:r>
            <a:r>
              <a:rPr lang="en-US" sz="1400" dirty="0" err="1" smtClean="0">
                <a:latin typeface="Times New Roman" pitchFamily="18" charset="0"/>
                <a:cs typeface="Times New Roman" pitchFamily="18" charset="0"/>
              </a:rPr>
              <a:t>Prayagraj</a:t>
            </a:r>
            <a:r>
              <a:rPr lang="en-US" sz="1400" dirty="0" smtClean="0">
                <a:latin typeface="Times New Roman" pitchFamily="18" charset="0"/>
                <a:cs typeface="Times New Roman" pitchFamily="18" charset="0"/>
              </a:rPr>
              <a:t> and </a:t>
            </a:r>
            <a:r>
              <a:rPr lang="en-US" sz="1400" dirty="0" err="1" smtClean="0">
                <a:latin typeface="Times New Roman" pitchFamily="18" charset="0"/>
                <a:cs typeface="Times New Roman" pitchFamily="18" charset="0"/>
              </a:rPr>
              <a:t>Malda</a:t>
            </a:r>
            <a:r>
              <a:rPr lang="en-US" sz="1400" dirty="0" smtClean="0">
                <a:latin typeface="Times New Roman" pitchFamily="18" charset="0"/>
                <a:cs typeface="Times New Roman" pitchFamily="18" charset="0"/>
              </a:rPr>
              <a:t>, West Bengal, the Ganges river passes the towns of </a:t>
            </a:r>
            <a:r>
              <a:rPr lang="en-US" sz="1400" dirty="0" err="1" smtClean="0">
                <a:latin typeface="Times New Roman" pitchFamily="18" charset="0"/>
                <a:cs typeface="Times New Roman" pitchFamily="18" charset="0"/>
              </a:rPr>
              <a:t>Chunar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Mirzapur</a:t>
            </a:r>
            <a:r>
              <a:rPr lang="en-US" sz="1400" dirty="0" smtClean="0">
                <a:latin typeface="Times New Roman" pitchFamily="18" charset="0"/>
                <a:cs typeface="Times New Roman" pitchFamily="18" charset="0"/>
              </a:rPr>
              <a:t>, Varanasi, </a:t>
            </a:r>
            <a:r>
              <a:rPr lang="en-US" sz="1400" dirty="0" err="1" smtClean="0">
                <a:latin typeface="Times New Roman" pitchFamily="18" charset="0"/>
                <a:cs typeface="Times New Roman" pitchFamily="18" charset="0"/>
              </a:rPr>
              <a:t>Ghazipur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Ara</a:t>
            </a:r>
            <a:r>
              <a:rPr lang="en-US" sz="1400" dirty="0" smtClean="0">
                <a:latin typeface="Times New Roman" pitchFamily="18" charset="0"/>
                <a:cs typeface="Times New Roman" pitchFamily="18" charset="0"/>
              </a:rPr>
              <a:t>, Patna, </a:t>
            </a:r>
            <a:r>
              <a:rPr lang="en-US" sz="1400" dirty="0" err="1" smtClean="0">
                <a:latin typeface="Times New Roman" pitchFamily="18" charset="0"/>
                <a:cs typeface="Times New Roman" pitchFamily="18" charset="0"/>
              </a:rPr>
              <a:t>Chapra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Hajipur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Mokama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Begusarai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Munger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Sahibganj</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Rajmahal</a:t>
            </a:r>
            <a:r>
              <a:rPr lang="en-US" sz="1400" dirty="0" smtClean="0">
                <a:latin typeface="Times New Roman" pitchFamily="18" charset="0"/>
                <a:cs typeface="Times New Roman" pitchFamily="18" charset="0"/>
              </a:rPr>
              <a:t>, Bhagalpur, </a:t>
            </a:r>
            <a:r>
              <a:rPr lang="en-US" sz="1400" dirty="0" err="1" smtClean="0">
                <a:latin typeface="Times New Roman" pitchFamily="18" charset="0"/>
                <a:cs typeface="Times New Roman" pitchFamily="18" charset="0"/>
              </a:rPr>
              <a:t>Ballia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Buxar</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Simaria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Sultanganj</a:t>
            </a:r>
            <a:r>
              <a:rPr lang="en-US" sz="1400" dirty="0" smtClean="0">
                <a:latin typeface="Times New Roman" pitchFamily="18" charset="0"/>
                <a:cs typeface="Times New Roman" pitchFamily="18" charset="0"/>
              </a:rPr>
              <a:t>, and </a:t>
            </a:r>
            <a:r>
              <a:rPr lang="en-US" sz="1400" dirty="0" err="1" smtClean="0">
                <a:latin typeface="Times New Roman" pitchFamily="18" charset="0"/>
                <a:cs typeface="Times New Roman" pitchFamily="18" charset="0"/>
              </a:rPr>
              <a:t>Farakka</a:t>
            </a:r>
            <a:r>
              <a:rPr lang="en-US" sz="1400" dirty="0" smtClean="0">
                <a:latin typeface="Times New Roman" pitchFamily="18" charset="0"/>
                <a:cs typeface="Times New Roman" pitchFamily="18" charset="0"/>
              </a:rPr>
              <a:t>. At Bhagalpur, the river begins to flow south-southeast and at </a:t>
            </a:r>
            <a:r>
              <a:rPr lang="en-US" sz="1400" dirty="0" err="1" smtClean="0">
                <a:latin typeface="Times New Roman" pitchFamily="18" charset="0"/>
                <a:cs typeface="Times New Roman" pitchFamily="18" charset="0"/>
              </a:rPr>
              <a:t>Farakka</a:t>
            </a:r>
            <a:r>
              <a:rPr lang="en-US" sz="1400" dirty="0" smtClean="0">
                <a:latin typeface="Times New Roman" pitchFamily="18" charset="0"/>
                <a:cs typeface="Times New Roman" pitchFamily="18" charset="0"/>
              </a:rPr>
              <a:t>, it begins its attrition with the branching away of its first </a:t>
            </a:r>
            <a:r>
              <a:rPr lang="en-US" sz="1400" dirty="0" err="1" smtClean="0">
                <a:latin typeface="Times New Roman" pitchFamily="18" charset="0"/>
                <a:cs typeface="Times New Roman" pitchFamily="18" charset="0"/>
              </a:rPr>
              <a:t>distributary</a:t>
            </a:r>
            <a:r>
              <a:rPr lang="en-US" sz="1400" dirty="0" smtClean="0">
                <a:latin typeface="Times New Roman" pitchFamily="18" charset="0"/>
                <a:cs typeface="Times New Roman" pitchFamily="18" charset="0"/>
              </a:rPr>
              <a:t>, the 408 km (254 mi) long </a:t>
            </a:r>
            <a:r>
              <a:rPr lang="en-US" sz="1400" dirty="0" err="1" smtClean="0">
                <a:latin typeface="Times New Roman" pitchFamily="18" charset="0"/>
                <a:cs typeface="Times New Roman" pitchFamily="18" charset="0"/>
              </a:rPr>
              <a:t>Bhāgirathi</a:t>
            </a:r>
            <a:r>
              <a:rPr lang="en-US" sz="1400" dirty="0" smtClean="0">
                <a:latin typeface="Times New Roman" pitchFamily="18" charset="0"/>
                <a:cs typeface="Times New Roman" pitchFamily="18" charset="0"/>
              </a:rPr>
              <a:t>-Hooghly, which goes on to become the Hooghly River. Just before the border with Bangladesh the </a:t>
            </a:r>
            <a:r>
              <a:rPr lang="en-US" sz="1400" dirty="0" err="1" smtClean="0">
                <a:latin typeface="Times New Roman" pitchFamily="18" charset="0"/>
                <a:cs typeface="Times New Roman" pitchFamily="18" charset="0"/>
              </a:rPr>
              <a:t>Farakka</a:t>
            </a:r>
            <a:r>
              <a:rPr lang="en-US" sz="1400" dirty="0" smtClean="0">
                <a:latin typeface="Times New Roman" pitchFamily="18" charset="0"/>
                <a:cs typeface="Times New Roman" pitchFamily="18" charset="0"/>
              </a:rPr>
              <a:t> Barrage controls the flow of Ganges, diverting some of the water into a feeder canal linked to the Hooghly for the purpose of keeping it relatively silt-free. The Hooghly River is formed by the confluence of the Bhagirathi River and Ajay River at </a:t>
            </a:r>
            <a:r>
              <a:rPr lang="en-US" sz="1400" dirty="0" err="1" smtClean="0">
                <a:latin typeface="Times New Roman" pitchFamily="18" charset="0"/>
                <a:cs typeface="Times New Roman" pitchFamily="18" charset="0"/>
              </a:rPr>
              <a:t>Katwa</a:t>
            </a:r>
            <a:r>
              <a:rPr lang="en-US" sz="1400" dirty="0" smtClean="0">
                <a:latin typeface="Times New Roman" pitchFamily="18" charset="0"/>
                <a:cs typeface="Times New Roman" pitchFamily="18" charset="0"/>
              </a:rPr>
              <a:t>, and Hooghly has a number of tributaries of its own. The largest is the </a:t>
            </a:r>
            <a:r>
              <a:rPr lang="en-US" sz="1400" dirty="0" err="1" smtClean="0">
                <a:latin typeface="Times New Roman" pitchFamily="18" charset="0"/>
                <a:cs typeface="Times New Roman" pitchFamily="18" charset="0"/>
              </a:rPr>
              <a:t>Damodar</a:t>
            </a:r>
            <a:r>
              <a:rPr lang="en-US" sz="1400" dirty="0" smtClean="0">
                <a:latin typeface="Times New Roman" pitchFamily="18" charset="0"/>
                <a:cs typeface="Times New Roman" pitchFamily="18" charset="0"/>
              </a:rPr>
              <a:t> River, which is 625 km (388 mi) long, with a drainage basin of 25,820 km</a:t>
            </a:r>
            <a:r>
              <a:rPr lang="en-US" sz="1400" baseline="30000" dirty="0" smtClean="0">
                <a:latin typeface="Times New Roman" pitchFamily="18" charset="0"/>
                <a:cs typeface="Times New Roman" pitchFamily="18" charset="0"/>
              </a:rPr>
              <a:t>2</a:t>
            </a:r>
            <a:r>
              <a:rPr lang="en-US" sz="1400" dirty="0" smtClean="0">
                <a:latin typeface="Times New Roman" pitchFamily="18" charset="0"/>
                <a:cs typeface="Times New Roman" pitchFamily="18" charset="0"/>
              </a:rPr>
              <a:t> (9,970 sq mi).The Hooghly River empties into the Bay of Bengal near </a:t>
            </a:r>
            <a:r>
              <a:rPr lang="en-US" sz="1400" dirty="0" err="1" smtClean="0">
                <a:latin typeface="Times New Roman" pitchFamily="18" charset="0"/>
                <a:cs typeface="Times New Roman" pitchFamily="18" charset="0"/>
              </a:rPr>
              <a:t>Sagar</a:t>
            </a:r>
            <a:r>
              <a:rPr lang="en-US" sz="1400" dirty="0" smtClean="0">
                <a:latin typeface="Times New Roman" pitchFamily="18" charset="0"/>
                <a:cs typeface="Times New Roman" pitchFamily="18" charset="0"/>
              </a:rPr>
              <a:t> Island. Between </a:t>
            </a:r>
            <a:r>
              <a:rPr lang="en-US" sz="1400" dirty="0" err="1" smtClean="0">
                <a:latin typeface="Times New Roman" pitchFamily="18" charset="0"/>
                <a:cs typeface="Times New Roman" pitchFamily="18" charset="0"/>
              </a:rPr>
              <a:t>Malda</a:t>
            </a:r>
            <a:r>
              <a:rPr lang="en-US" sz="1400" dirty="0" smtClean="0">
                <a:latin typeface="Times New Roman" pitchFamily="18" charset="0"/>
                <a:cs typeface="Times New Roman" pitchFamily="18" charset="0"/>
              </a:rPr>
              <a:t> and the Bay of Bengal, the Hooghly river passes the towns and cities of </a:t>
            </a:r>
            <a:r>
              <a:rPr lang="en-US" sz="1400" dirty="0" err="1" smtClean="0">
                <a:latin typeface="Times New Roman" pitchFamily="18" charset="0"/>
                <a:cs typeface="Times New Roman" pitchFamily="18" charset="0"/>
              </a:rPr>
              <a:t>Murshidabad</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Nabadwip</a:t>
            </a:r>
            <a:r>
              <a:rPr lang="en-US" sz="1400" dirty="0" smtClean="0">
                <a:latin typeface="Times New Roman" pitchFamily="18" charset="0"/>
                <a:cs typeface="Times New Roman" pitchFamily="18" charset="0"/>
              </a:rPr>
              <a:t>, Kolkata and Howrah. </a:t>
            </a:r>
          </a:p>
          <a:p>
            <a:pPr algn="just"/>
            <a:r>
              <a:rPr lang="en-US" sz="1400" dirty="0" smtClean="0">
                <a:latin typeface="Times New Roman" pitchFamily="18" charset="0"/>
                <a:cs typeface="Times New Roman" pitchFamily="18" charset="0"/>
              </a:rPr>
              <a:t>After entering Bangladesh, the main branch of the Ganges river is known as the </a:t>
            </a:r>
            <a:r>
              <a:rPr lang="en-US" sz="1400" dirty="0" err="1" smtClean="0">
                <a:latin typeface="Times New Roman" pitchFamily="18" charset="0"/>
                <a:cs typeface="Times New Roman" pitchFamily="18" charset="0"/>
              </a:rPr>
              <a:t>Padma</a:t>
            </a:r>
            <a:r>
              <a:rPr lang="en-US" sz="1400" dirty="0" smtClean="0">
                <a:latin typeface="Times New Roman" pitchFamily="18" charset="0"/>
                <a:cs typeface="Times New Roman" pitchFamily="18" charset="0"/>
              </a:rPr>
              <a:t>. The </a:t>
            </a:r>
            <a:r>
              <a:rPr lang="en-US" sz="1400" dirty="0" err="1" smtClean="0">
                <a:latin typeface="Times New Roman" pitchFamily="18" charset="0"/>
                <a:cs typeface="Times New Roman" pitchFamily="18" charset="0"/>
              </a:rPr>
              <a:t>Padma</a:t>
            </a:r>
            <a:r>
              <a:rPr lang="en-US" sz="1400" dirty="0" smtClean="0">
                <a:latin typeface="Times New Roman" pitchFamily="18" charset="0"/>
                <a:cs typeface="Times New Roman" pitchFamily="18" charset="0"/>
              </a:rPr>
              <a:t> is joined by the </a:t>
            </a:r>
            <a:r>
              <a:rPr lang="en-US" sz="1400" dirty="0" err="1" smtClean="0">
                <a:latin typeface="Times New Roman" pitchFamily="18" charset="0"/>
                <a:cs typeface="Times New Roman" pitchFamily="18" charset="0"/>
              </a:rPr>
              <a:t>Jamuna</a:t>
            </a:r>
            <a:r>
              <a:rPr lang="en-US" sz="1400" dirty="0" smtClean="0">
                <a:latin typeface="Times New Roman" pitchFamily="18" charset="0"/>
                <a:cs typeface="Times New Roman" pitchFamily="18" charset="0"/>
              </a:rPr>
              <a:t> River, the largest </a:t>
            </a:r>
            <a:r>
              <a:rPr lang="en-US" sz="1400" dirty="0" err="1" smtClean="0">
                <a:latin typeface="Times New Roman" pitchFamily="18" charset="0"/>
                <a:cs typeface="Times New Roman" pitchFamily="18" charset="0"/>
              </a:rPr>
              <a:t>distributary</a:t>
            </a:r>
            <a:r>
              <a:rPr lang="en-US" sz="1400" dirty="0" smtClean="0">
                <a:latin typeface="Times New Roman" pitchFamily="18" charset="0"/>
                <a:cs typeface="Times New Roman" pitchFamily="18" charset="0"/>
              </a:rPr>
              <a:t> of the Brahmaputra. Further downstream, the </a:t>
            </a:r>
            <a:r>
              <a:rPr lang="en-US" sz="1400" dirty="0" err="1" smtClean="0">
                <a:latin typeface="Times New Roman" pitchFamily="18" charset="0"/>
                <a:cs typeface="Times New Roman" pitchFamily="18" charset="0"/>
              </a:rPr>
              <a:t>Padma</a:t>
            </a:r>
            <a:r>
              <a:rPr lang="en-US" sz="1400" dirty="0" smtClean="0">
                <a:latin typeface="Times New Roman" pitchFamily="18" charset="0"/>
                <a:cs typeface="Times New Roman" pitchFamily="18" charset="0"/>
              </a:rPr>
              <a:t> joins the </a:t>
            </a:r>
            <a:r>
              <a:rPr lang="en-US" sz="1400" dirty="0" err="1" smtClean="0">
                <a:latin typeface="Times New Roman" pitchFamily="18" charset="0"/>
                <a:cs typeface="Times New Roman" pitchFamily="18" charset="0"/>
              </a:rPr>
              <a:t>Meghna</a:t>
            </a:r>
            <a:r>
              <a:rPr lang="en-US" sz="1400" dirty="0" smtClean="0">
                <a:latin typeface="Times New Roman" pitchFamily="18" charset="0"/>
                <a:cs typeface="Times New Roman" pitchFamily="18" charset="0"/>
              </a:rPr>
              <a:t> River, the converged flow of </a:t>
            </a:r>
            <a:r>
              <a:rPr lang="en-US" sz="1400" dirty="0" err="1" smtClean="0">
                <a:latin typeface="Times New Roman" pitchFamily="18" charset="0"/>
                <a:cs typeface="Times New Roman" pitchFamily="18" charset="0"/>
              </a:rPr>
              <a:t>Surma-Meghna</a:t>
            </a:r>
            <a:r>
              <a:rPr lang="en-US" sz="1400" dirty="0" smtClean="0">
                <a:latin typeface="Times New Roman" pitchFamily="18" charset="0"/>
                <a:cs typeface="Times New Roman" pitchFamily="18" charset="0"/>
              </a:rPr>
              <a:t> River System taking on the </a:t>
            </a:r>
            <a:r>
              <a:rPr lang="en-US" sz="1400" dirty="0" err="1" smtClean="0">
                <a:latin typeface="Times New Roman" pitchFamily="18" charset="0"/>
                <a:cs typeface="Times New Roman" pitchFamily="18" charset="0"/>
              </a:rPr>
              <a:t>Meghna's</a:t>
            </a:r>
            <a:r>
              <a:rPr lang="en-US" sz="1400" dirty="0" smtClean="0">
                <a:latin typeface="Times New Roman" pitchFamily="18" charset="0"/>
                <a:cs typeface="Times New Roman" pitchFamily="18" charset="0"/>
              </a:rPr>
              <a:t> name as it enters the </a:t>
            </a:r>
            <a:r>
              <a:rPr lang="en-US" sz="1400" dirty="0" err="1" smtClean="0">
                <a:latin typeface="Times New Roman" pitchFamily="18" charset="0"/>
                <a:cs typeface="Times New Roman" pitchFamily="18" charset="0"/>
              </a:rPr>
              <a:t>Meghna</a:t>
            </a:r>
            <a:r>
              <a:rPr lang="en-US" sz="1400" dirty="0" smtClean="0">
                <a:latin typeface="Times New Roman" pitchFamily="18" charset="0"/>
                <a:cs typeface="Times New Roman" pitchFamily="18" charset="0"/>
              </a:rPr>
              <a:t> Estuary, which empties into the Bay of Bengal. Here it forms the 1,430 by 3,000 km (890 by 1,860 mi) Bengal Fan, the world's largest submarine fan, which alone accounts for 10–20% of the global burial of organic carbon.</a:t>
            </a:r>
          </a:p>
          <a:p>
            <a:pPr algn="just"/>
            <a:r>
              <a:rPr lang="en-US" sz="1400" dirty="0" smtClean="0">
                <a:latin typeface="Times New Roman" pitchFamily="18" charset="0"/>
                <a:cs typeface="Times New Roman" pitchFamily="18" charset="0"/>
              </a:rPr>
              <a:t>The Ganges Delta, formed mainly by the large, sediment-laden flows of the Ganges and Brahmaputra rivers, is the world's largest delta, at about 64,000 km</a:t>
            </a:r>
            <a:r>
              <a:rPr lang="en-US" sz="1400" baseline="30000" dirty="0" smtClean="0">
                <a:latin typeface="Times New Roman" pitchFamily="18" charset="0"/>
                <a:cs typeface="Times New Roman" pitchFamily="18" charset="0"/>
              </a:rPr>
              <a:t>2</a:t>
            </a:r>
            <a:r>
              <a:rPr lang="en-US" sz="1400" dirty="0" smtClean="0">
                <a:latin typeface="Times New Roman" pitchFamily="18" charset="0"/>
                <a:cs typeface="Times New Roman" pitchFamily="18" charset="0"/>
              </a:rPr>
              <a:t> (25,000 sq mi).</a:t>
            </a:r>
            <a:r>
              <a:rPr lang="en-US" sz="1400" baseline="300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It stretches 400 km (250 mi) along the Bay of Bengal.</a:t>
            </a:r>
          </a:p>
          <a:p>
            <a:pPr algn="just"/>
            <a:r>
              <a:rPr lang="en-US" sz="1400" dirty="0" smtClean="0">
                <a:latin typeface="Times New Roman" pitchFamily="18" charset="0"/>
                <a:cs typeface="Times New Roman" pitchFamily="18" charset="0"/>
              </a:rPr>
              <a:t>Only the Amazon and Congo rivers have a greater average discharge than the combined flow of the Ganges, the Brahmaputra, and the </a:t>
            </a:r>
            <a:r>
              <a:rPr lang="en-US" sz="1400" dirty="0" err="1" smtClean="0">
                <a:latin typeface="Times New Roman" pitchFamily="18" charset="0"/>
                <a:cs typeface="Times New Roman" pitchFamily="18" charset="0"/>
              </a:rPr>
              <a:t>Surma-Meghna</a:t>
            </a:r>
            <a:r>
              <a:rPr lang="en-US" sz="1400" dirty="0" smtClean="0">
                <a:latin typeface="Times New Roman" pitchFamily="18" charset="0"/>
                <a:cs typeface="Times New Roman" pitchFamily="18" charset="0"/>
              </a:rPr>
              <a:t> river system.</a:t>
            </a:r>
            <a:r>
              <a:rPr lang="en-US" sz="1400" baseline="300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In full flood only the Amazon is larger.</a:t>
            </a:r>
          </a:p>
          <a:p>
            <a:pPr algn="just"/>
            <a:endParaRPr lang="en-US" sz="1400" dirty="0">
              <a:latin typeface="Times New Roman" pitchFamily="18" charset="0"/>
              <a:cs typeface="Times New Roman"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57200"/>
            <a:ext cx="7772400" cy="5562600"/>
          </a:xfrm>
        </p:spPr>
        <p:txBody>
          <a:bodyPr>
            <a:normAutofit fontScale="70000" lnSpcReduction="20000"/>
          </a:bodyPr>
          <a:lstStyle/>
          <a:p>
            <a:pPr algn="just"/>
            <a:r>
              <a:rPr lang="en-US" dirty="0" smtClean="0">
                <a:latin typeface="Times New Roman" pitchFamily="18" charset="0"/>
                <a:cs typeface="Times New Roman" pitchFamily="18" charset="0"/>
              </a:rPr>
              <a:t>It is the sacred river (Godavari) that has washed the feet of Lord Sri Rama and got sanctified during His </a:t>
            </a:r>
            <a:r>
              <a:rPr lang="en-US" dirty="0" err="1" smtClean="0">
                <a:latin typeface="Times New Roman" pitchFamily="18" charset="0"/>
                <a:cs typeface="Times New Roman" pitchFamily="18" charset="0"/>
              </a:rPr>
              <a:t>Vanavaasa</a:t>
            </a:r>
            <a:r>
              <a:rPr lang="en-US" dirty="0" smtClean="0">
                <a:latin typeface="Times New Roman" pitchFamily="18" charset="0"/>
                <a:cs typeface="Times New Roman" pitchFamily="18" charset="0"/>
              </a:rPr>
              <a:t> at </a:t>
            </a:r>
            <a:r>
              <a:rPr lang="en-US" dirty="0" err="1" smtClean="0">
                <a:latin typeface="Times New Roman" pitchFamily="18" charset="0"/>
                <a:cs typeface="Times New Roman" pitchFamily="18" charset="0"/>
              </a:rPr>
              <a:t>Tryambakeshwar</a:t>
            </a:r>
            <a:r>
              <a:rPr lang="en-US" dirty="0" smtClean="0">
                <a:latin typeface="Times New Roman" pitchFamily="18" charset="0"/>
                <a:cs typeface="Times New Roman" pitchFamily="18" charset="0"/>
              </a:rPr>
              <a:t> (Nasik)/ </a:t>
            </a:r>
            <a:r>
              <a:rPr lang="en-US" dirty="0" err="1" smtClean="0">
                <a:latin typeface="Times New Roman" pitchFamily="18" charset="0"/>
                <a:cs typeface="Times New Roman" pitchFamily="18" charset="0"/>
              </a:rPr>
              <a:t>Bhadrachalam</a:t>
            </a:r>
            <a:r>
              <a:rPr lang="en-US" dirty="0" smtClean="0">
                <a:latin typeface="Times New Roman" pitchFamily="18" charset="0"/>
                <a:cs typeface="Times New Roman" pitchFamily="18" charset="0"/>
              </a:rPr>
              <a:t> and by Lord &amp; Sage Sri </a:t>
            </a:r>
            <a:r>
              <a:rPr lang="en-US" dirty="0" err="1" smtClean="0">
                <a:latin typeface="Times New Roman" pitchFamily="18" charset="0"/>
                <a:cs typeface="Times New Roman" pitchFamily="18" charset="0"/>
              </a:rPr>
              <a:t>Vedavyaasa</a:t>
            </a:r>
            <a:r>
              <a:rPr lang="en-US" dirty="0" smtClean="0">
                <a:latin typeface="Times New Roman" pitchFamily="18" charset="0"/>
                <a:cs typeface="Times New Roman" pitchFamily="18" charset="0"/>
              </a:rPr>
              <a:t> at </a:t>
            </a:r>
            <a:r>
              <a:rPr lang="en-US" dirty="0" err="1" smtClean="0">
                <a:latin typeface="Times New Roman" pitchFamily="18" charset="0"/>
                <a:cs typeface="Times New Roman" pitchFamily="18" charset="0"/>
              </a:rPr>
              <a:t>Basar</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Taking bath in Godavari during </a:t>
            </a:r>
            <a:r>
              <a:rPr lang="en-US" dirty="0" err="1" smtClean="0">
                <a:latin typeface="Times New Roman" pitchFamily="18" charset="0"/>
                <a:cs typeface="Times New Roman" pitchFamily="18" charset="0"/>
              </a:rPr>
              <a:t>Pushkara</a:t>
            </a:r>
            <a:r>
              <a:rPr lang="en-US" dirty="0" smtClean="0">
                <a:latin typeface="Times New Roman" pitchFamily="18" charset="0"/>
                <a:cs typeface="Times New Roman" pitchFamily="18" charset="0"/>
              </a:rPr>
              <a:t> when Jupiter is in Leo sign (</a:t>
            </a:r>
            <a:r>
              <a:rPr lang="en-US" dirty="0" err="1" smtClean="0">
                <a:latin typeface="Times New Roman" pitchFamily="18" charset="0"/>
                <a:cs typeface="Times New Roman" pitchFamily="18" charset="0"/>
              </a:rPr>
              <a:t>Simhastha</a:t>
            </a:r>
            <a:r>
              <a:rPr lang="en-US" dirty="0" smtClean="0">
                <a:latin typeface="Times New Roman" pitchFamily="18" charset="0"/>
                <a:cs typeface="Times New Roman" pitchFamily="18" charset="0"/>
              </a:rPr>
              <a:t> Guru) will fetch merits equivalent to 60000 years of </a:t>
            </a:r>
            <a:r>
              <a:rPr lang="en-US" dirty="0" err="1" smtClean="0">
                <a:latin typeface="Times New Roman" pitchFamily="18" charset="0"/>
                <a:cs typeface="Times New Roman" pitchFamily="18" charset="0"/>
              </a:rPr>
              <a:t>Ganga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Snaana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Phala</a:t>
            </a:r>
            <a:r>
              <a:rPr lang="en-US" dirty="0" smtClean="0">
                <a:latin typeface="Times New Roman" pitchFamily="18" charset="0"/>
                <a:cs typeface="Times New Roman" pitchFamily="18" charset="0"/>
              </a:rPr>
              <a:t>.</a:t>
            </a:r>
          </a:p>
          <a:p>
            <a:pPr algn="just"/>
            <a:r>
              <a:rPr lang="en-US" dirty="0" err="1" smtClean="0">
                <a:latin typeface="Times New Roman" pitchFamily="18" charset="0"/>
                <a:cs typeface="Times New Roman" pitchFamily="18" charset="0"/>
              </a:rPr>
              <a:t>Pushkara</a:t>
            </a:r>
            <a:r>
              <a:rPr lang="en-US" dirty="0" smtClean="0">
                <a:latin typeface="Times New Roman" pitchFamily="18" charset="0"/>
                <a:cs typeface="Times New Roman" pitchFamily="18" charset="0"/>
              </a:rPr>
              <a:t> is considered as the most sacred time to perform sacred rites to forefathers on the banks of the specified River and if it is Godavari the merits will be bountiful.</a:t>
            </a:r>
          </a:p>
          <a:p>
            <a:pPr algn="just"/>
            <a:r>
              <a:rPr lang="en-US" dirty="0" smtClean="0">
                <a:latin typeface="Times New Roman" pitchFamily="18" charset="0"/>
                <a:cs typeface="Times New Roman" pitchFamily="18" charset="0"/>
              </a:rPr>
              <a:t>Godavari is called as </a:t>
            </a:r>
            <a:r>
              <a:rPr lang="en-US" dirty="0" err="1" smtClean="0">
                <a:latin typeface="Times New Roman" pitchFamily="18" charset="0"/>
                <a:cs typeface="Times New Roman" pitchFamily="18" charset="0"/>
              </a:rPr>
              <a:t>Apara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Ganga</a:t>
            </a:r>
            <a:r>
              <a:rPr lang="en-US" dirty="0" smtClean="0">
                <a:latin typeface="Times New Roman" pitchFamily="18" charset="0"/>
                <a:cs typeface="Times New Roman" pitchFamily="18" charset="0"/>
              </a:rPr>
              <a:t>; by taking bath or even sprinkling (</a:t>
            </a:r>
            <a:r>
              <a:rPr lang="en-US" dirty="0" err="1" smtClean="0">
                <a:latin typeface="Times New Roman" pitchFamily="18" charset="0"/>
                <a:cs typeface="Times New Roman" pitchFamily="18" charset="0"/>
              </a:rPr>
              <a:t>prokshana</a:t>
            </a:r>
            <a:r>
              <a:rPr lang="en-US" dirty="0" smtClean="0">
                <a:latin typeface="Times New Roman" pitchFamily="18" charset="0"/>
                <a:cs typeface="Times New Roman" pitchFamily="18" charset="0"/>
              </a:rPr>
              <a:t>) the sacred water of Godavari one will get Go-</a:t>
            </a:r>
            <a:r>
              <a:rPr lang="en-US" dirty="0" err="1" smtClean="0">
                <a:latin typeface="Times New Roman" pitchFamily="18" charset="0"/>
                <a:cs typeface="Times New Roman" pitchFamily="18" charset="0"/>
              </a:rPr>
              <a:t>Daana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phala</a:t>
            </a:r>
            <a:r>
              <a:rPr lang="en-US" dirty="0" smtClean="0">
                <a:latin typeface="Times New Roman" pitchFamily="18" charset="0"/>
                <a:cs typeface="Times New Roman" pitchFamily="18" charset="0"/>
              </a:rPr>
              <a:t> (in multiple numbers) and </a:t>
            </a:r>
            <a:r>
              <a:rPr lang="en-US" dirty="0" err="1" smtClean="0">
                <a:latin typeface="Times New Roman" pitchFamily="18" charset="0"/>
                <a:cs typeface="Times New Roman" pitchFamily="18" charset="0"/>
              </a:rPr>
              <a:t>Aswamedhayaaga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Phala</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Taking bath in Godavari river on the day of </a:t>
            </a:r>
            <a:r>
              <a:rPr lang="en-US" dirty="0" err="1" smtClean="0">
                <a:latin typeface="Times New Roman" pitchFamily="18" charset="0"/>
                <a:cs typeface="Times New Roman" pitchFamily="18" charset="0"/>
              </a:rPr>
              <a:t>Pushyaarka</a:t>
            </a:r>
            <a:r>
              <a:rPr lang="en-US" dirty="0" smtClean="0">
                <a:latin typeface="Times New Roman" pitchFamily="18" charset="0"/>
                <a:cs typeface="Times New Roman" pitchFamily="18" charset="0"/>
              </a:rPr>
              <a:t> (Sunday coinciding with </a:t>
            </a:r>
            <a:r>
              <a:rPr lang="en-US" dirty="0" err="1" smtClean="0">
                <a:latin typeface="Times New Roman" pitchFamily="18" charset="0"/>
                <a:cs typeface="Times New Roman" pitchFamily="18" charset="0"/>
              </a:rPr>
              <a:t>Pushyami</a:t>
            </a:r>
            <a:r>
              <a:rPr lang="en-US" dirty="0" smtClean="0">
                <a:latin typeface="Times New Roman" pitchFamily="18" charset="0"/>
                <a:cs typeface="Times New Roman" pitchFamily="18" charset="0"/>
              </a:rPr>
              <a:t> Star); on the day of </a:t>
            </a:r>
            <a:r>
              <a:rPr lang="en-US" dirty="0" err="1" smtClean="0">
                <a:latin typeface="Times New Roman" pitchFamily="18" charset="0"/>
                <a:cs typeface="Times New Roman" pitchFamily="18" charset="0"/>
              </a:rPr>
              <a:t>Vyatheepaatha</a:t>
            </a:r>
            <a:r>
              <a:rPr lang="en-US" dirty="0" smtClean="0">
                <a:latin typeface="Times New Roman" pitchFamily="18" charset="0"/>
                <a:cs typeface="Times New Roman" pitchFamily="18" charset="0"/>
              </a:rPr>
              <a:t> Yoga will fetch merits of </a:t>
            </a:r>
            <a:r>
              <a:rPr lang="en-US" dirty="0" err="1" smtClean="0">
                <a:latin typeface="Times New Roman" pitchFamily="18" charset="0"/>
                <a:cs typeface="Times New Roman" pitchFamily="18" charset="0"/>
              </a:rPr>
              <a:t>Uurdhvagati</a:t>
            </a:r>
            <a:r>
              <a:rPr lang="en-US" dirty="0" smtClean="0">
                <a:latin typeface="Times New Roman" pitchFamily="18" charset="0"/>
                <a:cs typeface="Times New Roman" pitchFamily="18" charset="0"/>
              </a:rPr>
              <a:t> to one’s ancestors.</a:t>
            </a:r>
          </a:p>
          <a:p>
            <a:pPr algn="just"/>
            <a:r>
              <a:rPr lang="en-US" dirty="0" smtClean="0">
                <a:latin typeface="Times New Roman" pitchFamily="18" charset="0"/>
                <a:cs typeface="Times New Roman" pitchFamily="18" charset="0"/>
              </a:rPr>
              <a:t>In simple, holy Godavari is ever auspicious, sacred, celestial and meritorious and when it is associated with </a:t>
            </a:r>
            <a:r>
              <a:rPr lang="en-US" dirty="0" err="1" smtClean="0">
                <a:latin typeface="Times New Roman" pitchFamily="18" charset="0"/>
                <a:cs typeface="Times New Roman" pitchFamily="18" charset="0"/>
              </a:rPr>
              <a:t>Pushkara</a:t>
            </a:r>
            <a:r>
              <a:rPr lang="en-US" dirty="0" smtClean="0">
                <a:latin typeface="Times New Roman" pitchFamily="18" charset="0"/>
                <a:cs typeface="Times New Roman" pitchFamily="18" charset="0"/>
              </a:rPr>
              <a:t> the merits are plenteous.</a:t>
            </a:r>
          </a:p>
          <a:p>
            <a:pPr algn="just"/>
            <a:r>
              <a:rPr lang="en-US" dirty="0" smtClean="0">
                <a:latin typeface="Times New Roman" pitchFamily="18" charset="0"/>
                <a:cs typeface="Times New Roman" pitchFamily="18" charset="0"/>
              </a:rPr>
              <a:t>Saint Sri </a:t>
            </a:r>
            <a:r>
              <a:rPr lang="en-US" dirty="0" err="1" smtClean="0">
                <a:latin typeface="Times New Roman" pitchFamily="18" charset="0"/>
                <a:cs typeface="Times New Roman" pitchFamily="18" charset="0"/>
              </a:rPr>
              <a:t>Vaadiraaja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Theertharu</a:t>
            </a:r>
            <a:r>
              <a:rPr lang="en-US" dirty="0" smtClean="0">
                <a:latin typeface="Times New Roman" pitchFamily="18" charset="0"/>
                <a:cs typeface="Times New Roman" pitchFamily="18" charset="0"/>
              </a:rPr>
              <a:t> has eulogized the glory and merits of Godavari in his masterpiece </a:t>
            </a:r>
            <a:r>
              <a:rPr lang="en-US" dirty="0" err="1" smtClean="0">
                <a:latin typeface="Times New Roman" pitchFamily="18" charset="0"/>
                <a:cs typeface="Times New Roman" pitchFamily="18" charset="0"/>
              </a:rPr>
              <a:t>Theertha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Prabandha</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Let us pray Godavari </a:t>
            </a:r>
            <a:r>
              <a:rPr lang="en-US" dirty="0" err="1" smtClean="0">
                <a:latin typeface="Times New Roman" pitchFamily="18" charset="0"/>
                <a:cs typeface="Times New Roman" pitchFamily="18" charset="0"/>
              </a:rPr>
              <a:t>Maatha</a:t>
            </a:r>
            <a:r>
              <a:rPr lang="en-US" dirty="0" smtClean="0">
                <a:latin typeface="Times New Roman" pitchFamily="18" charset="0"/>
                <a:cs typeface="Times New Roman" pitchFamily="18" charset="0"/>
              </a:rPr>
              <a:t> to bestow upon </a:t>
            </a:r>
            <a:r>
              <a:rPr lang="en-US" dirty="0" err="1" smtClean="0">
                <a:latin typeface="Times New Roman" pitchFamily="18" charset="0"/>
                <a:cs typeface="Times New Roman" pitchFamily="18" charset="0"/>
              </a:rPr>
              <a:t>Gnaana</a:t>
            </a:r>
            <a:r>
              <a:rPr lang="en-US" dirty="0" smtClean="0">
                <a:latin typeface="Times New Roman" pitchFamily="18" charset="0"/>
                <a:cs typeface="Times New Roman" pitchFamily="18" charset="0"/>
              </a:rPr>
              <a:t> (Vishnu </a:t>
            </a:r>
            <a:r>
              <a:rPr lang="en-US" dirty="0" err="1" smtClean="0">
                <a:latin typeface="Times New Roman" pitchFamily="18" charset="0"/>
                <a:cs typeface="Times New Roman" pitchFamily="18" charset="0"/>
              </a:rPr>
              <a:t>Gnaana</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Bhakti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Bhakti</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Vairaagya</a:t>
            </a:r>
            <a:r>
              <a:rPr lang="en-US" dirty="0" smtClean="0">
                <a:latin typeface="Times New Roman" pitchFamily="18" charset="0"/>
                <a:cs typeface="Times New Roman" pitchFamily="18" charset="0"/>
              </a:rPr>
              <a:t> (detachment from materialistic) on the devotees who take a dip in Godavari.</a:t>
            </a:r>
          </a:p>
          <a:p>
            <a:pPr algn="just"/>
            <a:endParaRPr lang="en-US" dirty="0">
              <a:latin typeface="Times New Roman" pitchFamily="18" charset="0"/>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57200"/>
            <a:ext cx="7772400" cy="5791200"/>
          </a:xfrm>
        </p:spPr>
        <p:txBody>
          <a:bodyPr>
            <a:normAutofit fontScale="40000" lnSpcReduction="20000"/>
          </a:bodyPr>
          <a:lstStyle/>
          <a:p>
            <a:pPr algn="just"/>
            <a:endParaRPr lang="en-US" sz="5100" dirty="0" smtClean="0">
              <a:latin typeface="Times New Roman" pitchFamily="18" charset="0"/>
              <a:cs typeface="Times New Roman" pitchFamily="18" charset="0"/>
            </a:endParaRPr>
          </a:p>
          <a:p>
            <a:pPr algn="just"/>
            <a:r>
              <a:rPr lang="en-US" sz="5100" dirty="0" smtClean="0">
                <a:latin typeface="Times New Roman" pitchFamily="18" charset="0"/>
                <a:cs typeface="Times New Roman" pitchFamily="18" charset="0"/>
              </a:rPr>
              <a:t>River worship in India is prevalent since time immemorial and rivers in India are adored on several occasions in the Hindu religious and spiritual calendar like </a:t>
            </a:r>
            <a:r>
              <a:rPr lang="en-US" sz="5100" dirty="0" err="1" smtClean="0">
                <a:latin typeface="Times New Roman" pitchFamily="18" charset="0"/>
                <a:cs typeface="Times New Roman" pitchFamily="18" charset="0"/>
              </a:rPr>
              <a:t>Kumbh</a:t>
            </a:r>
            <a:r>
              <a:rPr lang="en-US" sz="5100" dirty="0" smtClean="0">
                <a:latin typeface="Times New Roman" pitchFamily="18" charset="0"/>
                <a:cs typeface="Times New Roman" pitchFamily="18" charset="0"/>
              </a:rPr>
              <a:t> </a:t>
            </a:r>
            <a:r>
              <a:rPr lang="en-US" sz="5100" dirty="0" err="1" smtClean="0">
                <a:latin typeface="Times New Roman" pitchFamily="18" charset="0"/>
                <a:cs typeface="Times New Roman" pitchFamily="18" charset="0"/>
              </a:rPr>
              <a:t>Mela</a:t>
            </a:r>
            <a:r>
              <a:rPr lang="en-US" sz="5100" dirty="0" smtClean="0">
                <a:latin typeface="Times New Roman" pitchFamily="18" charset="0"/>
                <a:cs typeface="Times New Roman" pitchFamily="18" charset="0"/>
              </a:rPr>
              <a:t>, </a:t>
            </a:r>
            <a:r>
              <a:rPr lang="en-US" sz="5100" dirty="0" err="1" smtClean="0">
                <a:latin typeface="Times New Roman" pitchFamily="18" charset="0"/>
                <a:cs typeface="Times New Roman" pitchFamily="18" charset="0"/>
              </a:rPr>
              <a:t>Pushkaram</a:t>
            </a:r>
            <a:r>
              <a:rPr lang="en-US" sz="5100" dirty="0" smtClean="0">
                <a:latin typeface="Times New Roman" pitchFamily="18" charset="0"/>
                <a:cs typeface="Times New Roman" pitchFamily="18" charset="0"/>
              </a:rPr>
              <a:t> etc.</a:t>
            </a:r>
          </a:p>
          <a:p>
            <a:pPr algn="just"/>
            <a:endParaRPr lang="en-US" sz="5100" dirty="0" smtClean="0">
              <a:latin typeface="Times New Roman" pitchFamily="18" charset="0"/>
              <a:cs typeface="Times New Roman" pitchFamily="18" charset="0"/>
            </a:endParaRPr>
          </a:p>
          <a:p>
            <a:pPr algn="just"/>
            <a:r>
              <a:rPr lang="en-US" sz="5100" dirty="0" smtClean="0">
                <a:latin typeface="Times New Roman" pitchFamily="18" charset="0"/>
                <a:cs typeface="Times New Roman" pitchFamily="18" charset="0"/>
              </a:rPr>
              <a:t>Rivers are an integral part of Indian economy, civilization and culture that has grown and spread along the banks of these rivers and they have become a livelihood for the people living in the country. They have also played a significant role in the religious, philosophical and spiritual heritage of India which is known as Hindu religion or Hindu Dharma.</a:t>
            </a:r>
          </a:p>
          <a:p>
            <a:pPr algn="just"/>
            <a:endParaRPr lang="en-US" sz="5100" dirty="0" smtClean="0">
              <a:latin typeface="Times New Roman" pitchFamily="18" charset="0"/>
              <a:cs typeface="Times New Roman" pitchFamily="18" charset="0"/>
            </a:endParaRPr>
          </a:p>
          <a:p>
            <a:pPr algn="just"/>
            <a:r>
              <a:rPr lang="en-US" sz="5100" dirty="0" smtClean="0">
                <a:latin typeface="Times New Roman" pitchFamily="18" charset="0"/>
                <a:cs typeface="Times New Roman" pitchFamily="18" charset="0"/>
              </a:rPr>
              <a:t>These rivers are Nature’s gift to the mankind as water is one of the most essential elements for all the living beings. These rivers are standing as a living witness to the historical and </a:t>
            </a:r>
            <a:r>
              <a:rPr lang="en-US" sz="5100" dirty="0" err="1" smtClean="0">
                <a:latin typeface="Times New Roman" pitchFamily="18" charset="0"/>
                <a:cs typeface="Times New Roman" pitchFamily="18" charset="0"/>
              </a:rPr>
              <a:t>pouranic</a:t>
            </a:r>
            <a:r>
              <a:rPr lang="en-US" sz="5100" dirty="0" smtClean="0">
                <a:latin typeface="Times New Roman" pitchFamily="18" charset="0"/>
                <a:cs typeface="Times New Roman" pitchFamily="18" charset="0"/>
              </a:rPr>
              <a:t> happenings in India where several dynasties have risen and fallen along the banks of these sacred rivers. Since time immemorial Hindu civilization has flourished along the banks of these rivers. </a:t>
            </a:r>
            <a:r>
              <a:rPr lang="en-US" sz="5100" dirty="0" err="1" smtClean="0">
                <a:latin typeface="Times New Roman" pitchFamily="18" charset="0"/>
                <a:cs typeface="Times New Roman" pitchFamily="18" charset="0"/>
              </a:rPr>
              <a:t>Bharatha</a:t>
            </a:r>
            <a:r>
              <a:rPr lang="en-US" sz="5100" dirty="0" smtClean="0">
                <a:latin typeface="Times New Roman" pitchFamily="18" charset="0"/>
                <a:cs typeface="Times New Roman" pitchFamily="18" charset="0"/>
              </a:rPr>
              <a:t> </a:t>
            </a:r>
            <a:r>
              <a:rPr lang="en-US" sz="5100" dirty="0" err="1" smtClean="0">
                <a:latin typeface="Times New Roman" pitchFamily="18" charset="0"/>
                <a:cs typeface="Times New Roman" pitchFamily="18" charset="0"/>
              </a:rPr>
              <a:t>Desa</a:t>
            </a:r>
            <a:r>
              <a:rPr lang="en-US" sz="5100" dirty="0" smtClean="0">
                <a:latin typeface="Times New Roman" pitchFamily="18" charset="0"/>
                <a:cs typeface="Times New Roman" pitchFamily="18" charset="0"/>
              </a:rPr>
              <a:t> is a land of perennial rivers and is the origin for several sacred rivers that have taken birth on this land with a divine background and purpose.</a:t>
            </a:r>
          </a:p>
          <a:p>
            <a:pPr>
              <a:buNone/>
            </a:pPr>
            <a:r>
              <a:rPr lang="en-US" dirty="0" smtClean="0"/>
              <a:t/>
            </a:r>
            <a:br>
              <a:rPr lang="en-US" dirty="0" smtClean="0"/>
            </a:b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Religious Significance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990600"/>
            <a:ext cx="8229600" cy="5029200"/>
          </a:xfrm>
        </p:spPr>
        <p:txBody>
          <a:bodyPr>
            <a:normAutofit/>
          </a:bodyPr>
          <a:lstStyle/>
          <a:p>
            <a:pPr algn="just">
              <a:lnSpc>
                <a:spcPct val="110000"/>
              </a:lnSpc>
              <a:buNone/>
            </a:pPr>
            <a:r>
              <a:rPr lang="en-US" sz="1800" dirty="0" smtClean="0"/>
              <a:t/>
            </a:r>
            <a:br>
              <a:rPr lang="en-US" sz="1800" dirty="0" smtClean="0"/>
            </a:br>
            <a:r>
              <a:rPr lang="en-US" sz="1800" dirty="0" smtClean="0"/>
              <a:t>       </a:t>
            </a:r>
            <a:r>
              <a:rPr lang="en-US" sz="2000" dirty="0" smtClean="0">
                <a:latin typeface="Times New Roman" pitchFamily="18" charset="0"/>
                <a:cs typeface="Times New Roman" pitchFamily="18" charset="0"/>
              </a:rPr>
              <a:t>Apart from </a:t>
            </a:r>
            <a:r>
              <a:rPr lang="en-US" sz="2000" dirty="0" err="1" smtClean="0">
                <a:latin typeface="Times New Roman" pitchFamily="18" charset="0"/>
                <a:cs typeface="Times New Roman" pitchFamily="18" charset="0"/>
              </a:rPr>
              <a:t>Ganga</a:t>
            </a:r>
            <a:r>
              <a:rPr lang="en-US" sz="2000" dirty="0" smtClean="0">
                <a:latin typeface="Times New Roman" pitchFamily="18" charset="0"/>
                <a:cs typeface="Times New Roman" pitchFamily="18" charset="0"/>
              </a:rPr>
              <a:t> and Yamuna, Godavari also holds the special religious importance in India. Godavari is one of the sacred river in India. According to the </a:t>
            </a:r>
            <a:r>
              <a:rPr lang="en-US" sz="2000" dirty="0" err="1" smtClean="0">
                <a:latin typeface="Times New Roman" pitchFamily="18" charset="0"/>
                <a:cs typeface="Times New Roman" pitchFamily="18" charset="0"/>
              </a:rPr>
              <a:t>puranas</a:t>
            </a:r>
            <a:r>
              <a:rPr lang="en-US" sz="2000" dirty="0" smtClean="0">
                <a:latin typeface="Times New Roman" pitchFamily="18" charset="0"/>
                <a:cs typeface="Times New Roman" pitchFamily="18" charset="0"/>
              </a:rPr>
              <a:t> River </a:t>
            </a:r>
            <a:r>
              <a:rPr lang="en-US" sz="2000" dirty="0" err="1" smtClean="0">
                <a:latin typeface="Times New Roman" pitchFamily="18" charset="0"/>
                <a:cs typeface="Times New Roman" pitchFamily="18" charset="0"/>
              </a:rPr>
              <a:t>Ganga</a:t>
            </a:r>
            <a:r>
              <a:rPr lang="en-US" sz="2000" dirty="0" smtClean="0">
                <a:latin typeface="Times New Roman" pitchFamily="18" charset="0"/>
                <a:cs typeface="Times New Roman" pitchFamily="18" charset="0"/>
              </a:rPr>
              <a:t> should only be visited after the visit to the Godavari. There are several pilgrimage places on the banks of the river. Some of them include </a:t>
            </a:r>
            <a:r>
              <a:rPr lang="en-US" sz="2000" dirty="0" err="1" smtClean="0">
                <a:latin typeface="Times New Roman" pitchFamily="18" charset="0"/>
                <a:cs typeface="Times New Roman" pitchFamily="18" charset="0"/>
              </a:rPr>
              <a:t>Trimbakeshwar</a:t>
            </a:r>
            <a:r>
              <a:rPr lang="en-US" sz="2000" dirty="0" smtClean="0">
                <a:latin typeface="Times New Roman" pitchFamily="18" charset="0"/>
                <a:cs typeface="Times New Roman" pitchFamily="18" charset="0"/>
              </a:rPr>
              <a:t> – the ancient temple of Lord Shiva, </a:t>
            </a:r>
            <a:r>
              <a:rPr lang="en-US" sz="2000" dirty="0" err="1" smtClean="0">
                <a:latin typeface="Times New Roman" pitchFamily="18" charset="0"/>
                <a:cs typeface="Times New Roman" pitchFamily="18" charset="0"/>
              </a:rPr>
              <a:t>Nanded</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Takht</a:t>
            </a:r>
            <a:r>
              <a:rPr lang="en-US" sz="2000" dirty="0" smtClean="0">
                <a:latin typeface="Times New Roman" pitchFamily="18" charset="0"/>
                <a:cs typeface="Times New Roman" pitchFamily="18" charset="0"/>
              </a:rPr>
              <a:t> Sri </a:t>
            </a:r>
            <a:r>
              <a:rPr lang="en-US" sz="2000" dirty="0" err="1" smtClean="0">
                <a:latin typeface="Times New Roman" pitchFamily="18" charset="0"/>
                <a:cs typeface="Times New Roman" pitchFamily="18" charset="0"/>
              </a:rPr>
              <a:t>Hazur</a:t>
            </a:r>
            <a:r>
              <a:rPr lang="en-US" sz="2000" dirty="0" smtClean="0">
                <a:latin typeface="Times New Roman" pitchFamily="18" charset="0"/>
                <a:cs typeface="Times New Roman" pitchFamily="18" charset="0"/>
              </a:rPr>
              <a:t> Sahib, one of the sacred place among the Sikhs, </a:t>
            </a:r>
            <a:r>
              <a:rPr lang="en-US" sz="2000" dirty="0" err="1" smtClean="0">
                <a:latin typeface="Times New Roman" pitchFamily="18" charset="0"/>
                <a:cs typeface="Times New Roman" pitchFamily="18" charset="0"/>
              </a:rPr>
              <a:t>Bhadrachalam</a:t>
            </a:r>
            <a:r>
              <a:rPr lang="en-US" sz="2000" dirty="0" smtClean="0">
                <a:latin typeface="Times New Roman" pitchFamily="18" charset="0"/>
                <a:cs typeface="Times New Roman" pitchFamily="18" charset="0"/>
              </a:rPr>
              <a:t> – temple of Lord Rama and many more.</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t>
            </a:r>
          </a:p>
          <a:p>
            <a:pPr algn="just">
              <a:lnSpc>
                <a:spcPct val="110000"/>
              </a:lnSpc>
              <a:buNone/>
            </a:pPr>
            <a:r>
              <a:rPr lang="en-US" sz="2000" dirty="0" smtClean="0">
                <a:latin typeface="Times New Roman" pitchFamily="18" charset="0"/>
                <a:cs typeface="Times New Roman" pitchFamily="18" charset="0"/>
              </a:rPr>
              <a:t>           Godavari is sometimes also referred to as the '</a:t>
            </a:r>
            <a:r>
              <a:rPr lang="en-US" sz="2000" dirty="0" err="1" smtClean="0">
                <a:latin typeface="Times New Roman" pitchFamily="18" charset="0"/>
                <a:cs typeface="Times New Roman" pitchFamily="18" charset="0"/>
              </a:rPr>
              <a:t>Ganga</a:t>
            </a:r>
            <a:r>
              <a:rPr lang="en-US" sz="2000" dirty="0" smtClean="0">
                <a:latin typeface="Times New Roman" pitchFamily="18" charset="0"/>
                <a:cs typeface="Times New Roman" pitchFamily="18" charset="0"/>
              </a:rPr>
              <a:t> of the South'. After every twelve years, a major bathing festival called as </a:t>
            </a:r>
            <a:r>
              <a:rPr lang="en-US" sz="2000" dirty="0" err="1" smtClean="0">
                <a:latin typeface="Times New Roman" pitchFamily="18" charset="0"/>
                <a:cs typeface="Times New Roman" pitchFamily="18" charset="0"/>
              </a:rPr>
              <a:t>Pushkaram</a:t>
            </a:r>
            <a:r>
              <a:rPr lang="en-US" sz="2000" dirty="0" smtClean="0">
                <a:latin typeface="Times New Roman" pitchFamily="18" charset="0"/>
                <a:cs typeface="Times New Roman" pitchFamily="18" charset="0"/>
              </a:rPr>
              <a:t> is held on the banks of the Godavari river. Some of the prominent personalities who took bath in its holy water include </a:t>
            </a:r>
            <a:r>
              <a:rPr lang="en-US" sz="2000" dirty="0" err="1" smtClean="0">
                <a:latin typeface="Times New Roman" pitchFamily="18" charset="0"/>
                <a:cs typeface="Times New Roman" pitchFamily="18" charset="0"/>
              </a:rPr>
              <a:t>Baladeva</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Chaitanya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Mahaprabhu</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Origin And Meaning Of Word Godavari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1295400"/>
            <a:ext cx="7772400" cy="4724400"/>
          </a:xfrm>
        </p:spPr>
        <p:txBody>
          <a:bodyPr>
            <a:normAutofit fontScale="85000" lnSpcReduction="20000"/>
          </a:bodyPr>
          <a:lstStyle/>
          <a:p>
            <a:pPr>
              <a:buNone/>
            </a:pPr>
            <a:endParaRPr lang="en-US" b="1" dirty="0" smtClean="0"/>
          </a:p>
          <a:p>
            <a:pPr>
              <a:buNone/>
            </a:pPr>
            <a:r>
              <a:rPr lang="en-US" b="1" dirty="0" smtClean="0"/>
              <a:t>A.</a:t>
            </a:r>
            <a:r>
              <a:rPr lang="en-US" sz="2200" dirty="0" smtClean="0"/>
              <a:t> </a:t>
            </a:r>
            <a:r>
              <a:rPr lang="hi-IN" sz="2200" dirty="0" smtClean="0"/>
              <a:t>गां स्वर्गं ददाति स्नानेन इति गोदा । तासु वरी श्रेष्ठा गोदावरी । – शब्दकल्पद्रुम</a:t>
            </a:r>
            <a:endParaRPr lang="hi-IN" dirty="0" smtClean="0"/>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Swargam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Dadaati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snaanen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Goda</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Taasu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Shreshtha</a:t>
            </a:r>
            <a:r>
              <a:rPr lang="en-US" dirty="0" smtClean="0">
                <a:latin typeface="Times New Roman" pitchFamily="18" charset="0"/>
                <a:cs typeface="Times New Roman" pitchFamily="18" charset="0"/>
              </a:rPr>
              <a:t> Godavari – </a:t>
            </a:r>
            <a:r>
              <a:rPr lang="en-US" dirty="0" err="1" smtClean="0">
                <a:latin typeface="Times New Roman" pitchFamily="18" charset="0"/>
                <a:cs typeface="Times New Roman" pitchFamily="18" charset="0"/>
              </a:rPr>
              <a:t>Shabdakalpadrum</a:t>
            </a:r>
            <a:endParaRPr lang="en-US"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Meaning :</a:t>
            </a:r>
            <a:r>
              <a:rPr lang="en-US" dirty="0" smtClean="0">
                <a:latin typeface="Times New Roman" pitchFamily="18" charset="0"/>
                <a:cs typeface="Times New Roman" pitchFamily="18" charset="0"/>
              </a:rPr>
              <a:t> One, who helps in liberating ( a person) when he has bath in her, is known as </a:t>
            </a:r>
            <a:r>
              <a:rPr lang="en-US" dirty="0" err="1" smtClean="0">
                <a:latin typeface="Times New Roman" pitchFamily="18" charset="0"/>
                <a:cs typeface="Times New Roman" pitchFamily="18" charset="0"/>
              </a:rPr>
              <a:t>Goda</a:t>
            </a:r>
            <a:r>
              <a:rPr lang="en-US" dirty="0" smtClean="0">
                <a:latin typeface="Times New Roman" pitchFamily="18" charset="0"/>
                <a:cs typeface="Times New Roman" pitchFamily="18" charset="0"/>
              </a:rPr>
              <a:t>. The river supreme among rivers, who help (a person) in attaining </a:t>
            </a:r>
            <a:r>
              <a:rPr lang="en-US" dirty="0" err="1" smtClean="0">
                <a:latin typeface="Times New Roman" pitchFamily="18" charset="0"/>
                <a:cs typeface="Times New Roman" pitchFamily="18" charset="0"/>
              </a:rPr>
              <a:t>Swarga</a:t>
            </a:r>
            <a:r>
              <a:rPr lang="en-US" dirty="0" smtClean="0">
                <a:latin typeface="Times New Roman" pitchFamily="18" charset="0"/>
                <a:cs typeface="Times New Roman" pitchFamily="18" charset="0"/>
              </a:rPr>
              <a:t>, is Godavari.</a:t>
            </a:r>
          </a:p>
          <a:p>
            <a:pPr>
              <a:buNone/>
            </a:pPr>
            <a:endParaRPr lang="en-US" b="1" dirty="0" smtClean="0"/>
          </a:p>
          <a:p>
            <a:pPr>
              <a:buNone/>
            </a:pPr>
            <a:r>
              <a:rPr lang="en-US" b="1" dirty="0" smtClean="0"/>
              <a:t>B.</a:t>
            </a:r>
            <a:r>
              <a:rPr lang="en-US" dirty="0" smtClean="0"/>
              <a:t> </a:t>
            </a:r>
            <a:r>
              <a:rPr lang="hi-IN" dirty="0" smtClean="0"/>
              <a:t>गौतमस्य गवे जीवनं ददाति इति गोदा ।</a:t>
            </a:r>
            <a:endParaRPr lang="en-GB" dirty="0" smtClean="0"/>
          </a:p>
          <a:p>
            <a:pPr>
              <a:buNone/>
            </a:pPr>
            <a:r>
              <a:rPr lang="en-GB"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Gautamasya</a:t>
            </a:r>
            <a:r>
              <a:rPr lang="en-US" dirty="0" smtClean="0">
                <a:latin typeface="Times New Roman" pitchFamily="18" charset="0"/>
                <a:cs typeface="Times New Roman" pitchFamily="18" charset="0"/>
              </a:rPr>
              <a:t> Gave </a:t>
            </a:r>
            <a:r>
              <a:rPr lang="en-US" dirty="0" err="1" smtClean="0">
                <a:latin typeface="Times New Roman" pitchFamily="18" charset="0"/>
                <a:cs typeface="Times New Roman" pitchFamily="18" charset="0"/>
              </a:rPr>
              <a:t>Jeevanam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Dadaati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Goda</a:t>
            </a:r>
            <a:endParaRPr lang="en-US"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Meaning :</a:t>
            </a:r>
            <a:r>
              <a:rPr lang="en-US" dirty="0" smtClean="0">
                <a:latin typeface="Times New Roman" pitchFamily="18" charset="0"/>
                <a:cs typeface="Times New Roman" pitchFamily="18" charset="0"/>
              </a:rPr>
              <a:t> One who gave life to a cow (that died with Sage </a:t>
            </a:r>
            <a:r>
              <a:rPr lang="en-US" dirty="0" err="1" smtClean="0">
                <a:latin typeface="Times New Roman" pitchFamily="18" charset="0"/>
                <a:cs typeface="Times New Roman" pitchFamily="18" charset="0"/>
              </a:rPr>
              <a:t>Gautam’s</a:t>
            </a:r>
            <a:r>
              <a:rPr lang="en-US" dirty="0" smtClean="0">
                <a:latin typeface="Times New Roman" pitchFamily="18" charset="0"/>
                <a:cs typeface="Times New Roman" pitchFamily="18" charset="0"/>
              </a:rPr>
              <a:t> touch) of Sage </a:t>
            </a:r>
            <a:r>
              <a:rPr lang="en-US" dirty="0" err="1" smtClean="0">
                <a:latin typeface="Times New Roman" pitchFamily="18" charset="0"/>
                <a:cs typeface="Times New Roman" pitchFamily="18" charset="0"/>
              </a:rPr>
              <a:t>Gautam</a:t>
            </a:r>
            <a:r>
              <a:rPr lang="en-US" dirty="0" smtClean="0">
                <a:latin typeface="Times New Roman" pitchFamily="18" charset="0"/>
                <a:cs typeface="Times New Roman" pitchFamily="18" charset="0"/>
              </a:rPr>
              <a:t>, is </a:t>
            </a:r>
            <a:r>
              <a:rPr lang="en-US" dirty="0" err="1" smtClean="0">
                <a:latin typeface="Times New Roman" pitchFamily="18" charset="0"/>
                <a:cs typeface="Times New Roman" pitchFamily="18" charset="0"/>
              </a:rPr>
              <a:t>Goda</a:t>
            </a:r>
            <a:r>
              <a:rPr lang="en-US" dirty="0" smtClean="0">
                <a:latin typeface="Times New Roman" pitchFamily="18" charset="0"/>
                <a:cs typeface="Times New Roman" pitchFamily="18" charset="0"/>
              </a:rPr>
              <a:t> (Godavari) !</a:t>
            </a:r>
          </a:p>
          <a:p>
            <a:pPr>
              <a:buNone/>
            </a:pPr>
            <a:r>
              <a:rPr lang="en-US" dirty="0" smtClean="0"/>
              <a:t/>
            </a:r>
            <a:br>
              <a:rPr lang="en-US" dirty="0" smtClean="0"/>
            </a:b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Manifestation Of Godavari In Earth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990600"/>
            <a:ext cx="7772400" cy="5029200"/>
          </a:xfrm>
        </p:spPr>
        <p:txBody>
          <a:bodyPr>
            <a:normAutofit fontScale="47500" lnSpcReduction="20000"/>
          </a:bodyPr>
          <a:lstStyle/>
          <a:p>
            <a:pPr algn="just">
              <a:buNone/>
            </a:pPr>
            <a:r>
              <a:rPr lang="en-US" b="1" dirty="0" smtClean="0">
                <a:latin typeface="Times New Roman" pitchFamily="18" charset="0"/>
                <a:cs typeface="Times New Roman" pitchFamily="18" charset="0"/>
              </a:rPr>
              <a:t> </a:t>
            </a:r>
          </a:p>
          <a:p>
            <a:pPr algn="just">
              <a:buNone/>
            </a:pPr>
            <a:r>
              <a:rPr lang="en-US" sz="3400" b="1" dirty="0" smtClean="0">
                <a:latin typeface="Times New Roman" pitchFamily="18" charset="0"/>
                <a:cs typeface="Times New Roman" pitchFamily="18" charset="0"/>
              </a:rPr>
              <a:t>2. A. </a:t>
            </a:r>
            <a:r>
              <a:rPr lang="en-US" sz="3400" dirty="0" smtClean="0">
                <a:latin typeface="Times New Roman" pitchFamily="18" charset="0"/>
                <a:cs typeface="Times New Roman" pitchFamily="18" charset="0"/>
              </a:rPr>
              <a:t>Sage </a:t>
            </a:r>
            <a:r>
              <a:rPr lang="en-US" sz="3400" dirty="0" err="1" smtClean="0">
                <a:latin typeface="Times New Roman" pitchFamily="18" charset="0"/>
                <a:cs typeface="Times New Roman" pitchFamily="18" charset="0"/>
              </a:rPr>
              <a:t>Gautam</a:t>
            </a:r>
            <a:r>
              <a:rPr lang="en-US" sz="3400" dirty="0" smtClean="0">
                <a:latin typeface="Times New Roman" pitchFamily="18" charset="0"/>
                <a:cs typeface="Times New Roman" pitchFamily="18" charset="0"/>
              </a:rPr>
              <a:t> bringing Godavari on Earth by intense penance and  with the blessings of Lord Shiva, she becomes a ‘</a:t>
            </a:r>
            <a:r>
              <a:rPr lang="en-US" sz="3400" dirty="0" err="1" smtClean="0">
                <a:latin typeface="Times New Roman" pitchFamily="18" charset="0"/>
                <a:cs typeface="Times New Roman" pitchFamily="18" charset="0"/>
              </a:rPr>
              <a:t>Mahateertha</a:t>
            </a:r>
            <a:r>
              <a:rPr lang="en-US" sz="3400" dirty="0" smtClean="0">
                <a:latin typeface="Times New Roman" pitchFamily="18" charset="0"/>
                <a:cs typeface="Times New Roman" pitchFamily="18" charset="0"/>
              </a:rPr>
              <a:t> (supreme place of pilgrimage)’</a:t>
            </a:r>
          </a:p>
          <a:p>
            <a:pPr algn="just">
              <a:buNone/>
            </a:pPr>
            <a:r>
              <a:rPr lang="en-US" sz="3400" dirty="0" smtClean="0">
                <a:latin typeface="Times New Roman" pitchFamily="18" charset="0"/>
                <a:cs typeface="Times New Roman" pitchFamily="18" charset="0"/>
              </a:rPr>
              <a:t>        During ‘</a:t>
            </a:r>
            <a:r>
              <a:rPr lang="en-US" sz="3400" dirty="0" err="1" smtClean="0">
                <a:latin typeface="Times New Roman" pitchFamily="18" charset="0"/>
                <a:cs typeface="Times New Roman" pitchFamily="18" charset="0"/>
              </a:rPr>
              <a:t>Satya</a:t>
            </a:r>
            <a:r>
              <a:rPr lang="en-US" sz="3400" dirty="0" smtClean="0">
                <a:latin typeface="Times New Roman" pitchFamily="18" charset="0"/>
                <a:cs typeface="Times New Roman" pitchFamily="18" charset="0"/>
              </a:rPr>
              <a:t>-Yuga’, once there was no rain on Earth for 12 continuous years. Sage </a:t>
            </a:r>
            <a:r>
              <a:rPr lang="en-US" sz="3400" dirty="0" err="1" smtClean="0">
                <a:latin typeface="Times New Roman" pitchFamily="18" charset="0"/>
                <a:cs typeface="Times New Roman" pitchFamily="18" charset="0"/>
              </a:rPr>
              <a:t>Gautam</a:t>
            </a:r>
            <a:r>
              <a:rPr lang="en-US" sz="3400" dirty="0" smtClean="0">
                <a:latin typeface="Times New Roman" pitchFamily="18" charset="0"/>
                <a:cs typeface="Times New Roman" pitchFamily="18" charset="0"/>
              </a:rPr>
              <a:t>, therefore, did penance for a year to acquire grace of Lord </a:t>
            </a:r>
            <a:r>
              <a:rPr lang="en-US" sz="3400" dirty="0" err="1" smtClean="0">
                <a:latin typeface="Times New Roman" pitchFamily="18" charset="0"/>
                <a:cs typeface="Times New Roman" pitchFamily="18" charset="0"/>
              </a:rPr>
              <a:t>Ganesha</a:t>
            </a:r>
            <a:r>
              <a:rPr lang="en-US" sz="3400" dirty="0" smtClean="0">
                <a:latin typeface="Times New Roman" pitchFamily="18" charset="0"/>
                <a:cs typeface="Times New Roman" pitchFamily="18" charset="0"/>
              </a:rPr>
              <a:t> for getting rain. With the blessings of Sri </a:t>
            </a:r>
            <a:r>
              <a:rPr lang="en-US" sz="3400" dirty="0" err="1" smtClean="0">
                <a:latin typeface="Times New Roman" pitchFamily="18" charset="0"/>
                <a:cs typeface="Times New Roman" pitchFamily="18" charset="0"/>
              </a:rPr>
              <a:t>Ganesha</a:t>
            </a:r>
            <a:r>
              <a:rPr lang="en-US" sz="3400" dirty="0" smtClean="0">
                <a:latin typeface="Times New Roman" pitchFamily="18" charset="0"/>
                <a:cs typeface="Times New Roman" pitchFamily="18" charset="0"/>
              </a:rPr>
              <a:t>, the calamity of famine was taken care of only for the ashram of Sage </a:t>
            </a:r>
            <a:r>
              <a:rPr lang="en-US" sz="3400" dirty="0" err="1" smtClean="0">
                <a:latin typeface="Times New Roman" pitchFamily="18" charset="0"/>
                <a:cs typeface="Times New Roman" pitchFamily="18" charset="0"/>
              </a:rPr>
              <a:t>Gautam</a:t>
            </a:r>
            <a:r>
              <a:rPr lang="en-US" sz="3400" dirty="0" smtClean="0">
                <a:latin typeface="Times New Roman" pitchFamily="18" charset="0"/>
                <a:cs typeface="Times New Roman" pitchFamily="18" charset="0"/>
              </a:rPr>
              <a:t> and lot of grains could be obtained. With the help of such grains, Sage </a:t>
            </a:r>
            <a:r>
              <a:rPr lang="en-US" sz="3400" dirty="0" err="1" smtClean="0">
                <a:latin typeface="Times New Roman" pitchFamily="18" charset="0"/>
                <a:cs typeface="Times New Roman" pitchFamily="18" charset="0"/>
              </a:rPr>
              <a:t>Gautam</a:t>
            </a:r>
            <a:r>
              <a:rPr lang="en-US" sz="3400" dirty="0" smtClean="0">
                <a:latin typeface="Times New Roman" pitchFamily="18" charset="0"/>
                <a:cs typeface="Times New Roman" pitchFamily="18" charset="0"/>
              </a:rPr>
              <a:t> could take care of Sages and Seers from various countries. Later, few spiteful Brahmins, who had taken refuge in ashram of Sage </a:t>
            </a:r>
            <a:r>
              <a:rPr lang="en-US" sz="3400" dirty="0" err="1" smtClean="0">
                <a:latin typeface="Times New Roman" pitchFamily="18" charset="0"/>
                <a:cs typeface="Times New Roman" pitchFamily="18" charset="0"/>
              </a:rPr>
              <a:t>Gautam</a:t>
            </a:r>
            <a:r>
              <a:rPr lang="en-US" sz="3400" dirty="0" smtClean="0">
                <a:latin typeface="Times New Roman" pitchFamily="18" charset="0"/>
                <a:cs typeface="Times New Roman" pitchFamily="18" charset="0"/>
              </a:rPr>
              <a:t>, created an illusory cow and left it in the ashram of </a:t>
            </a:r>
            <a:r>
              <a:rPr lang="en-US" sz="3400" dirty="0" err="1" smtClean="0">
                <a:latin typeface="Times New Roman" pitchFamily="18" charset="0"/>
                <a:cs typeface="Times New Roman" pitchFamily="18" charset="0"/>
              </a:rPr>
              <a:t>Gautam</a:t>
            </a:r>
            <a:r>
              <a:rPr lang="en-US" sz="3400" dirty="0" smtClean="0">
                <a:latin typeface="Times New Roman" pitchFamily="18" charset="0"/>
                <a:cs typeface="Times New Roman" pitchFamily="18" charset="0"/>
              </a:rPr>
              <a:t>. This cow, while eating grains/fodder in the ashram, was touched by Sage </a:t>
            </a:r>
            <a:r>
              <a:rPr lang="en-US" sz="3400" dirty="0" err="1" smtClean="0">
                <a:latin typeface="Times New Roman" pitchFamily="18" charset="0"/>
                <a:cs typeface="Times New Roman" pitchFamily="18" charset="0"/>
              </a:rPr>
              <a:t>Gautam</a:t>
            </a:r>
            <a:r>
              <a:rPr lang="en-US" sz="3400" dirty="0" smtClean="0">
                <a:latin typeface="Times New Roman" pitchFamily="18" charset="0"/>
                <a:cs typeface="Times New Roman" pitchFamily="18" charset="0"/>
              </a:rPr>
              <a:t>; resulting in its death. All the Brahmins saw this and accused </a:t>
            </a:r>
            <a:r>
              <a:rPr lang="en-US" sz="3400" dirty="0" err="1" smtClean="0">
                <a:latin typeface="Times New Roman" pitchFamily="18" charset="0"/>
                <a:cs typeface="Times New Roman" pitchFamily="18" charset="0"/>
              </a:rPr>
              <a:t>Gautam</a:t>
            </a:r>
            <a:r>
              <a:rPr lang="en-US" sz="3400" dirty="0" smtClean="0">
                <a:latin typeface="Times New Roman" pitchFamily="18" charset="0"/>
                <a:cs typeface="Times New Roman" pitchFamily="18" charset="0"/>
              </a:rPr>
              <a:t> of committing a sin of killing a cow and left his ashram as it was not right to have anything at his place. Sage </a:t>
            </a:r>
            <a:r>
              <a:rPr lang="en-US" sz="3400" dirty="0" err="1" smtClean="0">
                <a:latin typeface="Times New Roman" pitchFamily="18" charset="0"/>
                <a:cs typeface="Times New Roman" pitchFamily="18" charset="0"/>
              </a:rPr>
              <a:t>Gautam</a:t>
            </a:r>
            <a:r>
              <a:rPr lang="en-US" sz="3400" dirty="0" smtClean="0">
                <a:latin typeface="Times New Roman" pitchFamily="18" charset="0"/>
                <a:cs typeface="Times New Roman" pitchFamily="18" charset="0"/>
              </a:rPr>
              <a:t> did intense penance for eradication of the sin and prayed to Lord Shiva for bringing </a:t>
            </a:r>
            <a:r>
              <a:rPr lang="en-US" sz="3400" dirty="0" err="1" smtClean="0">
                <a:latin typeface="Times New Roman" pitchFamily="18" charset="0"/>
                <a:cs typeface="Times New Roman" pitchFamily="18" charset="0"/>
              </a:rPr>
              <a:t>Ganga</a:t>
            </a:r>
            <a:r>
              <a:rPr lang="en-US" sz="3400" dirty="0" smtClean="0">
                <a:latin typeface="Times New Roman" pitchFamily="18" charset="0"/>
                <a:cs typeface="Times New Roman" pitchFamily="18" charset="0"/>
              </a:rPr>
              <a:t> from ‘</a:t>
            </a:r>
            <a:r>
              <a:rPr lang="en-US" sz="3400" dirty="0" err="1" smtClean="0">
                <a:latin typeface="Times New Roman" pitchFamily="18" charset="0"/>
                <a:cs typeface="Times New Roman" pitchFamily="18" charset="0"/>
              </a:rPr>
              <a:t>Swarga</a:t>
            </a:r>
            <a:r>
              <a:rPr lang="en-US" sz="3400" dirty="0" smtClean="0">
                <a:latin typeface="Times New Roman" pitchFamily="18" charset="0"/>
                <a:cs typeface="Times New Roman" pitchFamily="18" charset="0"/>
              </a:rPr>
              <a:t>’. Accordingly, </a:t>
            </a:r>
            <a:r>
              <a:rPr lang="en-US" sz="3400" dirty="0" err="1" smtClean="0">
                <a:latin typeface="Times New Roman" pitchFamily="18" charset="0"/>
                <a:cs typeface="Times New Roman" pitchFamily="18" charset="0"/>
              </a:rPr>
              <a:t>Ganga</a:t>
            </a:r>
            <a:r>
              <a:rPr lang="en-US" sz="3400" dirty="0" smtClean="0">
                <a:latin typeface="Times New Roman" pitchFamily="18" charset="0"/>
                <a:cs typeface="Times New Roman" pitchFamily="18" charset="0"/>
              </a:rPr>
              <a:t> came in the ‘</a:t>
            </a:r>
            <a:r>
              <a:rPr lang="en-US" sz="3400" dirty="0" err="1" smtClean="0">
                <a:latin typeface="Times New Roman" pitchFamily="18" charset="0"/>
                <a:cs typeface="Times New Roman" pitchFamily="18" charset="0"/>
              </a:rPr>
              <a:t>jata</a:t>
            </a:r>
            <a:r>
              <a:rPr lang="en-US" sz="3400" dirty="0" smtClean="0">
                <a:latin typeface="Times New Roman" pitchFamily="18" charset="0"/>
                <a:cs typeface="Times New Roman" pitchFamily="18" charset="0"/>
              </a:rPr>
              <a:t>’ of </a:t>
            </a:r>
            <a:r>
              <a:rPr lang="en-US" sz="3400" dirty="0" err="1" smtClean="0">
                <a:latin typeface="Times New Roman" pitchFamily="18" charset="0"/>
                <a:cs typeface="Times New Roman" pitchFamily="18" charset="0"/>
              </a:rPr>
              <a:t>Bhagavan</a:t>
            </a:r>
            <a:r>
              <a:rPr lang="en-US" sz="3400" dirty="0" smtClean="0">
                <a:latin typeface="Times New Roman" pitchFamily="18" charset="0"/>
                <a:cs typeface="Times New Roman" pitchFamily="18" charset="0"/>
              </a:rPr>
              <a:t> Shiva </a:t>
            </a:r>
            <a:r>
              <a:rPr lang="en-US" sz="3400" b="1" dirty="0" smtClean="0">
                <a:latin typeface="Times New Roman" pitchFamily="18" charset="0"/>
                <a:cs typeface="Times New Roman" pitchFamily="18" charset="0"/>
              </a:rPr>
              <a:t>(Note 1)</a:t>
            </a:r>
            <a:r>
              <a:rPr lang="en-US" sz="3400" dirty="0" smtClean="0">
                <a:latin typeface="Times New Roman" pitchFamily="18" charset="0"/>
                <a:cs typeface="Times New Roman" pitchFamily="18" charset="0"/>
              </a:rPr>
              <a:t> when Sage </a:t>
            </a:r>
            <a:r>
              <a:rPr lang="en-US" sz="3400" dirty="0" err="1" smtClean="0">
                <a:latin typeface="Times New Roman" pitchFamily="18" charset="0"/>
                <a:cs typeface="Times New Roman" pitchFamily="18" charset="0"/>
              </a:rPr>
              <a:t>Gautam</a:t>
            </a:r>
            <a:r>
              <a:rPr lang="en-US" sz="3400" dirty="0" smtClean="0">
                <a:latin typeface="Times New Roman" pitchFamily="18" charset="0"/>
                <a:cs typeface="Times New Roman" pitchFamily="18" charset="0"/>
              </a:rPr>
              <a:t> prayed that let this Goddess making all people blessed, be left at ‘</a:t>
            </a:r>
            <a:r>
              <a:rPr lang="en-US" sz="3400" dirty="0" err="1" smtClean="0">
                <a:latin typeface="Times New Roman" pitchFamily="18" charset="0"/>
                <a:cs typeface="Times New Roman" pitchFamily="18" charset="0"/>
              </a:rPr>
              <a:t>Brahmagiri</a:t>
            </a:r>
            <a:r>
              <a:rPr lang="en-US" sz="3400" dirty="0" smtClean="0">
                <a:latin typeface="Times New Roman" pitchFamily="18" charset="0"/>
                <a:cs typeface="Times New Roman" pitchFamily="18" charset="0"/>
              </a:rPr>
              <a:t>’ so that people would get rid of their sins by having bath in her. Those staying on her bank at a distance of even one ‘</a:t>
            </a:r>
            <a:r>
              <a:rPr lang="en-US" sz="3400" dirty="0" err="1" smtClean="0">
                <a:latin typeface="Times New Roman" pitchFamily="18" charset="0"/>
                <a:cs typeface="Times New Roman" pitchFamily="18" charset="0"/>
              </a:rPr>
              <a:t>Yojan</a:t>
            </a:r>
            <a:r>
              <a:rPr lang="en-US" sz="3400" dirty="0" smtClean="0">
                <a:latin typeface="Times New Roman" pitchFamily="18" charset="0"/>
                <a:cs typeface="Times New Roman" pitchFamily="18" charset="0"/>
              </a:rPr>
              <a:t>’ would get liberation even without having bath in her. </a:t>
            </a:r>
            <a:r>
              <a:rPr lang="en-US" sz="3400" dirty="0" err="1" smtClean="0">
                <a:latin typeface="Times New Roman" pitchFamily="18" charset="0"/>
                <a:cs typeface="Times New Roman" pitchFamily="18" charset="0"/>
              </a:rPr>
              <a:t>Bhagavan</a:t>
            </a:r>
            <a:r>
              <a:rPr lang="en-US" sz="3400" dirty="0" smtClean="0">
                <a:latin typeface="Times New Roman" pitchFamily="18" charset="0"/>
                <a:cs typeface="Times New Roman" pitchFamily="18" charset="0"/>
              </a:rPr>
              <a:t> Shiva blessed Sage </a:t>
            </a:r>
            <a:r>
              <a:rPr lang="en-US" sz="3400" dirty="0" err="1" smtClean="0">
                <a:latin typeface="Times New Roman" pitchFamily="18" charset="0"/>
                <a:cs typeface="Times New Roman" pitchFamily="18" charset="0"/>
              </a:rPr>
              <a:t>Gautam</a:t>
            </a:r>
            <a:r>
              <a:rPr lang="en-US" sz="3400" dirty="0" smtClean="0">
                <a:latin typeface="Times New Roman" pitchFamily="18" charset="0"/>
                <a:cs typeface="Times New Roman" pitchFamily="18" charset="0"/>
              </a:rPr>
              <a:t> and sent Godavari to Earth. (</a:t>
            </a:r>
            <a:r>
              <a:rPr lang="en-US" sz="3400" dirty="0" err="1" smtClean="0">
                <a:latin typeface="Times New Roman" pitchFamily="18" charset="0"/>
                <a:cs typeface="Times New Roman" pitchFamily="18" charset="0"/>
              </a:rPr>
              <a:t>Brahmapurana</a:t>
            </a:r>
            <a:r>
              <a:rPr lang="en-US" sz="3400" dirty="0" smtClean="0">
                <a:latin typeface="Times New Roman" pitchFamily="18" charset="0"/>
                <a:cs typeface="Times New Roman" pitchFamily="18" charset="0"/>
              </a:rPr>
              <a:t>)</a:t>
            </a:r>
          </a:p>
          <a:p>
            <a:pPr algn="just">
              <a:buNone/>
            </a:pPr>
            <a:r>
              <a:rPr lang="en-US" sz="3400" b="1" dirty="0" smtClean="0">
                <a:latin typeface="Times New Roman" pitchFamily="18" charset="0"/>
                <a:cs typeface="Times New Roman" pitchFamily="18" charset="0"/>
              </a:rPr>
              <a:t>Note 1:</a:t>
            </a:r>
            <a:r>
              <a:rPr lang="en-US" sz="3400" dirty="0" smtClean="0">
                <a:latin typeface="Times New Roman" pitchFamily="18" charset="0"/>
                <a:cs typeface="Times New Roman" pitchFamily="18" charset="0"/>
              </a:rPr>
              <a:t> Two parts of water held by </a:t>
            </a:r>
            <a:r>
              <a:rPr lang="en-US" sz="3400" dirty="0" err="1" smtClean="0">
                <a:latin typeface="Times New Roman" pitchFamily="18" charset="0"/>
                <a:cs typeface="Times New Roman" pitchFamily="18" charset="0"/>
              </a:rPr>
              <a:t>Bhagavan</a:t>
            </a:r>
            <a:r>
              <a:rPr lang="en-US" sz="3400" dirty="0" smtClean="0">
                <a:latin typeface="Times New Roman" pitchFamily="18" charset="0"/>
                <a:cs typeface="Times New Roman" pitchFamily="18" charset="0"/>
              </a:rPr>
              <a:t> Shiva in His ‘</a:t>
            </a:r>
            <a:r>
              <a:rPr lang="en-US" sz="3400" dirty="0" err="1" smtClean="0">
                <a:latin typeface="Times New Roman" pitchFamily="18" charset="0"/>
                <a:cs typeface="Times New Roman" pitchFamily="18" charset="0"/>
              </a:rPr>
              <a:t>jata</a:t>
            </a:r>
            <a:r>
              <a:rPr lang="en-US" sz="3400" dirty="0" smtClean="0">
                <a:latin typeface="Times New Roman" pitchFamily="18" charset="0"/>
                <a:cs typeface="Times New Roman" pitchFamily="18" charset="0"/>
              </a:rPr>
              <a:t>’ are Godavari and </a:t>
            </a:r>
            <a:r>
              <a:rPr lang="en-US" sz="3400" dirty="0" err="1" smtClean="0">
                <a:latin typeface="Times New Roman" pitchFamily="18" charset="0"/>
                <a:cs typeface="Times New Roman" pitchFamily="18" charset="0"/>
              </a:rPr>
              <a:t>Ganga</a:t>
            </a:r>
            <a:r>
              <a:rPr lang="en-US" sz="3400" dirty="0" smtClean="0">
                <a:latin typeface="Times New Roman" pitchFamily="18" charset="0"/>
                <a:cs typeface="Times New Roman" pitchFamily="18" charset="0"/>
              </a:rPr>
              <a:t> : Water held by </a:t>
            </a:r>
            <a:r>
              <a:rPr lang="en-US" sz="3400" dirty="0" err="1" smtClean="0">
                <a:latin typeface="Times New Roman" pitchFamily="18" charset="0"/>
                <a:cs typeface="Times New Roman" pitchFamily="18" charset="0"/>
              </a:rPr>
              <a:t>Bhagavan</a:t>
            </a:r>
            <a:r>
              <a:rPr lang="en-US" sz="3400" dirty="0" smtClean="0">
                <a:latin typeface="Times New Roman" pitchFamily="18" charset="0"/>
                <a:cs typeface="Times New Roman" pitchFamily="18" charset="0"/>
              </a:rPr>
              <a:t> Shiva in His ‘</a:t>
            </a:r>
            <a:r>
              <a:rPr lang="en-US" sz="3400" dirty="0" err="1" smtClean="0">
                <a:latin typeface="Times New Roman" pitchFamily="18" charset="0"/>
                <a:cs typeface="Times New Roman" pitchFamily="18" charset="0"/>
              </a:rPr>
              <a:t>jata</a:t>
            </a:r>
            <a:r>
              <a:rPr lang="en-US" sz="3400" dirty="0" smtClean="0">
                <a:latin typeface="Times New Roman" pitchFamily="18" charset="0"/>
                <a:cs typeface="Times New Roman" pitchFamily="18" charset="0"/>
              </a:rPr>
              <a:t>’ was divided in two parts. One part was Godavari and the other was River </a:t>
            </a:r>
            <a:r>
              <a:rPr lang="en-US" sz="3400" dirty="0" err="1" smtClean="0">
                <a:latin typeface="Times New Roman" pitchFamily="18" charset="0"/>
                <a:cs typeface="Times New Roman" pitchFamily="18" charset="0"/>
              </a:rPr>
              <a:t>Ganga</a:t>
            </a:r>
            <a:r>
              <a:rPr lang="en-US" sz="3400" dirty="0" smtClean="0">
                <a:latin typeface="Times New Roman" pitchFamily="18" charset="0"/>
                <a:cs typeface="Times New Roman" pitchFamily="18" charset="0"/>
              </a:rPr>
              <a:t>, who was brought on Earth by a powerful King </a:t>
            </a:r>
            <a:r>
              <a:rPr lang="en-US" sz="3400" dirty="0" err="1" smtClean="0">
                <a:latin typeface="Times New Roman" pitchFamily="18" charset="0"/>
                <a:cs typeface="Times New Roman" pitchFamily="18" charset="0"/>
              </a:rPr>
              <a:t>Bhagiratha</a:t>
            </a:r>
            <a:r>
              <a:rPr lang="en-US" sz="3400" dirty="0" smtClean="0">
                <a:latin typeface="Times New Roman" pitchFamily="18" charset="0"/>
                <a:cs typeface="Times New Roman" pitchFamily="18" charset="0"/>
              </a:rPr>
              <a:t>; by undertaking intense penance.  (</a:t>
            </a:r>
            <a:r>
              <a:rPr lang="en-US" sz="3400" dirty="0" err="1" smtClean="0">
                <a:latin typeface="Times New Roman" pitchFamily="18" charset="0"/>
                <a:cs typeface="Times New Roman" pitchFamily="18" charset="0"/>
              </a:rPr>
              <a:t>Brahmapurana</a:t>
            </a:r>
            <a:r>
              <a:rPr lang="en-US" sz="3400" dirty="0" smtClean="0">
                <a:latin typeface="Times New Roman" pitchFamily="18" charset="0"/>
                <a:cs typeface="Times New Roman" pitchFamily="18" charset="0"/>
              </a:rPr>
              <a:t>)</a:t>
            </a:r>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249362"/>
          </a:xfrm>
        </p:spPr>
        <p:txBody>
          <a:bodyPr>
            <a:noAutofit/>
          </a:bodyPr>
          <a:lstStyle/>
          <a:p>
            <a:pPr algn="ctr"/>
            <a:r>
              <a:rPr lang="en-US" sz="2800" b="1" dirty="0" smtClean="0">
                <a:solidFill>
                  <a:srgbClr val="FF0000"/>
                </a:solidFill>
                <a:latin typeface="Times New Roman" pitchFamily="18" charset="0"/>
                <a:cs typeface="Times New Roman" pitchFamily="18" charset="0"/>
              </a:rPr>
              <a:t>B. Origin of Godavari and period of her manifestation</a:t>
            </a: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endParaRPr lang="en-US" sz="28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1066800"/>
            <a:ext cx="7772400" cy="4953000"/>
          </a:xfrm>
        </p:spPr>
        <p:txBody>
          <a:bodyPr>
            <a:normAutofit fontScale="47500" lnSpcReduction="20000"/>
          </a:bodyPr>
          <a:lstStyle/>
          <a:p>
            <a:pPr algn="just">
              <a:buNone/>
            </a:pPr>
            <a:r>
              <a:rPr lang="en-US" dirty="0" smtClean="0"/>
              <a:t>   </a:t>
            </a:r>
            <a:r>
              <a:rPr lang="en-US" dirty="0" smtClean="0">
                <a:latin typeface="Times New Roman" pitchFamily="18" charset="0"/>
                <a:cs typeface="Times New Roman" pitchFamily="18" charset="0"/>
              </a:rPr>
              <a:t>  </a:t>
            </a:r>
          </a:p>
          <a:p>
            <a:pPr algn="just">
              <a:buNone/>
            </a:pPr>
            <a:r>
              <a:rPr lang="en-US" sz="4200" dirty="0" smtClean="0">
                <a:latin typeface="Times New Roman" pitchFamily="18" charset="0"/>
                <a:cs typeface="Times New Roman" pitchFamily="18" charset="0"/>
              </a:rPr>
              <a:t>Period of ‘</a:t>
            </a:r>
            <a:r>
              <a:rPr lang="en-US" sz="4200" dirty="0" err="1" smtClean="0">
                <a:latin typeface="Times New Roman" pitchFamily="18" charset="0"/>
                <a:cs typeface="Times New Roman" pitchFamily="18" charset="0"/>
              </a:rPr>
              <a:t>Samudra-manthan</a:t>
            </a:r>
            <a:r>
              <a:rPr lang="en-US" sz="4200" dirty="0" smtClean="0">
                <a:latin typeface="Times New Roman" pitchFamily="18" charset="0"/>
                <a:cs typeface="Times New Roman" pitchFamily="18" charset="0"/>
              </a:rPr>
              <a:t>’ and birth of Godavari is same.</a:t>
            </a:r>
            <a:endParaRPr lang="en-US" sz="3800" dirty="0" smtClean="0">
              <a:latin typeface="Times New Roman" pitchFamily="18" charset="0"/>
              <a:cs typeface="Times New Roman" pitchFamily="18" charset="0"/>
            </a:endParaRPr>
          </a:p>
          <a:p>
            <a:pPr algn="ctr">
              <a:lnSpc>
                <a:spcPct val="170000"/>
              </a:lnSpc>
              <a:buNone/>
            </a:pPr>
            <a:r>
              <a:rPr lang="en-GB" sz="3400" dirty="0" smtClean="0"/>
              <a:t>        </a:t>
            </a:r>
            <a:r>
              <a:rPr lang="hi-IN" sz="3400" dirty="0" smtClean="0"/>
              <a:t>कृते लक्षद्वयातीते मान्धातरि शके सति ।</a:t>
            </a:r>
            <a:br>
              <a:rPr lang="hi-IN" sz="3400" dirty="0" smtClean="0"/>
            </a:br>
            <a:r>
              <a:rPr lang="hi-IN" sz="3400" dirty="0" smtClean="0"/>
              <a:t>कूर्मे चैवावतारे च सिंहस्थे च बृहस्पतौ ॥</a:t>
            </a:r>
            <a:br>
              <a:rPr lang="hi-IN" sz="3400" dirty="0" smtClean="0"/>
            </a:br>
            <a:r>
              <a:rPr lang="hi-IN" sz="3400" dirty="0" smtClean="0"/>
              <a:t>माघशुक्लदशम्यां च मध्याह्ने सौम्यवासरे ।</a:t>
            </a:r>
            <a:br>
              <a:rPr lang="hi-IN" sz="3400" dirty="0" smtClean="0"/>
            </a:br>
            <a:r>
              <a:rPr lang="hi-IN" sz="3400" dirty="0" smtClean="0"/>
              <a:t>गङ्गा समागता भूमौ गौतमप्रार्थिता सति ॥</a:t>
            </a:r>
            <a:br>
              <a:rPr lang="hi-IN" sz="3400" dirty="0" smtClean="0"/>
            </a:br>
            <a:r>
              <a:rPr lang="hi-IN" sz="3400" dirty="0" smtClean="0"/>
              <a:t>महापापादियुक्तानां जनानां पावनाय च ।</a:t>
            </a:r>
            <a:br>
              <a:rPr lang="hi-IN" sz="3400" dirty="0" smtClean="0"/>
            </a:br>
            <a:r>
              <a:rPr lang="hi-IN" sz="3400" dirty="0" smtClean="0"/>
              <a:t>औदुम्बरतरोर्मूले ययौ प्रत्यक्षतां तदा ॥</a:t>
            </a:r>
            <a:endParaRPr lang="en-US" sz="3400" dirty="0" smtClean="0"/>
          </a:p>
          <a:p>
            <a:pPr algn="just">
              <a:buNone/>
            </a:pPr>
            <a:r>
              <a:rPr lang="en-US" sz="3800" b="1" dirty="0" smtClean="0">
                <a:latin typeface="Times New Roman" pitchFamily="18" charset="0"/>
                <a:cs typeface="Times New Roman" pitchFamily="18" charset="0"/>
              </a:rPr>
              <a:t>Meaning :</a:t>
            </a:r>
            <a:r>
              <a:rPr lang="en-US" sz="3800" dirty="0" smtClean="0">
                <a:latin typeface="Times New Roman" pitchFamily="18" charset="0"/>
                <a:cs typeface="Times New Roman" pitchFamily="18" charset="0"/>
              </a:rPr>
              <a:t> After completion of 2, 00, 000 years of ‘</a:t>
            </a:r>
            <a:r>
              <a:rPr lang="en-US" sz="3800" dirty="0" err="1" smtClean="0">
                <a:latin typeface="Times New Roman" pitchFamily="18" charset="0"/>
                <a:cs typeface="Times New Roman" pitchFamily="18" charset="0"/>
              </a:rPr>
              <a:t>Kruta</a:t>
            </a:r>
            <a:r>
              <a:rPr lang="en-US" sz="3800" dirty="0" smtClean="0">
                <a:latin typeface="Times New Roman" pitchFamily="18" charset="0"/>
                <a:cs typeface="Times New Roman" pitchFamily="18" charset="0"/>
              </a:rPr>
              <a:t>-Yuga’ when ‘</a:t>
            </a:r>
            <a:r>
              <a:rPr lang="en-US" sz="3800" dirty="0" err="1" smtClean="0">
                <a:latin typeface="Times New Roman" pitchFamily="18" charset="0"/>
                <a:cs typeface="Times New Roman" pitchFamily="18" charset="0"/>
              </a:rPr>
              <a:t>Mandhat</a:t>
            </a:r>
            <a:r>
              <a:rPr lang="en-US" sz="3800" dirty="0" smtClean="0">
                <a:latin typeface="Times New Roman" pitchFamily="18" charset="0"/>
                <a:cs typeface="Times New Roman" pitchFamily="18" charset="0"/>
              </a:rPr>
              <a:t>’ was the king on Earth and </a:t>
            </a:r>
            <a:r>
              <a:rPr lang="en-US" sz="3800" dirty="0" err="1" smtClean="0">
                <a:latin typeface="Times New Roman" pitchFamily="18" charset="0"/>
                <a:cs typeface="Times New Roman" pitchFamily="18" charset="0"/>
              </a:rPr>
              <a:t>ShriVishnu</a:t>
            </a:r>
            <a:r>
              <a:rPr lang="en-US" sz="3800" dirty="0" smtClean="0">
                <a:latin typeface="Times New Roman" pitchFamily="18" charset="0"/>
                <a:cs typeface="Times New Roman" pitchFamily="18" charset="0"/>
              </a:rPr>
              <a:t> incarnated as ‘</a:t>
            </a:r>
            <a:r>
              <a:rPr lang="en-US" sz="3800" dirty="0" err="1" smtClean="0">
                <a:latin typeface="Times New Roman" pitchFamily="18" charset="0"/>
                <a:cs typeface="Times New Roman" pitchFamily="18" charset="0"/>
              </a:rPr>
              <a:t>Kurmavatar</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Dhata</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naam</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Sanvatsari</a:t>
            </a:r>
            <a:r>
              <a:rPr lang="en-US" sz="3800" dirty="0" smtClean="0">
                <a:latin typeface="Times New Roman" pitchFamily="18" charset="0"/>
                <a:cs typeface="Times New Roman" pitchFamily="18" charset="0"/>
              </a:rPr>
              <a:t>), Jupiter was in star-sign of Leo, in ‘</a:t>
            </a:r>
            <a:r>
              <a:rPr lang="en-US" sz="3800" dirty="0" err="1" smtClean="0">
                <a:latin typeface="Times New Roman" pitchFamily="18" charset="0"/>
                <a:cs typeface="Times New Roman" pitchFamily="18" charset="0"/>
              </a:rPr>
              <a:t>Magh</a:t>
            </a:r>
            <a:r>
              <a:rPr lang="en-US" sz="3800" dirty="0" smtClean="0">
                <a:latin typeface="Times New Roman" pitchFamily="18" charset="0"/>
                <a:cs typeface="Times New Roman" pitchFamily="18" charset="0"/>
              </a:rPr>
              <a:t>’ month, </a:t>
            </a:r>
            <a:r>
              <a:rPr lang="en-US" sz="3800" dirty="0" err="1" smtClean="0">
                <a:latin typeface="Times New Roman" pitchFamily="18" charset="0"/>
                <a:cs typeface="Times New Roman" pitchFamily="18" charset="0"/>
              </a:rPr>
              <a:t>Shukla</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Paksha</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Dashami</a:t>
            </a:r>
            <a:r>
              <a:rPr lang="en-US" sz="3800" dirty="0" smtClean="0">
                <a:latin typeface="Times New Roman" pitchFamily="18" charset="0"/>
                <a:cs typeface="Times New Roman" pitchFamily="18" charset="0"/>
              </a:rPr>
              <a:t>, Monday, ‘Don </a:t>
            </a:r>
            <a:r>
              <a:rPr lang="en-US" sz="3800" dirty="0" err="1" smtClean="0">
                <a:latin typeface="Times New Roman" pitchFamily="18" charset="0"/>
                <a:cs typeface="Times New Roman" pitchFamily="18" charset="0"/>
              </a:rPr>
              <a:t>prahari</a:t>
            </a:r>
            <a:r>
              <a:rPr lang="en-US" sz="3800" dirty="0" smtClean="0">
                <a:latin typeface="Times New Roman" pitchFamily="18" charset="0"/>
                <a:cs typeface="Times New Roman" pitchFamily="18" charset="0"/>
              </a:rPr>
              <a:t> (12 noon)’, Godavari manifested due to prayers of Sage </a:t>
            </a:r>
            <a:r>
              <a:rPr lang="en-US" sz="3800" dirty="0" err="1" smtClean="0">
                <a:latin typeface="Times New Roman" pitchFamily="18" charset="0"/>
                <a:cs typeface="Times New Roman" pitchFamily="18" charset="0"/>
              </a:rPr>
              <a:t>Gautam</a:t>
            </a:r>
            <a:r>
              <a:rPr lang="en-US" sz="3800" dirty="0" smtClean="0">
                <a:latin typeface="Times New Roman" pitchFamily="18" charset="0"/>
                <a:cs typeface="Times New Roman" pitchFamily="18" charset="0"/>
              </a:rPr>
              <a:t> (On </a:t>
            </a:r>
            <a:r>
              <a:rPr lang="en-US" sz="3800" dirty="0" err="1" smtClean="0">
                <a:latin typeface="Times New Roman" pitchFamily="18" charset="0"/>
                <a:cs typeface="Times New Roman" pitchFamily="18" charset="0"/>
              </a:rPr>
              <a:t>Brahmagiri</a:t>
            </a:r>
            <a:r>
              <a:rPr lang="en-US" sz="3800" dirty="0" smtClean="0">
                <a:latin typeface="Times New Roman" pitchFamily="18" charset="0"/>
                <a:cs typeface="Times New Roman" pitchFamily="18" charset="0"/>
              </a:rPr>
              <a:t> Hills, </a:t>
            </a:r>
            <a:r>
              <a:rPr lang="en-US" sz="3800" dirty="0" err="1" smtClean="0">
                <a:latin typeface="Times New Roman" pitchFamily="18" charset="0"/>
                <a:cs typeface="Times New Roman" pitchFamily="18" charset="0"/>
              </a:rPr>
              <a:t>Tryambakeshwar</a:t>
            </a:r>
            <a:r>
              <a:rPr lang="en-US" sz="3800" dirty="0" smtClean="0">
                <a:latin typeface="Times New Roman" pitchFamily="18" charset="0"/>
                <a:cs typeface="Times New Roman" pitchFamily="18" charset="0"/>
              </a:rPr>
              <a:t>) in the roots of ‘</a:t>
            </a:r>
            <a:r>
              <a:rPr lang="en-US" sz="3800" dirty="0" err="1" smtClean="0">
                <a:latin typeface="Times New Roman" pitchFamily="18" charset="0"/>
                <a:cs typeface="Times New Roman" pitchFamily="18" charset="0"/>
              </a:rPr>
              <a:t>Audumbar</a:t>
            </a:r>
            <a:r>
              <a:rPr lang="en-US" sz="3800" dirty="0" smtClean="0">
                <a:latin typeface="Times New Roman" pitchFamily="18" charset="0"/>
                <a:cs typeface="Times New Roman" pitchFamily="18" charset="0"/>
              </a:rPr>
              <a:t>’ tree.</a:t>
            </a:r>
          </a:p>
          <a:p>
            <a:pPr>
              <a:buNone/>
            </a:pPr>
            <a:r>
              <a:rPr lang="en-US" sz="3800" dirty="0" smtClean="0"/>
              <a:t/>
            </a:r>
            <a:br>
              <a:rPr lang="en-US" sz="3800" dirty="0" smtClean="0"/>
            </a:br>
            <a:endParaRPr lang="en-US" sz="38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Few Names Of Godavari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1143000"/>
            <a:ext cx="7848600" cy="5105400"/>
          </a:xfrm>
        </p:spPr>
        <p:txBody>
          <a:bodyPr>
            <a:normAutofit fontScale="85000" lnSpcReduction="10000"/>
          </a:bodyPr>
          <a:lstStyle/>
          <a:p>
            <a:pPr algn="just">
              <a:buNone/>
            </a:pPr>
            <a:r>
              <a:rPr lang="en-US" b="1" dirty="0" smtClean="0"/>
              <a:t>3. A. </a:t>
            </a:r>
            <a:r>
              <a:rPr lang="en-US" b="1" dirty="0" err="1" smtClean="0"/>
              <a:t>Ganga</a:t>
            </a:r>
            <a:r>
              <a:rPr lang="en-US" b="1" dirty="0" smtClean="0"/>
              <a:t> or ‘</a:t>
            </a:r>
            <a:r>
              <a:rPr lang="en-US" b="1" dirty="0" err="1" smtClean="0"/>
              <a:t>Dakshin</a:t>
            </a:r>
            <a:r>
              <a:rPr lang="en-US" b="1" dirty="0" smtClean="0"/>
              <a:t> (South) </a:t>
            </a:r>
            <a:r>
              <a:rPr lang="en-US" b="1" dirty="0" err="1" smtClean="0"/>
              <a:t>Ganga</a:t>
            </a:r>
            <a:r>
              <a:rPr lang="en-US" b="1" dirty="0" smtClean="0"/>
              <a:t>- </a:t>
            </a:r>
          </a:p>
          <a:p>
            <a:pPr algn="just">
              <a:buNone/>
            </a:pPr>
            <a:r>
              <a:rPr lang="en-US" dirty="0" smtClean="0"/>
              <a:t>       Since Godavari has manifested from ‘</a:t>
            </a:r>
            <a:r>
              <a:rPr lang="en-US" dirty="0" err="1" smtClean="0"/>
              <a:t>jata</a:t>
            </a:r>
            <a:r>
              <a:rPr lang="en-US" dirty="0" smtClean="0"/>
              <a:t>’ of Lord Shiva on Earth, she is known as </a:t>
            </a:r>
            <a:r>
              <a:rPr lang="en-US" dirty="0" err="1" smtClean="0"/>
              <a:t>Ganga</a:t>
            </a:r>
            <a:r>
              <a:rPr lang="en-US" dirty="0" smtClean="0"/>
              <a:t>. Since she manifested in southern part of India, she is also known as ‘</a:t>
            </a:r>
            <a:r>
              <a:rPr lang="en-US" dirty="0" err="1" smtClean="0"/>
              <a:t>Dakshin</a:t>
            </a:r>
            <a:r>
              <a:rPr lang="en-US" dirty="0" smtClean="0"/>
              <a:t> </a:t>
            </a:r>
            <a:r>
              <a:rPr lang="en-US" dirty="0" err="1" smtClean="0"/>
              <a:t>Ganga</a:t>
            </a:r>
            <a:r>
              <a:rPr lang="en-US" dirty="0" smtClean="0"/>
              <a:t>’. </a:t>
            </a:r>
          </a:p>
          <a:p>
            <a:pPr algn="just">
              <a:buNone/>
            </a:pPr>
            <a:r>
              <a:rPr lang="en-US" b="1" dirty="0" smtClean="0"/>
              <a:t>3. B. </a:t>
            </a:r>
            <a:r>
              <a:rPr lang="en-US" b="1" dirty="0" err="1" smtClean="0"/>
              <a:t>Gautami</a:t>
            </a:r>
            <a:r>
              <a:rPr lang="en-US" b="1" dirty="0" smtClean="0"/>
              <a:t>- </a:t>
            </a:r>
          </a:p>
          <a:p>
            <a:pPr algn="just">
              <a:buNone/>
            </a:pPr>
            <a:r>
              <a:rPr lang="en-US" dirty="0" smtClean="0"/>
              <a:t>        </a:t>
            </a:r>
            <a:r>
              <a:rPr lang="en-US" dirty="0" err="1" smtClean="0"/>
              <a:t>Maharshi</a:t>
            </a:r>
            <a:r>
              <a:rPr lang="en-US" dirty="0" smtClean="0"/>
              <a:t> </a:t>
            </a:r>
            <a:r>
              <a:rPr lang="en-US" dirty="0" err="1" smtClean="0"/>
              <a:t>Gautam</a:t>
            </a:r>
            <a:r>
              <a:rPr lang="en-US" dirty="0" smtClean="0"/>
              <a:t> brought Godavari on Earth; therefore, she is called ‘</a:t>
            </a:r>
            <a:r>
              <a:rPr lang="en-US" dirty="0" err="1" smtClean="0"/>
              <a:t>Gautami</a:t>
            </a:r>
            <a:r>
              <a:rPr lang="en-US" dirty="0" smtClean="0"/>
              <a:t>’. It has been stated in ‘Brahma-</a:t>
            </a:r>
            <a:r>
              <a:rPr lang="en-US" dirty="0" err="1" smtClean="0"/>
              <a:t>purana</a:t>
            </a:r>
            <a:r>
              <a:rPr lang="en-US" dirty="0" smtClean="0"/>
              <a:t>’ that </a:t>
            </a:r>
            <a:r>
              <a:rPr lang="en-US" dirty="0" err="1" smtClean="0"/>
              <a:t>Ganga</a:t>
            </a:r>
            <a:r>
              <a:rPr lang="en-US" dirty="0" smtClean="0"/>
              <a:t> beyond the part of Vindhya Mountains (presently in southern part of India), is known as </a:t>
            </a:r>
            <a:r>
              <a:rPr lang="en-US" dirty="0" err="1" smtClean="0"/>
              <a:t>Gautami</a:t>
            </a:r>
            <a:r>
              <a:rPr lang="en-US" dirty="0" smtClean="0"/>
              <a:t>.</a:t>
            </a:r>
          </a:p>
          <a:p>
            <a:pPr algn="just">
              <a:buNone/>
            </a:pPr>
            <a:r>
              <a:rPr lang="en-US" b="1" dirty="0" smtClean="0"/>
              <a:t>3. C. Other names- </a:t>
            </a:r>
          </a:p>
          <a:p>
            <a:pPr algn="just">
              <a:buNone/>
            </a:pPr>
            <a:r>
              <a:rPr lang="en-US" dirty="0" smtClean="0"/>
              <a:t>        </a:t>
            </a:r>
            <a:r>
              <a:rPr lang="en-US" dirty="0" err="1" smtClean="0"/>
              <a:t>Bhagavan</a:t>
            </a:r>
            <a:r>
              <a:rPr lang="en-US" dirty="0" smtClean="0"/>
              <a:t> Shankar told Sage </a:t>
            </a:r>
            <a:r>
              <a:rPr lang="en-US" dirty="0" err="1" smtClean="0"/>
              <a:t>Gautam</a:t>
            </a:r>
            <a:r>
              <a:rPr lang="en-US" dirty="0" smtClean="0"/>
              <a:t> few names of Godavari as ‘</a:t>
            </a:r>
            <a:r>
              <a:rPr lang="en-US" dirty="0" err="1" smtClean="0"/>
              <a:t>Maheshwari</a:t>
            </a:r>
            <a:r>
              <a:rPr lang="en-US" dirty="0" smtClean="0"/>
              <a:t>’, ‘</a:t>
            </a:r>
            <a:r>
              <a:rPr lang="en-US" dirty="0" err="1" smtClean="0"/>
              <a:t>Vaishnavi</a:t>
            </a:r>
            <a:r>
              <a:rPr lang="en-US" dirty="0" smtClean="0"/>
              <a:t>’, Nanda, </a:t>
            </a:r>
            <a:r>
              <a:rPr lang="en-US" dirty="0" err="1" smtClean="0"/>
              <a:t>Sunanda</a:t>
            </a:r>
            <a:r>
              <a:rPr lang="en-US" dirty="0" smtClean="0"/>
              <a:t>, </a:t>
            </a:r>
            <a:r>
              <a:rPr lang="en-US" dirty="0" err="1" smtClean="0"/>
              <a:t>Kamadayini</a:t>
            </a:r>
            <a:r>
              <a:rPr lang="en-US" dirty="0" smtClean="0"/>
              <a:t>, </a:t>
            </a:r>
            <a:r>
              <a:rPr lang="en-US" dirty="0" err="1" smtClean="0"/>
              <a:t>Brahmatejasamanita</a:t>
            </a:r>
            <a:r>
              <a:rPr lang="en-US" dirty="0" smtClean="0"/>
              <a:t> and </a:t>
            </a:r>
            <a:r>
              <a:rPr lang="en-US" dirty="0" err="1" smtClean="0"/>
              <a:t>Sarvapaap-pranaashini</a:t>
            </a:r>
            <a:r>
              <a:rPr lang="en-US" dirty="0" smtClean="0"/>
              <a:t>. He has also said that among all names, He liked the name Godavari. Sage </a:t>
            </a:r>
            <a:r>
              <a:rPr lang="en-US" dirty="0" err="1" smtClean="0"/>
              <a:t>Kanva</a:t>
            </a:r>
            <a:r>
              <a:rPr lang="en-US" dirty="0" smtClean="0"/>
              <a:t>, while praising, has called her as </a:t>
            </a:r>
            <a:r>
              <a:rPr lang="en-US" dirty="0" err="1" smtClean="0"/>
              <a:t>Brahmi</a:t>
            </a:r>
            <a:r>
              <a:rPr lang="en-US" dirty="0" smtClean="0"/>
              <a:t> and </a:t>
            </a:r>
            <a:r>
              <a:rPr lang="en-US" dirty="0" err="1" smtClean="0"/>
              <a:t>Tryambaka</a:t>
            </a:r>
            <a:r>
              <a:rPr lang="en-US" dirty="0" smtClean="0"/>
              <a:t>. (</a:t>
            </a:r>
            <a:r>
              <a:rPr lang="en-US" dirty="0" err="1" smtClean="0"/>
              <a:t>Brahmapurana</a:t>
            </a:r>
            <a:r>
              <a:rPr lang="en-US" dirty="0" smtClean="0"/>
              <a:t>)</a:t>
            </a:r>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Special Features Of Godavari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1219200"/>
            <a:ext cx="7772400" cy="4800600"/>
          </a:xfrm>
        </p:spPr>
        <p:txBody>
          <a:bodyPr>
            <a:normAutofit fontScale="40000" lnSpcReduction="20000"/>
          </a:bodyPr>
          <a:lstStyle/>
          <a:p>
            <a:pPr algn="just">
              <a:buNone/>
            </a:pPr>
            <a:endParaRPr lang="en-US" sz="3100" b="1" dirty="0" smtClean="0"/>
          </a:p>
          <a:p>
            <a:pPr algn="just">
              <a:buNone/>
            </a:pPr>
            <a:r>
              <a:rPr lang="en-US" sz="3100" b="1" dirty="0" smtClean="0"/>
              <a:t>4</a:t>
            </a:r>
            <a:r>
              <a:rPr lang="en-US" sz="4500" b="1" dirty="0" smtClean="0">
                <a:latin typeface="Times New Roman" pitchFamily="18" charset="0"/>
                <a:cs typeface="Times New Roman" pitchFamily="18" charset="0"/>
              </a:rPr>
              <a:t>. A. Geographical features- </a:t>
            </a:r>
          </a:p>
          <a:p>
            <a:pPr algn="just">
              <a:buNone/>
            </a:pPr>
            <a:r>
              <a:rPr lang="en-US" sz="4500" b="1" dirty="0" smtClean="0">
                <a:latin typeface="Times New Roman" pitchFamily="18" charset="0"/>
                <a:cs typeface="Times New Roman" pitchFamily="18" charset="0"/>
              </a:rPr>
              <a:t>4. A. 1. </a:t>
            </a:r>
            <a:r>
              <a:rPr lang="en-US" sz="4500" b="1" dirty="0" err="1" smtClean="0">
                <a:latin typeface="Times New Roman" pitchFamily="18" charset="0"/>
                <a:cs typeface="Times New Roman" pitchFamily="18" charset="0"/>
              </a:rPr>
              <a:t>Adya</a:t>
            </a:r>
            <a:r>
              <a:rPr lang="en-US" sz="4500" b="1" dirty="0" smtClean="0">
                <a:latin typeface="Times New Roman" pitchFamily="18" charset="0"/>
                <a:cs typeface="Times New Roman" pitchFamily="18" charset="0"/>
              </a:rPr>
              <a:t> (First) River :</a:t>
            </a:r>
            <a:r>
              <a:rPr lang="en-US" sz="4500" dirty="0" smtClean="0">
                <a:latin typeface="Times New Roman" pitchFamily="18" charset="0"/>
                <a:cs typeface="Times New Roman" pitchFamily="18" charset="0"/>
              </a:rPr>
              <a:t> Godavari is the first river on Earth which is surrounded by oceans. </a:t>
            </a:r>
            <a:r>
              <a:rPr lang="hi-IN" sz="4500" dirty="0" smtClean="0">
                <a:latin typeface="Times New Roman" pitchFamily="18" charset="0"/>
              </a:rPr>
              <a:t>आद्या सा गौतमी गङ्गा द्वितीया जाह्नवी स्मृता । </a:t>
            </a:r>
            <a:r>
              <a:rPr lang="en-US" sz="4500" dirty="0" smtClean="0">
                <a:latin typeface="Times New Roman" pitchFamily="18" charset="0"/>
                <a:cs typeface="Times New Roman" pitchFamily="18" charset="0"/>
              </a:rPr>
              <a:t>means- Godavari is the first river and </a:t>
            </a:r>
            <a:r>
              <a:rPr lang="en-US" sz="4500" dirty="0" err="1" smtClean="0">
                <a:latin typeface="Times New Roman" pitchFamily="18" charset="0"/>
                <a:cs typeface="Times New Roman" pitchFamily="18" charset="0"/>
              </a:rPr>
              <a:t>Janhavi</a:t>
            </a:r>
            <a:r>
              <a:rPr lang="en-US" sz="4500" dirty="0" smtClean="0">
                <a:latin typeface="Times New Roman" pitchFamily="18" charset="0"/>
                <a:cs typeface="Times New Roman" pitchFamily="18" charset="0"/>
              </a:rPr>
              <a:t> has come after her, (stated in ‘</a:t>
            </a:r>
            <a:r>
              <a:rPr lang="en-US" sz="4500" dirty="0" err="1" smtClean="0">
                <a:latin typeface="Times New Roman" pitchFamily="18" charset="0"/>
                <a:cs typeface="Times New Roman" pitchFamily="18" charset="0"/>
              </a:rPr>
              <a:t>Purushartha-chintamani</a:t>
            </a:r>
            <a:r>
              <a:rPr lang="en-US" sz="4500" dirty="0" smtClean="0">
                <a:latin typeface="Times New Roman" pitchFamily="18" charset="0"/>
                <a:cs typeface="Times New Roman" pitchFamily="18" charset="0"/>
              </a:rPr>
              <a:t>’)</a:t>
            </a:r>
          </a:p>
          <a:p>
            <a:pPr algn="just">
              <a:buNone/>
            </a:pPr>
            <a:r>
              <a:rPr lang="en-US" sz="4500" b="1" dirty="0" smtClean="0">
                <a:latin typeface="Times New Roman" pitchFamily="18" charset="0"/>
                <a:cs typeface="Times New Roman" pitchFamily="18" charset="0"/>
              </a:rPr>
              <a:t>4. A. 2. </a:t>
            </a:r>
            <a:r>
              <a:rPr lang="en-US" sz="4500" b="1" dirty="0" err="1" smtClean="0">
                <a:latin typeface="Times New Roman" pitchFamily="18" charset="0"/>
                <a:cs typeface="Times New Roman" pitchFamily="18" charset="0"/>
              </a:rPr>
              <a:t>Sapta-pravahi</a:t>
            </a:r>
            <a:r>
              <a:rPr lang="en-US" sz="4500" b="1" dirty="0" smtClean="0">
                <a:latin typeface="Times New Roman" pitchFamily="18" charset="0"/>
                <a:cs typeface="Times New Roman" pitchFamily="18" charset="0"/>
              </a:rPr>
              <a:t> (seven streams):</a:t>
            </a:r>
            <a:r>
              <a:rPr lang="en-US" sz="4500" dirty="0" smtClean="0">
                <a:latin typeface="Times New Roman" pitchFamily="18" charset="0"/>
                <a:cs typeface="Times New Roman" pitchFamily="18" charset="0"/>
              </a:rPr>
              <a:t> Before merging in </a:t>
            </a:r>
            <a:r>
              <a:rPr lang="en-US" sz="4500" dirty="0" err="1" smtClean="0">
                <a:latin typeface="Times New Roman" pitchFamily="18" charset="0"/>
                <a:cs typeface="Times New Roman" pitchFamily="18" charset="0"/>
              </a:rPr>
              <a:t>Gangasagar</a:t>
            </a:r>
            <a:r>
              <a:rPr lang="en-US" sz="4500" dirty="0" smtClean="0">
                <a:latin typeface="Times New Roman" pitchFamily="18" charset="0"/>
                <a:cs typeface="Times New Roman" pitchFamily="18" charset="0"/>
              </a:rPr>
              <a:t> (Bay of Bengal), Godavari is divided in 7 streams which are known after names of 7 Sages as </a:t>
            </a:r>
            <a:r>
              <a:rPr lang="en-US" sz="4500" dirty="0" err="1" smtClean="0">
                <a:latin typeface="Times New Roman" pitchFamily="18" charset="0"/>
                <a:cs typeface="Times New Roman" pitchFamily="18" charset="0"/>
              </a:rPr>
              <a:t>Gautami</a:t>
            </a:r>
            <a:r>
              <a:rPr lang="en-US" sz="4500" dirty="0" smtClean="0">
                <a:latin typeface="Times New Roman" pitchFamily="18" charset="0"/>
                <a:cs typeface="Times New Roman" pitchFamily="18" charset="0"/>
              </a:rPr>
              <a:t>, </a:t>
            </a:r>
            <a:r>
              <a:rPr lang="en-US" sz="4500" dirty="0" err="1" smtClean="0">
                <a:latin typeface="Times New Roman" pitchFamily="18" charset="0"/>
                <a:cs typeface="Times New Roman" pitchFamily="18" charset="0"/>
              </a:rPr>
              <a:t>Vasishthi</a:t>
            </a:r>
            <a:r>
              <a:rPr lang="en-US" sz="4500" dirty="0" smtClean="0">
                <a:latin typeface="Times New Roman" pitchFamily="18" charset="0"/>
                <a:cs typeface="Times New Roman" pitchFamily="18" charset="0"/>
              </a:rPr>
              <a:t>, </a:t>
            </a:r>
            <a:r>
              <a:rPr lang="en-US" sz="4500" dirty="0" err="1" smtClean="0">
                <a:latin typeface="Times New Roman" pitchFamily="18" charset="0"/>
                <a:cs typeface="Times New Roman" pitchFamily="18" charset="0"/>
              </a:rPr>
              <a:t>Kaushiki</a:t>
            </a:r>
            <a:r>
              <a:rPr lang="en-US" sz="4500" dirty="0" smtClean="0">
                <a:latin typeface="Times New Roman" pitchFamily="18" charset="0"/>
                <a:cs typeface="Times New Roman" pitchFamily="18" charset="0"/>
              </a:rPr>
              <a:t>, </a:t>
            </a:r>
            <a:r>
              <a:rPr lang="en-US" sz="4500" dirty="0" err="1" smtClean="0">
                <a:latin typeface="Times New Roman" pitchFamily="18" charset="0"/>
                <a:cs typeface="Times New Roman" pitchFamily="18" charset="0"/>
              </a:rPr>
              <a:t>Atreyi</a:t>
            </a:r>
            <a:r>
              <a:rPr lang="en-US" sz="4500" dirty="0" smtClean="0">
                <a:latin typeface="Times New Roman" pitchFamily="18" charset="0"/>
                <a:cs typeface="Times New Roman" pitchFamily="18" charset="0"/>
              </a:rPr>
              <a:t>, </a:t>
            </a:r>
            <a:r>
              <a:rPr lang="en-US" sz="4500" dirty="0" err="1" smtClean="0">
                <a:latin typeface="Times New Roman" pitchFamily="18" charset="0"/>
                <a:cs typeface="Times New Roman" pitchFamily="18" charset="0"/>
              </a:rPr>
              <a:t>Kashyapi</a:t>
            </a:r>
            <a:r>
              <a:rPr lang="en-US" sz="4500" dirty="0" smtClean="0">
                <a:latin typeface="Times New Roman" pitchFamily="18" charset="0"/>
                <a:cs typeface="Times New Roman" pitchFamily="18" charset="0"/>
              </a:rPr>
              <a:t>, </a:t>
            </a:r>
            <a:r>
              <a:rPr lang="en-US" sz="4500" dirty="0" err="1" smtClean="0">
                <a:latin typeface="Times New Roman" pitchFamily="18" charset="0"/>
                <a:cs typeface="Times New Roman" pitchFamily="18" charset="0"/>
              </a:rPr>
              <a:t>Jamdagnya</a:t>
            </a:r>
            <a:r>
              <a:rPr lang="en-US" sz="4500" dirty="0" smtClean="0">
                <a:latin typeface="Times New Roman" pitchFamily="18" charset="0"/>
                <a:cs typeface="Times New Roman" pitchFamily="18" charset="0"/>
              </a:rPr>
              <a:t> and </a:t>
            </a:r>
            <a:r>
              <a:rPr lang="en-US" sz="4500" dirty="0" err="1" smtClean="0">
                <a:latin typeface="Times New Roman" pitchFamily="18" charset="0"/>
                <a:cs typeface="Times New Roman" pitchFamily="18" charset="0"/>
              </a:rPr>
              <a:t>Bhardwaji</a:t>
            </a:r>
            <a:r>
              <a:rPr lang="en-US" sz="4500" dirty="0" smtClean="0">
                <a:latin typeface="Times New Roman" pitchFamily="18" charset="0"/>
                <a:cs typeface="Times New Roman" pitchFamily="18" charset="0"/>
              </a:rPr>
              <a:t>.</a:t>
            </a:r>
          </a:p>
          <a:p>
            <a:pPr algn="just">
              <a:buNone/>
            </a:pPr>
            <a:r>
              <a:rPr lang="en-US" sz="4500" dirty="0" smtClean="0">
                <a:latin typeface="Times New Roman" pitchFamily="18" charset="0"/>
                <a:cs typeface="Times New Roman" pitchFamily="18" charset="0"/>
              </a:rPr>
              <a:t>        As per one view, in place of </a:t>
            </a:r>
            <a:r>
              <a:rPr lang="en-US" sz="4500" dirty="0" err="1" smtClean="0">
                <a:latin typeface="Times New Roman" pitchFamily="18" charset="0"/>
                <a:cs typeface="Times New Roman" pitchFamily="18" charset="0"/>
              </a:rPr>
              <a:t>Kashyapi</a:t>
            </a:r>
            <a:r>
              <a:rPr lang="en-US" sz="4500" dirty="0" smtClean="0">
                <a:latin typeface="Times New Roman" pitchFamily="18" charset="0"/>
                <a:cs typeface="Times New Roman" pitchFamily="18" charset="0"/>
              </a:rPr>
              <a:t> and </a:t>
            </a:r>
            <a:r>
              <a:rPr lang="en-US" sz="4500" dirty="0" err="1" smtClean="0">
                <a:latin typeface="Times New Roman" pitchFamily="18" charset="0"/>
                <a:cs typeface="Times New Roman" pitchFamily="18" charset="0"/>
              </a:rPr>
              <a:t>Jamdagnya</a:t>
            </a:r>
            <a:r>
              <a:rPr lang="en-US" sz="4500" dirty="0" smtClean="0">
                <a:latin typeface="Times New Roman" pitchFamily="18" charset="0"/>
                <a:cs typeface="Times New Roman" pitchFamily="18" charset="0"/>
              </a:rPr>
              <a:t>, names ‘</a:t>
            </a:r>
            <a:r>
              <a:rPr lang="en-US" sz="4500" dirty="0" err="1" smtClean="0">
                <a:latin typeface="Times New Roman" pitchFamily="18" charset="0"/>
                <a:cs typeface="Times New Roman" pitchFamily="18" charset="0"/>
              </a:rPr>
              <a:t>Vruddha</a:t>
            </a:r>
            <a:r>
              <a:rPr lang="en-US" sz="4500" dirty="0" smtClean="0">
                <a:latin typeface="Times New Roman" pitchFamily="18" charset="0"/>
                <a:cs typeface="Times New Roman" pitchFamily="18" charset="0"/>
              </a:rPr>
              <a:t> </a:t>
            </a:r>
            <a:r>
              <a:rPr lang="en-US" sz="4500" dirty="0" err="1" smtClean="0">
                <a:latin typeface="Times New Roman" pitchFamily="18" charset="0"/>
                <a:cs typeface="Times New Roman" pitchFamily="18" charset="0"/>
              </a:rPr>
              <a:t>Gautami</a:t>
            </a:r>
            <a:r>
              <a:rPr lang="en-US" sz="4500" dirty="0" smtClean="0">
                <a:latin typeface="Times New Roman" pitchFamily="18" charset="0"/>
                <a:cs typeface="Times New Roman" pitchFamily="18" charset="0"/>
              </a:rPr>
              <a:t>’ and </a:t>
            </a:r>
            <a:r>
              <a:rPr lang="en-US" sz="4500" dirty="0" err="1" smtClean="0">
                <a:latin typeface="Times New Roman" pitchFamily="18" charset="0"/>
                <a:cs typeface="Times New Roman" pitchFamily="18" charset="0"/>
              </a:rPr>
              <a:t>Tulya</a:t>
            </a:r>
            <a:r>
              <a:rPr lang="en-US" sz="4500" dirty="0" smtClean="0">
                <a:latin typeface="Times New Roman" pitchFamily="18" charset="0"/>
                <a:cs typeface="Times New Roman" pitchFamily="18" charset="0"/>
              </a:rPr>
              <a:t>’ have been accepted.</a:t>
            </a:r>
          </a:p>
          <a:p>
            <a:pPr algn="just">
              <a:buNone/>
            </a:pPr>
            <a:r>
              <a:rPr lang="en-US" sz="4500" b="1" dirty="0" smtClean="0">
                <a:latin typeface="Times New Roman" pitchFamily="18" charset="0"/>
                <a:cs typeface="Times New Roman" pitchFamily="18" charset="0"/>
              </a:rPr>
              <a:t>4.A.  3.  Second longest River in India :</a:t>
            </a:r>
            <a:r>
              <a:rPr lang="en-US" sz="4500" dirty="0" smtClean="0">
                <a:latin typeface="Times New Roman" pitchFamily="18" charset="0"/>
                <a:cs typeface="Times New Roman" pitchFamily="18" charset="0"/>
              </a:rPr>
              <a:t> Rivers Godavari and </a:t>
            </a:r>
            <a:r>
              <a:rPr lang="en-US" sz="4500" dirty="0" err="1" smtClean="0">
                <a:latin typeface="Times New Roman" pitchFamily="18" charset="0"/>
                <a:cs typeface="Times New Roman" pitchFamily="18" charset="0"/>
              </a:rPr>
              <a:t>Vaitarana</a:t>
            </a:r>
            <a:r>
              <a:rPr lang="en-US" sz="4500" dirty="0" smtClean="0">
                <a:latin typeface="Times New Roman" pitchFamily="18" charset="0"/>
                <a:cs typeface="Times New Roman" pitchFamily="18" charset="0"/>
              </a:rPr>
              <a:t> originate from </a:t>
            </a:r>
            <a:r>
              <a:rPr lang="en-US" sz="4500" dirty="0" err="1" smtClean="0">
                <a:latin typeface="Times New Roman" pitchFamily="18" charset="0"/>
                <a:cs typeface="Times New Roman" pitchFamily="18" charset="0"/>
              </a:rPr>
              <a:t>Brahmagiri</a:t>
            </a:r>
            <a:r>
              <a:rPr lang="en-US" sz="4500" dirty="0" smtClean="0">
                <a:latin typeface="Times New Roman" pitchFamily="18" charset="0"/>
                <a:cs typeface="Times New Roman" pitchFamily="18" charset="0"/>
              </a:rPr>
              <a:t> mountain in </a:t>
            </a:r>
            <a:r>
              <a:rPr lang="en-US" sz="4500" dirty="0" err="1" smtClean="0">
                <a:latin typeface="Times New Roman" pitchFamily="18" charset="0"/>
                <a:cs typeface="Times New Roman" pitchFamily="18" charset="0"/>
              </a:rPr>
              <a:t>Sahyadri</a:t>
            </a:r>
            <a:r>
              <a:rPr lang="en-US" sz="4500" dirty="0" smtClean="0">
                <a:latin typeface="Times New Roman" pitchFamily="18" charset="0"/>
                <a:cs typeface="Times New Roman" pitchFamily="18" charset="0"/>
              </a:rPr>
              <a:t> mountain- range in Maharashtra. Out of them, </a:t>
            </a:r>
            <a:r>
              <a:rPr lang="en-US" sz="4500" dirty="0" err="1" smtClean="0">
                <a:latin typeface="Times New Roman" pitchFamily="18" charset="0"/>
                <a:cs typeface="Times New Roman" pitchFamily="18" charset="0"/>
              </a:rPr>
              <a:t>Vaitarana</a:t>
            </a:r>
            <a:r>
              <a:rPr lang="en-US" sz="4500" dirty="0" smtClean="0">
                <a:latin typeface="Times New Roman" pitchFamily="18" charset="0"/>
                <a:cs typeface="Times New Roman" pitchFamily="18" charset="0"/>
              </a:rPr>
              <a:t> travels for 154 </a:t>
            </a:r>
            <a:r>
              <a:rPr lang="en-US" sz="4500" dirty="0" err="1" smtClean="0">
                <a:latin typeface="Times New Roman" pitchFamily="18" charset="0"/>
                <a:cs typeface="Times New Roman" pitchFamily="18" charset="0"/>
              </a:rPr>
              <a:t>kms</a:t>
            </a:r>
            <a:r>
              <a:rPr lang="en-US" sz="4500" dirty="0" smtClean="0">
                <a:latin typeface="Times New Roman" pitchFamily="18" charset="0"/>
                <a:cs typeface="Times New Roman" pitchFamily="18" charset="0"/>
              </a:rPr>
              <a:t> and meets Arabian Sea on west whereas Godavari turns to south from east and travels for 1465 </a:t>
            </a:r>
            <a:r>
              <a:rPr lang="en-US" sz="4500" dirty="0" err="1" smtClean="0">
                <a:latin typeface="Times New Roman" pitchFamily="18" charset="0"/>
                <a:cs typeface="Times New Roman" pitchFamily="18" charset="0"/>
              </a:rPr>
              <a:t>kms</a:t>
            </a:r>
            <a:r>
              <a:rPr lang="en-US" sz="4500" dirty="0" smtClean="0">
                <a:latin typeface="Times New Roman" pitchFamily="18" charset="0"/>
                <a:cs typeface="Times New Roman" pitchFamily="18" charset="0"/>
              </a:rPr>
              <a:t> to meet </a:t>
            </a:r>
            <a:r>
              <a:rPr lang="en-US" sz="4500" dirty="0" err="1" smtClean="0">
                <a:latin typeface="Times New Roman" pitchFamily="18" charset="0"/>
                <a:cs typeface="Times New Roman" pitchFamily="18" charset="0"/>
              </a:rPr>
              <a:t>Gangasagar</a:t>
            </a:r>
            <a:r>
              <a:rPr lang="en-US" sz="4500" dirty="0" smtClean="0">
                <a:latin typeface="Times New Roman" pitchFamily="18" charset="0"/>
                <a:cs typeface="Times New Roman" pitchFamily="18" charset="0"/>
              </a:rPr>
              <a:t> (Bay of Bengal). Godavari is the second longest river after </a:t>
            </a:r>
            <a:r>
              <a:rPr lang="en-US" sz="4500" dirty="0" err="1" smtClean="0">
                <a:latin typeface="Times New Roman" pitchFamily="18" charset="0"/>
                <a:cs typeface="Times New Roman" pitchFamily="18" charset="0"/>
              </a:rPr>
              <a:t>Ganga</a:t>
            </a:r>
            <a:r>
              <a:rPr lang="en-US" sz="4500" dirty="0" smtClean="0">
                <a:latin typeface="Times New Roman" pitchFamily="18" charset="0"/>
                <a:cs typeface="Times New Roman" pitchFamily="18" charset="0"/>
              </a:rPr>
              <a:t>, in India.</a:t>
            </a:r>
          </a:p>
          <a:p>
            <a:pPr>
              <a:buNone/>
            </a:pPr>
            <a:r>
              <a:rPr lang="en-US" sz="4500" dirty="0" smtClean="0"/>
              <a:t/>
            </a:r>
            <a:br>
              <a:rPr lang="en-US" sz="4500" dirty="0" smtClean="0"/>
            </a:br>
            <a:endParaRPr lang="en-US" sz="45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0000"/>
                </a:solidFill>
                <a:latin typeface="Times New Roman" pitchFamily="18" charset="0"/>
                <a:cs typeface="Times New Roman" pitchFamily="18" charset="0"/>
              </a:rPr>
              <a:t>4. B. Worldly Features</a:t>
            </a:r>
            <a:r>
              <a:rPr lang="en-US" dirty="0" smtClean="0"/>
              <a:t/>
            </a:r>
            <a:br>
              <a:rPr lang="en-US" dirty="0" smtClean="0"/>
            </a:br>
            <a:endParaRPr lang="en-US" dirty="0"/>
          </a:p>
        </p:txBody>
      </p:sp>
      <p:sp>
        <p:nvSpPr>
          <p:cNvPr id="3" name="Content Placeholder 2"/>
          <p:cNvSpPr>
            <a:spLocks noGrp="1"/>
          </p:cNvSpPr>
          <p:nvPr>
            <p:ph sz="quarter" idx="1"/>
          </p:nvPr>
        </p:nvSpPr>
        <p:spPr>
          <a:xfrm>
            <a:off x="914400" y="990600"/>
            <a:ext cx="7772400" cy="5029200"/>
          </a:xfrm>
        </p:spPr>
        <p:txBody>
          <a:bodyPr>
            <a:normAutofit fontScale="77500" lnSpcReduction="20000"/>
          </a:bodyPr>
          <a:lstStyle/>
          <a:p>
            <a:pPr>
              <a:buNone/>
            </a:pPr>
            <a:r>
              <a:rPr lang="en-US" b="1" dirty="0" smtClean="0">
                <a:latin typeface="Times New Roman" pitchFamily="18" charset="0"/>
                <a:cs typeface="Times New Roman" pitchFamily="18" charset="0"/>
              </a:rPr>
              <a:t>4. B. 1. </a:t>
            </a:r>
            <a:r>
              <a:rPr lang="en-US" b="1" dirty="0" err="1" smtClean="0">
                <a:latin typeface="Times New Roman" pitchFamily="18" charset="0"/>
                <a:cs typeface="Times New Roman" pitchFamily="18" charset="0"/>
              </a:rPr>
              <a:t>Jeevandayini</a:t>
            </a:r>
            <a:r>
              <a:rPr lang="en-US" b="1" dirty="0" smtClean="0">
                <a:latin typeface="Times New Roman" pitchFamily="18" charset="0"/>
                <a:cs typeface="Times New Roman" pitchFamily="18" charset="0"/>
              </a:rPr>
              <a:t> (One who gives life) :</a:t>
            </a:r>
            <a:r>
              <a:rPr lang="en-US" dirty="0" smtClean="0">
                <a:latin typeface="Times New Roman" pitchFamily="18" charset="0"/>
                <a:cs typeface="Times New Roman" pitchFamily="18" charset="0"/>
              </a:rPr>
              <a:t> Godavari is a river for welfare of people. Land in States like Maharashtra, </a:t>
            </a:r>
            <a:r>
              <a:rPr lang="en-US" dirty="0" err="1" smtClean="0">
                <a:latin typeface="Times New Roman" pitchFamily="18" charset="0"/>
                <a:cs typeface="Times New Roman" pitchFamily="18" charset="0"/>
              </a:rPr>
              <a:t>Chhattisgad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Telangana</a:t>
            </a:r>
            <a:r>
              <a:rPr lang="en-US" dirty="0" smtClean="0">
                <a:latin typeface="Times New Roman" pitchFamily="18" charset="0"/>
                <a:cs typeface="Times New Roman" pitchFamily="18" charset="0"/>
              </a:rPr>
              <a:t>, Andhra Pradesh and Pondicherry has become fertile with her flow for millions of years.</a:t>
            </a:r>
          </a:p>
          <a:p>
            <a:pPr>
              <a:buNone/>
            </a:pPr>
            <a:r>
              <a:rPr lang="en-US" b="1" dirty="0" smtClean="0">
                <a:latin typeface="Times New Roman" pitchFamily="18" charset="0"/>
                <a:cs typeface="Times New Roman" pitchFamily="18" charset="0"/>
              </a:rPr>
              <a:t>4. B. 2. </a:t>
            </a:r>
            <a:r>
              <a:rPr lang="en-US" b="1" dirty="0" err="1" smtClean="0">
                <a:latin typeface="Times New Roman" pitchFamily="18" charset="0"/>
                <a:cs typeface="Times New Roman" pitchFamily="18" charset="0"/>
              </a:rPr>
              <a:t>Arogyadayini</a:t>
            </a:r>
            <a:r>
              <a:rPr lang="en-US" b="1" dirty="0" smtClean="0">
                <a:latin typeface="Times New Roman" pitchFamily="18" charset="0"/>
                <a:cs typeface="Times New Roman" pitchFamily="18" charset="0"/>
              </a:rPr>
              <a:t> (One who bestows health) :</a:t>
            </a:r>
            <a:r>
              <a:rPr lang="en-US" dirty="0" smtClean="0">
                <a:latin typeface="Times New Roman" pitchFamily="18" charset="0"/>
                <a:cs typeface="Times New Roman" pitchFamily="18" charset="0"/>
              </a:rPr>
              <a:t> Water of River Godavari is good for health.     </a:t>
            </a:r>
          </a:p>
          <a:p>
            <a:pPr algn="ctr">
              <a:lnSpc>
                <a:spcPct val="160000"/>
              </a:lnSpc>
              <a:buNone/>
            </a:pPr>
            <a:r>
              <a:rPr lang="hi-IN" dirty="0" smtClean="0">
                <a:latin typeface="Times New Roman" pitchFamily="18" charset="0"/>
              </a:rPr>
              <a:t>पित्तार्तिरक्तार्तिसमीरहारि पथ्यं परं दीपनपापहारि ।</a:t>
            </a:r>
            <a:br>
              <a:rPr lang="hi-IN" dirty="0" smtClean="0">
                <a:latin typeface="Times New Roman" pitchFamily="18" charset="0"/>
              </a:rPr>
            </a:br>
            <a:r>
              <a:rPr lang="hi-IN" dirty="0" smtClean="0">
                <a:latin typeface="Times New Roman" pitchFamily="18" charset="0"/>
              </a:rPr>
              <a:t> कुष्ठादिदुष्टामयदोषहारि गोदावरीवारि तृषानिवारि ॥ </a:t>
            </a:r>
            <a:endParaRPr lang="en-GB" dirty="0" smtClean="0">
              <a:latin typeface="Times New Roman" pitchFamily="18" charset="0"/>
            </a:endParaRPr>
          </a:p>
          <a:p>
            <a:pPr algn="ctr">
              <a:lnSpc>
                <a:spcPct val="160000"/>
              </a:lnSpc>
              <a:buNone/>
            </a:pPr>
            <a:r>
              <a:rPr lang="hi-IN" dirty="0" smtClean="0">
                <a:latin typeface="Times New Roman" pitchFamily="18" charset="0"/>
              </a:rPr>
              <a:t>– राजनिघंटु, वर्ग १४, श्‍लोक ३२</a:t>
            </a:r>
          </a:p>
          <a:p>
            <a:pPr>
              <a:buNone/>
            </a:pPr>
            <a:r>
              <a:rPr lang="en-US" b="1" dirty="0" smtClean="0">
                <a:latin typeface="Times New Roman" pitchFamily="18" charset="0"/>
                <a:cs typeface="Times New Roman" pitchFamily="18" charset="0"/>
              </a:rPr>
              <a:t>Meaning :</a:t>
            </a:r>
            <a:r>
              <a:rPr lang="en-US" dirty="0" smtClean="0">
                <a:latin typeface="Times New Roman" pitchFamily="18" charset="0"/>
                <a:cs typeface="Times New Roman" pitchFamily="18" charset="0"/>
              </a:rPr>
              <a:t> Water of River Godavari helps in eliminating ailments related to acidity, blood and gas; improves digestion; eliminates sins and eliminates skin diseases suffered due to sins; besides quenching thirst. (</a:t>
            </a:r>
            <a:r>
              <a:rPr lang="en-US" dirty="0" err="1" smtClean="0">
                <a:latin typeface="Times New Roman" pitchFamily="18" charset="0"/>
                <a:cs typeface="Times New Roman" pitchFamily="18" charset="0"/>
              </a:rPr>
              <a:t>Rajanighantu,Varga</a:t>
            </a:r>
            <a:r>
              <a:rPr lang="en-US" dirty="0" smtClean="0">
                <a:latin typeface="Times New Roman" pitchFamily="18" charset="0"/>
                <a:cs typeface="Times New Roman" pitchFamily="18" charset="0"/>
              </a:rPr>
              <a:t> 14,Shloka 32)</a:t>
            </a:r>
          </a:p>
          <a:p>
            <a:pPr>
              <a:buNone/>
            </a:pPr>
            <a:r>
              <a:rPr lang="en-US" dirty="0" smtClean="0"/>
              <a:t/>
            </a:r>
            <a:br>
              <a:rPr lang="en-US" dirty="0" smtClean="0"/>
            </a:b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About Godavari River</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914400"/>
            <a:ext cx="7772400" cy="5105400"/>
          </a:xfrm>
        </p:spPr>
        <p:txBody>
          <a:bodyPr>
            <a:normAutofit fontScale="77500" lnSpcReduction="20000"/>
          </a:bodyPr>
          <a:lstStyle/>
          <a:p>
            <a:pPr algn="just"/>
            <a:r>
              <a:rPr lang="en-US" dirty="0" smtClean="0">
                <a:latin typeface="Times New Roman" pitchFamily="18" charset="0"/>
                <a:cs typeface="Times New Roman" pitchFamily="18" charset="0"/>
              </a:rPr>
              <a:t>The Godavari River, also known as the '</a:t>
            </a:r>
            <a:r>
              <a:rPr lang="en-US" dirty="0" err="1" smtClean="0">
                <a:latin typeface="Times New Roman" pitchFamily="18" charset="0"/>
                <a:cs typeface="Times New Roman" pitchFamily="18" charset="0"/>
              </a:rPr>
              <a:t>Dakshina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Ganga</a:t>
            </a:r>
            <a:r>
              <a:rPr lang="en-US" dirty="0" smtClean="0">
                <a:latin typeface="Times New Roman" pitchFamily="18" charset="0"/>
                <a:cs typeface="Times New Roman" pitchFamily="18" charset="0"/>
              </a:rPr>
              <a:t> or </a:t>
            </a:r>
            <a:r>
              <a:rPr lang="en-US" dirty="0" err="1" smtClean="0">
                <a:latin typeface="Times New Roman" pitchFamily="18" charset="0"/>
                <a:cs typeface="Times New Roman" pitchFamily="18" charset="0"/>
              </a:rPr>
              <a:t>Vridha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Ganga</a:t>
            </a:r>
            <a:r>
              <a:rPr lang="en-US" dirty="0" smtClean="0">
                <a:latin typeface="Times New Roman" pitchFamily="18" charset="0"/>
                <a:cs typeface="Times New Roman" pitchFamily="18" charset="0"/>
              </a:rPr>
              <a:t>,' is the largest river in peninsular India (old </a:t>
            </a:r>
            <a:r>
              <a:rPr lang="en-US" dirty="0" err="1" smtClean="0">
                <a:latin typeface="Times New Roman" pitchFamily="18" charset="0"/>
                <a:cs typeface="Times New Roman" pitchFamily="18" charset="0"/>
              </a:rPr>
              <a:t>Ganga</a:t>
            </a:r>
            <a:r>
              <a:rPr lang="en-US" dirty="0" smtClean="0">
                <a:latin typeface="Times New Roman" pitchFamily="18" charset="0"/>
                <a:cs typeface="Times New Roman" pitchFamily="18" charset="0"/>
              </a:rPr>
              <a:t>). Its basin is the second largest after the Ganges basin and accounts for nearly 9.50% of the country's total geographical area.</a:t>
            </a:r>
          </a:p>
          <a:p>
            <a:pPr algn="just"/>
            <a:r>
              <a:rPr lang="en-US" dirty="0" smtClean="0">
                <a:latin typeface="Times New Roman" pitchFamily="18" charset="0"/>
                <a:cs typeface="Times New Roman" pitchFamily="18" charset="0"/>
              </a:rPr>
              <a:t>The River rises from </a:t>
            </a:r>
            <a:r>
              <a:rPr lang="en-US" dirty="0" err="1" smtClean="0">
                <a:latin typeface="Times New Roman" pitchFamily="18" charset="0"/>
                <a:cs typeface="Times New Roman" pitchFamily="18" charset="0"/>
              </a:rPr>
              <a:t>Trimbakeshwar</a:t>
            </a:r>
            <a:r>
              <a:rPr lang="en-US" dirty="0" smtClean="0">
                <a:latin typeface="Times New Roman" pitchFamily="18" charset="0"/>
                <a:cs typeface="Times New Roman" pitchFamily="18" charset="0"/>
              </a:rPr>
              <a:t> in the Western Ghats in </a:t>
            </a:r>
            <a:r>
              <a:rPr lang="en-US" dirty="0" err="1" smtClean="0">
                <a:latin typeface="Times New Roman" pitchFamily="18" charset="0"/>
                <a:cs typeface="Times New Roman" pitchFamily="18" charset="0"/>
              </a:rPr>
              <a:t>Nashik</a:t>
            </a:r>
            <a:r>
              <a:rPr lang="en-US" dirty="0" smtClean="0">
                <a:latin typeface="Times New Roman" pitchFamily="18" charset="0"/>
                <a:cs typeface="Times New Roman" pitchFamily="18" charset="0"/>
              </a:rPr>
              <a:t> district in the state of Maharashtra.</a:t>
            </a:r>
          </a:p>
          <a:p>
            <a:pPr algn="just"/>
            <a:r>
              <a:rPr lang="en-US" dirty="0" smtClean="0">
                <a:latin typeface="Times New Roman" pitchFamily="18" charset="0"/>
                <a:cs typeface="Times New Roman" pitchFamily="18" charset="0"/>
              </a:rPr>
              <a:t>It flows from the Western to the Eastern Ghats across the Deccan Plateau.</a:t>
            </a:r>
          </a:p>
          <a:p>
            <a:pPr algn="just"/>
            <a:r>
              <a:rPr lang="en-US" dirty="0" smtClean="0">
                <a:latin typeface="Times New Roman" pitchFamily="18" charset="0"/>
                <a:cs typeface="Times New Roman" pitchFamily="18" charset="0"/>
              </a:rPr>
              <a:t>Godavari River length is 1,465 Km.</a:t>
            </a:r>
          </a:p>
          <a:p>
            <a:pPr algn="just"/>
            <a:r>
              <a:rPr lang="en-US" dirty="0" smtClean="0">
                <a:latin typeface="Times New Roman" pitchFamily="18" charset="0"/>
                <a:cs typeface="Times New Roman" pitchFamily="18" charset="0"/>
              </a:rPr>
              <a:t>Its mainstream flows through the States of Maharashtra, Chhattisgarh, </a:t>
            </a:r>
            <a:r>
              <a:rPr lang="en-US" dirty="0" err="1" smtClean="0">
                <a:latin typeface="Times New Roman" pitchFamily="18" charset="0"/>
                <a:cs typeface="Times New Roman" pitchFamily="18" charset="0"/>
              </a:rPr>
              <a:t>Telangana</a:t>
            </a:r>
            <a:r>
              <a:rPr lang="en-US" dirty="0" smtClean="0">
                <a:latin typeface="Times New Roman" pitchFamily="18" charset="0"/>
                <a:cs typeface="Times New Roman" pitchFamily="18" charset="0"/>
              </a:rPr>
              <a:t>, and Andhra Pradesh, and finally outfalls into the Bay of Bengal.</a:t>
            </a:r>
          </a:p>
          <a:p>
            <a:pPr algn="just"/>
            <a:r>
              <a:rPr lang="en-US" dirty="0" smtClean="0">
                <a:latin typeface="Times New Roman" pitchFamily="18" charset="0"/>
                <a:cs typeface="Times New Roman" pitchFamily="18" charset="0"/>
              </a:rPr>
              <a:t>The river forms inter-State boundaries between the States of </a:t>
            </a:r>
            <a:r>
              <a:rPr lang="en-US" dirty="0" err="1" smtClean="0">
                <a:latin typeface="Times New Roman" pitchFamily="18" charset="0"/>
                <a:cs typeface="Times New Roman" pitchFamily="18" charset="0"/>
              </a:rPr>
              <a:t>Telangana</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Maharastra</a:t>
            </a:r>
            <a:r>
              <a:rPr lang="en-US" dirty="0" smtClean="0">
                <a:latin typeface="Times New Roman" pitchFamily="18" charset="0"/>
                <a:cs typeface="Times New Roman" pitchFamily="18" charset="0"/>
              </a:rPr>
              <a:t>, as well as </a:t>
            </a:r>
            <a:r>
              <a:rPr lang="en-US" dirty="0" err="1" smtClean="0">
                <a:latin typeface="Times New Roman" pitchFamily="18" charset="0"/>
                <a:cs typeface="Times New Roman" pitchFamily="18" charset="0"/>
              </a:rPr>
              <a:t>Telangana</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Chattisgarh</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The river divides into </a:t>
            </a:r>
            <a:r>
              <a:rPr lang="en-US" dirty="0" err="1" smtClean="0">
                <a:latin typeface="Times New Roman" pitchFamily="18" charset="0"/>
                <a:cs typeface="Times New Roman" pitchFamily="18" charset="0"/>
              </a:rPr>
              <a:t>Gautami</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Vasishta</a:t>
            </a:r>
            <a:r>
              <a:rPr lang="en-US" dirty="0" smtClean="0">
                <a:latin typeface="Times New Roman" pitchFamily="18" charset="0"/>
                <a:cs typeface="Times New Roman" pitchFamily="18" charset="0"/>
              </a:rPr>
              <a:t> at </a:t>
            </a:r>
            <a:r>
              <a:rPr lang="en-US" dirty="0" err="1" smtClean="0">
                <a:latin typeface="Times New Roman" pitchFamily="18" charset="0"/>
                <a:cs typeface="Times New Roman" pitchFamily="18" charset="0"/>
              </a:rPr>
              <a:t>Dowlaiswaram</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The largest city along the Godavari Riverbanks is Rajahmundry.</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Geology </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33400" y="990600"/>
            <a:ext cx="4724400" cy="5562600"/>
          </a:xfrm>
        </p:spPr>
        <p:txBody>
          <a:bodyPr>
            <a:normAutofit fontScale="77500" lnSpcReduction="20000"/>
          </a:bodyPr>
          <a:lstStyle/>
          <a:p>
            <a:pPr algn="just"/>
            <a:r>
              <a:rPr lang="en-US" dirty="0" smtClean="0">
                <a:latin typeface="Times New Roman" pitchFamily="18" charset="0"/>
                <a:cs typeface="Times New Roman" pitchFamily="18" charset="0"/>
              </a:rPr>
              <a:t>The Indian subcontinent lies atop the Indian tectonic plate, a minor plate within the Indo-Australian Plate. Its defining geological processes commenced seventy-five million years ago, when, as a part of the southern supercontinent </a:t>
            </a:r>
            <a:r>
              <a:rPr lang="en-US" dirty="0" err="1" smtClean="0">
                <a:latin typeface="Times New Roman" pitchFamily="18" charset="0"/>
                <a:cs typeface="Times New Roman" pitchFamily="18" charset="0"/>
              </a:rPr>
              <a:t>Gondwana</a:t>
            </a:r>
            <a:r>
              <a:rPr lang="en-US" dirty="0" smtClean="0">
                <a:latin typeface="Times New Roman" pitchFamily="18" charset="0"/>
                <a:cs typeface="Times New Roman" pitchFamily="18" charset="0"/>
              </a:rPr>
              <a:t>, it began a northeastwards drift—lasting fifty million years—across the then unformed Indian </a:t>
            </a:r>
            <a:r>
              <a:rPr lang="en-US" dirty="0" err="1" smtClean="0">
                <a:latin typeface="Times New Roman" pitchFamily="18" charset="0"/>
                <a:cs typeface="Times New Roman" pitchFamily="18" charset="0"/>
              </a:rPr>
              <a:t>Ocean.The</a:t>
            </a:r>
            <a:r>
              <a:rPr lang="en-US" dirty="0" smtClean="0">
                <a:latin typeface="Times New Roman" pitchFamily="18" charset="0"/>
                <a:cs typeface="Times New Roman" pitchFamily="18" charset="0"/>
              </a:rPr>
              <a:t> subcontinent's subsequent collision with the Eurasian Plate and </a:t>
            </a:r>
            <a:r>
              <a:rPr lang="en-US" dirty="0" err="1" smtClean="0">
                <a:latin typeface="Times New Roman" pitchFamily="18" charset="0"/>
                <a:cs typeface="Times New Roman" pitchFamily="18" charset="0"/>
              </a:rPr>
              <a:t>subduction</a:t>
            </a:r>
            <a:r>
              <a:rPr lang="en-US" dirty="0" smtClean="0">
                <a:latin typeface="Times New Roman" pitchFamily="18" charset="0"/>
                <a:cs typeface="Times New Roman" pitchFamily="18" charset="0"/>
              </a:rPr>
              <a:t> under it, gave rise to the Himalayas, the planet's highest mountain </a:t>
            </a:r>
            <a:r>
              <a:rPr lang="en-US" dirty="0" err="1" smtClean="0">
                <a:latin typeface="Times New Roman" pitchFamily="18" charset="0"/>
                <a:cs typeface="Times New Roman" pitchFamily="18" charset="0"/>
              </a:rPr>
              <a:t>ranges.In</a:t>
            </a:r>
            <a:r>
              <a:rPr lang="en-US" dirty="0" smtClean="0">
                <a:latin typeface="Times New Roman" pitchFamily="18" charset="0"/>
                <a:cs typeface="Times New Roman" pitchFamily="18" charset="0"/>
              </a:rPr>
              <a:t> the former seabed immediately south of the emerging Himalayas, plate movement created a vast trough, which, having gradually been filled with sediment borne by the Indus and its tributaries and the Ganges and its tributaries, now forms the Indo-</a:t>
            </a:r>
            <a:r>
              <a:rPr lang="en-US" dirty="0" err="1" smtClean="0">
                <a:latin typeface="Times New Roman" pitchFamily="18" charset="0"/>
                <a:cs typeface="Times New Roman" pitchFamily="18" charset="0"/>
              </a:rPr>
              <a:t>Gangetic</a:t>
            </a:r>
            <a:r>
              <a:rPr lang="en-US" dirty="0" smtClean="0">
                <a:latin typeface="Times New Roman" pitchFamily="18" charset="0"/>
                <a:cs typeface="Times New Roman" pitchFamily="18" charset="0"/>
              </a:rPr>
              <a:t> Plain.</a:t>
            </a:r>
          </a:p>
          <a:p>
            <a:pPr algn="just"/>
            <a:r>
              <a:rPr lang="en-US" dirty="0" smtClean="0">
                <a:latin typeface="Times New Roman" pitchFamily="18" charset="0"/>
                <a:cs typeface="Times New Roman" pitchFamily="18" charset="0"/>
              </a:rPr>
              <a:t>The Indo-</a:t>
            </a:r>
            <a:r>
              <a:rPr lang="en-US" dirty="0" err="1" smtClean="0">
                <a:latin typeface="Times New Roman" pitchFamily="18" charset="0"/>
                <a:cs typeface="Times New Roman" pitchFamily="18" charset="0"/>
              </a:rPr>
              <a:t>Gangetic</a:t>
            </a:r>
            <a:r>
              <a:rPr lang="en-US" dirty="0" smtClean="0">
                <a:latin typeface="Times New Roman" pitchFamily="18" charset="0"/>
                <a:cs typeface="Times New Roman" pitchFamily="18" charset="0"/>
              </a:rPr>
              <a:t> Plain is geologically known as a </a:t>
            </a:r>
            <a:r>
              <a:rPr lang="en-US" dirty="0" err="1" smtClean="0">
                <a:latin typeface="Times New Roman" pitchFamily="18" charset="0"/>
                <a:cs typeface="Times New Roman" pitchFamily="18" charset="0"/>
              </a:rPr>
              <a:t>foredeep</a:t>
            </a:r>
            <a:r>
              <a:rPr lang="en-US" dirty="0" smtClean="0">
                <a:latin typeface="Times New Roman" pitchFamily="18" charset="0"/>
                <a:cs typeface="Times New Roman" pitchFamily="18" charset="0"/>
              </a:rPr>
              <a:t> or foreland basin.</a:t>
            </a:r>
          </a:p>
          <a:p>
            <a:endParaRPr lang="en-US" dirty="0"/>
          </a:p>
        </p:txBody>
      </p:sp>
      <p:pic>
        <p:nvPicPr>
          <p:cNvPr id="2050" name="Picture 2" descr="C:\Users\anant\Desktop\bipin sir\Geology.jpg"/>
          <p:cNvPicPr>
            <a:picLocks noChangeAspect="1" noChangeArrowheads="1"/>
          </p:cNvPicPr>
          <p:nvPr/>
        </p:nvPicPr>
        <p:blipFill>
          <a:blip r:embed="rId2"/>
          <a:srcRect/>
          <a:stretch>
            <a:fillRect/>
          </a:stretch>
        </p:blipFill>
        <p:spPr bwMode="auto">
          <a:xfrm>
            <a:off x="5334000" y="1219200"/>
            <a:ext cx="3429000" cy="3886200"/>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Pollution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685800" y="990600"/>
            <a:ext cx="8001000" cy="5410200"/>
          </a:xfrm>
        </p:spPr>
        <p:txBody>
          <a:bodyPr>
            <a:normAutofit fontScale="47500" lnSpcReduction="20000"/>
          </a:bodyPr>
          <a:lstStyle/>
          <a:p>
            <a:pPr algn="just"/>
            <a:r>
              <a:rPr lang="en-US" dirty="0" smtClean="0"/>
              <a:t/>
            </a:r>
            <a:br>
              <a:rPr lang="en-US" dirty="0" smtClean="0"/>
            </a:br>
            <a:r>
              <a:rPr lang="en-US" sz="5100" dirty="0" smtClean="0">
                <a:latin typeface="Times New Roman" pitchFamily="18" charset="0"/>
                <a:cs typeface="Times New Roman" pitchFamily="18" charset="0"/>
              </a:rPr>
              <a:t>River Godavari is under the serious threat as a result of the growing Urbanization and industrialization. The river has been dying at an alarming rate due to the pollution created by the factories. The main reason behind the pollution of Godavari river is the tiny </a:t>
            </a:r>
            <a:r>
              <a:rPr lang="en-US" sz="5100" dirty="0" err="1" smtClean="0">
                <a:latin typeface="Times New Roman" pitchFamily="18" charset="0"/>
                <a:cs typeface="Times New Roman" pitchFamily="18" charset="0"/>
              </a:rPr>
              <a:t>Nakavaggu</a:t>
            </a:r>
            <a:r>
              <a:rPr lang="en-US" sz="5100" dirty="0" smtClean="0">
                <a:latin typeface="Times New Roman" pitchFamily="18" charset="0"/>
                <a:cs typeface="Times New Roman" pitchFamily="18" charset="0"/>
              </a:rPr>
              <a:t> rivulet, which joins the </a:t>
            </a:r>
            <a:r>
              <a:rPr lang="en-US" sz="5100" dirty="0" err="1" smtClean="0">
                <a:latin typeface="Times New Roman" pitchFamily="18" charset="0"/>
                <a:cs typeface="Times New Roman" pitchFamily="18" charset="0"/>
              </a:rPr>
              <a:t>Manjira</a:t>
            </a:r>
            <a:r>
              <a:rPr lang="en-US" sz="5100" dirty="0" smtClean="0">
                <a:latin typeface="Times New Roman" pitchFamily="18" charset="0"/>
                <a:cs typeface="Times New Roman" pitchFamily="18" charset="0"/>
              </a:rPr>
              <a:t>, tributary of the Godavari. </a:t>
            </a:r>
            <a:r>
              <a:rPr lang="en-US" sz="5100" dirty="0" err="1" smtClean="0">
                <a:latin typeface="Times New Roman" pitchFamily="18" charset="0"/>
                <a:cs typeface="Times New Roman" pitchFamily="18" charset="0"/>
              </a:rPr>
              <a:t>Nakavaggu</a:t>
            </a:r>
            <a:r>
              <a:rPr lang="en-US" sz="5100" dirty="0" smtClean="0">
                <a:latin typeface="Times New Roman" pitchFamily="18" charset="0"/>
                <a:cs typeface="Times New Roman" pitchFamily="18" charset="0"/>
              </a:rPr>
              <a:t> rivulet supports no life at all. Rivulet is surrounded by the highly productive agricultural land, which is polluted by the large number of industries lying near the twin cities of </a:t>
            </a:r>
            <a:r>
              <a:rPr lang="en-US" sz="5100" dirty="0" err="1" smtClean="0">
                <a:latin typeface="Times New Roman" pitchFamily="18" charset="0"/>
                <a:cs typeface="Times New Roman" pitchFamily="18" charset="0"/>
              </a:rPr>
              <a:t>Secunderabad</a:t>
            </a:r>
            <a:r>
              <a:rPr lang="en-US" sz="5100" dirty="0" smtClean="0">
                <a:latin typeface="Times New Roman" pitchFamily="18" charset="0"/>
                <a:cs typeface="Times New Roman" pitchFamily="18" charset="0"/>
              </a:rPr>
              <a:t> and Hyderabad. However the 72 industries in the </a:t>
            </a:r>
            <a:r>
              <a:rPr lang="en-US" sz="5100" dirty="0" err="1" smtClean="0">
                <a:latin typeface="Times New Roman" pitchFamily="18" charset="0"/>
                <a:cs typeface="Times New Roman" pitchFamily="18" charset="0"/>
              </a:rPr>
              <a:t>Patancheru</a:t>
            </a:r>
            <a:r>
              <a:rPr lang="en-US" sz="5100" dirty="0" smtClean="0">
                <a:latin typeface="Times New Roman" pitchFamily="18" charset="0"/>
                <a:cs typeface="Times New Roman" pitchFamily="18" charset="0"/>
              </a:rPr>
              <a:t> Industrial area dumping the chemicals and waste into the water are most responsible for the pollution of the river. It has also given rise to some of the major diseases such as lung cancer, leukemia, and liver cancer. The government of India has been continuously taking steps to save the river water from further pollution.</a:t>
            </a:r>
            <a:endParaRPr lang="en-US" sz="3400" dirty="0" smtClean="0">
              <a:latin typeface="Times New Roman" pitchFamily="18" charset="0"/>
              <a:cs typeface="Times New Roman" pitchFamily="18" charset="0"/>
            </a:endParaRPr>
          </a:p>
          <a:p>
            <a:endParaRPr lang="en-US" dirty="0" smtClean="0"/>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sz="5400" b="1" smtClean="0">
                <a:solidFill>
                  <a:schemeClr val="bg1"/>
                </a:solidFill>
                <a:latin typeface="Times New Roman" pitchFamily="18" charset="0"/>
                <a:cs typeface="Times New Roman" pitchFamily="18" charset="0"/>
              </a:rPr>
              <a:t>SARASWATI</a:t>
            </a:r>
            <a:endParaRPr lang="en-GB" sz="5400" dirty="0">
              <a:solidFill>
                <a:schemeClr val="bg1"/>
              </a:solidFill>
            </a:endParaRPr>
          </a:p>
        </p:txBody>
      </p:sp>
      <p:pic>
        <p:nvPicPr>
          <p:cNvPr id="8195" name="Picture 3" descr="C:\Users\anant\Desktop\bipin sir\SARASWATI 1.jpg"/>
          <p:cNvPicPr>
            <a:picLocks noChangeAspect="1" noChangeArrowheads="1"/>
          </p:cNvPicPr>
          <p:nvPr/>
        </p:nvPicPr>
        <p:blipFill>
          <a:blip r:embed="rId2"/>
          <a:srcRect/>
          <a:stretch>
            <a:fillRect/>
          </a:stretch>
        </p:blipFill>
        <p:spPr bwMode="auto">
          <a:xfrm>
            <a:off x="0" y="3048001"/>
            <a:ext cx="9144000" cy="3810000"/>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pPr algn="ctr"/>
            <a:r>
              <a:rPr lang="en-US" dirty="0" smtClean="0"/>
              <a:t> </a:t>
            </a:r>
            <a:r>
              <a:rPr lang="en-US" b="1" dirty="0" smtClean="0">
                <a:solidFill>
                  <a:srgbClr val="FF0000"/>
                </a:solidFill>
                <a:latin typeface="Times New Roman" pitchFamily="18" charset="0"/>
                <a:cs typeface="Times New Roman" pitchFamily="18" charset="0"/>
              </a:rPr>
              <a:t>RIVER SARASWATI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838200"/>
            <a:ext cx="4876800" cy="5867400"/>
          </a:xfrm>
        </p:spPr>
        <p:txBody>
          <a:bodyPr>
            <a:noAutofit/>
          </a:bodyPr>
          <a:lstStyle/>
          <a:p>
            <a:pPr algn="just"/>
            <a:r>
              <a:rPr lang="en-US" sz="1650" b="1" dirty="0" err="1" smtClean="0">
                <a:latin typeface="Times New Roman" pitchFamily="18" charset="0"/>
                <a:cs typeface="Times New Roman" pitchFamily="18" charset="0"/>
              </a:rPr>
              <a:t>Sarasvati</a:t>
            </a:r>
            <a:r>
              <a:rPr lang="en-US" sz="1650" dirty="0" smtClean="0">
                <a:latin typeface="Times New Roman" pitchFamily="18" charset="0"/>
                <a:cs typeface="Times New Roman" pitchFamily="18" charset="0"/>
              </a:rPr>
              <a:t>, </a:t>
            </a:r>
            <a:r>
              <a:rPr lang="en-US" sz="1650" b="1" dirty="0" smtClean="0">
                <a:latin typeface="Times New Roman" pitchFamily="18" charset="0"/>
                <a:cs typeface="Times New Roman" pitchFamily="18" charset="0"/>
              </a:rPr>
              <a:t>Hindu </a:t>
            </a:r>
            <a:r>
              <a:rPr lang="en-US" sz="1650" dirty="0" smtClean="0">
                <a:latin typeface="Times New Roman" pitchFamily="18" charset="0"/>
                <a:cs typeface="Times New Roman" pitchFamily="18" charset="0"/>
              </a:rPr>
              <a:t> goddess of learning and the arts, especially music. First appearing as the personification of the sacred river </a:t>
            </a:r>
            <a:r>
              <a:rPr lang="en-US" sz="1650" b="1" dirty="0" err="1" smtClean="0">
                <a:latin typeface="Times New Roman" pitchFamily="18" charset="0"/>
                <a:cs typeface="Times New Roman" pitchFamily="18" charset="0"/>
              </a:rPr>
              <a:t>Sarasvati</a:t>
            </a:r>
            <a:r>
              <a:rPr lang="en-US" sz="1650" b="1" dirty="0" smtClean="0">
                <a:latin typeface="Times New Roman" pitchFamily="18" charset="0"/>
                <a:cs typeface="Times New Roman" pitchFamily="18" charset="0"/>
              </a:rPr>
              <a:t> </a:t>
            </a:r>
            <a:r>
              <a:rPr lang="en-US" sz="1650" dirty="0" smtClean="0">
                <a:latin typeface="Times New Roman" pitchFamily="18" charset="0"/>
                <a:cs typeface="Times New Roman" pitchFamily="18" charset="0"/>
              </a:rPr>
              <a:t> and also identified with </a:t>
            </a:r>
            <a:r>
              <a:rPr lang="en-US" sz="1650" dirty="0" err="1" smtClean="0">
                <a:latin typeface="Times New Roman" pitchFamily="18" charset="0"/>
                <a:cs typeface="Times New Roman" pitchFamily="18" charset="0"/>
              </a:rPr>
              <a:t>Vac</a:t>
            </a:r>
            <a:r>
              <a:rPr lang="en-US" sz="1650" dirty="0" smtClean="0">
                <a:latin typeface="Times New Roman" pitchFamily="18" charset="0"/>
                <a:cs typeface="Times New Roman" pitchFamily="18" charset="0"/>
              </a:rPr>
              <a:t> the goddess of speech, she is later named the consort, daughter, or granddaughter of the god Brahma. She is regarded as the patroness of art, music, and letters and as the inventor of the Sanskrit Language. She is usually represented as riding on a goose of pure white that is able to undertake long flights and as holding a </a:t>
            </a:r>
            <a:r>
              <a:rPr lang="en-US" sz="1650" dirty="0" err="1" smtClean="0">
                <a:latin typeface="Times New Roman" pitchFamily="18" charset="0"/>
                <a:cs typeface="Times New Roman" pitchFamily="18" charset="0"/>
              </a:rPr>
              <a:t>vina</a:t>
            </a:r>
            <a:r>
              <a:rPr lang="en-US" sz="1650" dirty="0" smtClean="0">
                <a:latin typeface="Times New Roman" pitchFamily="18" charset="0"/>
                <a:cs typeface="Times New Roman" pitchFamily="18" charset="0"/>
              </a:rPr>
              <a:t>  (any of several stringed instruments of </a:t>
            </a:r>
            <a:r>
              <a:rPr lang="en-US" sz="1650" u="sng" dirty="0" smtClean="0">
                <a:latin typeface="Times New Roman" pitchFamily="18" charset="0"/>
                <a:cs typeface="Times New Roman" pitchFamily="18" charset="0"/>
              </a:rPr>
              <a:t>India</a:t>
            </a:r>
            <a:r>
              <a:rPr lang="en-US" sz="1650" dirty="0" smtClean="0">
                <a:latin typeface="Times New Roman" pitchFamily="18" charset="0"/>
                <a:cs typeface="Times New Roman" pitchFamily="18" charset="0"/>
              </a:rPr>
              <a:t>, including the lute) and a manuscript or book. In modern times her mount has frequently been represented as a </a:t>
            </a:r>
            <a:r>
              <a:rPr lang="en-US" sz="1650" u="sng" dirty="0" smtClean="0">
                <a:latin typeface="Times New Roman" pitchFamily="18" charset="0"/>
                <a:cs typeface="Times New Roman" pitchFamily="18" charset="0"/>
              </a:rPr>
              <a:t>swan</a:t>
            </a:r>
            <a:r>
              <a:rPr lang="en-US" sz="1650" dirty="0" smtClean="0">
                <a:latin typeface="Times New Roman" pitchFamily="18" charset="0"/>
                <a:cs typeface="Times New Roman" pitchFamily="18" charset="0"/>
              </a:rPr>
              <a:t>. </a:t>
            </a:r>
            <a:r>
              <a:rPr lang="en-US" sz="1650" dirty="0" err="1" smtClean="0">
                <a:latin typeface="Times New Roman" pitchFamily="18" charset="0"/>
                <a:cs typeface="Times New Roman" pitchFamily="18" charset="0"/>
              </a:rPr>
              <a:t>Sarasvati</a:t>
            </a:r>
            <a:r>
              <a:rPr lang="en-US" sz="1650" dirty="0" smtClean="0">
                <a:latin typeface="Times New Roman" pitchFamily="18" charset="0"/>
                <a:cs typeface="Times New Roman" pitchFamily="18" charset="0"/>
              </a:rPr>
              <a:t> is worshipped at the advent of spring (January–February), when her image is taken out in jubilant procession, but she is also invoked perennially and at examination times by students and by artists and performers of all kinds. </a:t>
            </a:r>
            <a:r>
              <a:rPr lang="en-US" sz="1650" dirty="0" err="1" smtClean="0">
                <a:latin typeface="Times New Roman" pitchFamily="18" charset="0"/>
                <a:cs typeface="Times New Roman" pitchFamily="18" charset="0"/>
              </a:rPr>
              <a:t>Sarasvati</a:t>
            </a:r>
            <a:r>
              <a:rPr lang="en-US" sz="1650" dirty="0" smtClean="0">
                <a:latin typeface="Times New Roman" pitchFamily="18" charset="0"/>
                <a:cs typeface="Times New Roman" pitchFamily="18" charset="0"/>
              </a:rPr>
              <a:t> is also popular in </a:t>
            </a:r>
            <a:r>
              <a:rPr lang="en-US" sz="1650" u="sng" dirty="0" smtClean="0">
                <a:latin typeface="Times New Roman" pitchFamily="18" charset="0"/>
                <a:cs typeface="Times New Roman" pitchFamily="18" charset="0"/>
              </a:rPr>
              <a:t>Jain</a:t>
            </a:r>
            <a:r>
              <a:rPr lang="en-US" sz="1650" dirty="0" smtClean="0">
                <a:latin typeface="Times New Roman" pitchFamily="18" charset="0"/>
                <a:cs typeface="Times New Roman" pitchFamily="18" charset="0"/>
              </a:rPr>
              <a:t> and </a:t>
            </a:r>
            <a:r>
              <a:rPr lang="en-US" sz="1650" u="sng" dirty="0" smtClean="0">
                <a:latin typeface="Times New Roman" pitchFamily="18" charset="0"/>
                <a:cs typeface="Times New Roman" pitchFamily="18" charset="0"/>
              </a:rPr>
              <a:t>Buddhist</a:t>
            </a:r>
            <a:r>
              <a:rPr lang="en-US" sz="1650" dirty="0" smtClean="0">
                <a:latin typeface="Times New Roman" pitchFamily="18" charset="0"/>
                <a:cs typeface="Times New Roman" pitchFamily="18" charset="0"/>
              </a:rPr>
              <a:t> mythology.</a:t>
            </a:r>
            <a:endParaRPr lang="en-US" sz="1650" dirty="0">
              <a:latin typeface="Times New Roman" pitchFamily="18" charset="0"/>
              <a:cs typeface="Times New Roman" pitchFamily="18" charset="0"/>
            </a:endParaRPr>
          </a:p>
        </p:txBody>
      </p:sp>
      <p:pic>
        <p:nvPicPr>
          <p:cNvPr id="9218" name="Picture 2" descr="C:\Users\anant\Desktop\bipin sir\SARASWATI.jpg"/>
          <p:cNvPicPr>
            <a:picLocks noChangeAspect="1" noChangeArrowheads="1"/>
          </p:cNvPicPr>
          <p:nvPr/>
        </p:nvPicPr>
        <p:blipFill>
          <a:blip r:embed="rId2"/>
          <a:srcRect/>
          <a:stretch>
            <a:fillRect/>
          </a:stretch>
        </p:blipFill>
        <p:spPr bwMode="auto">
          <a:xfrm>
            <a:off x="5181600" y="914400"/>
            <a:ext cx="3733800" cy="5181600"/>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pPr algn="ctr"/>
            <a:r>
              <a:rPr lang="en-US" b="1" dirty="0" smtClean="0">
                <a:solidFill>
                  <a:srgbClr val="FF0000"/>
                </a:solidFill>
                <a:latin typeface="Times New Roman" pitchFamily="18" charset="0"/>
                <a:cs typeface="Times New Roman" pitchFamily="18" charset="0"/>
              </a:rPr>
              <a:t>HOLLY RIVER SARASWATI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1143000"/>
            <a:ext cx="7772400" cy="5334000"/>
          </a:xfrm>
        </p:spPr>
        <p:txBody>
          <a:bodyPr>
            <a:normAutofit fontScale="92500" lnSpcReduction="20000"/>
          </a:bodyPr>
          <a:lstStyle/>
          <a:p>
            <a:pPr algn="just"/>
            <a:r>
              <a:rPr lang="en-US" b="1" dirty="0" err="1" smtClean="0">
                <a:latin typeface="Times New Roman" pitchFamily="18" charset="0"/>
                <a:cs typeface="Times New Roman" pitchFamily="18" charset="0"/>
              </a:rPr>
              <a:t>Sarasvati</a:t>
            </a:r>
            <a:r>
              <a:rPr lang="en-US"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Hindu </a:t>
            </a:r>
            <a:r>
              <a:rPr lang="en-US" dirty="0" smtClean="0">
                <a:latin typeface="Times New Roman" pitchFamily="18" charset="0"/>
                <a:cs typeface="Times New Roman" pitchFamily="18" charset="0"/>
              </a:rPr>
              <a:t> goddess of learning and the arts, especially music. First appearing as the personification of the sacred river </a:t>
            </a:r>
            <a:r>
              <a:rPr lang="en-US" b="1" u="sng" dirty="0" err="1" smtClean="0">
                <a:latin typeface="Times New Roman" pitchFamily="18" charset="0"/>
                <a:cs typeface="Times New Roman" pitchFamily="18" charset="0"/>
              </a:rPr>
              <a:t>Sarasvati</a:t>
            </a:r>
            <a:r>
              <a:rPr lang="en-US" b="1" u="sng"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and also identified with </a:t>
            </a:r>
            <a:r>
              <a:rPr lang="en-US" b="1" u="sng" dirty="0" err="1" smtClean="0">
                <a:latin typeface="Times New Roman" pitchFamily="18" charset="0"/>
                <a:cs typeface="Times New Roman" pitchFamily="18" charset="0"/>
              </a:rPr>
              <a:t>Vac</a:t>
            </a:r>
            <a:r>
              <a:rPr lang="en-US" dirty="0" smtClean="0">
                <a:latin typeface="Times New Roman" pitchFamily="18" charset="0"/>
                <a:cs typeface="Times New Roman" pitchFamily="18" charset="0"/>
              </a:rPr>
              <a:t>, the goddess of speech, she is later named the </a:t>
            </a:r>
            <a:r>
              <a:rPr lang="en-US" b="1" u="sng" dirty="0" smtClean="0">
                <a:latin typeface="Times New Roman" pitchFamily="18" charset="0"/>
                <a:cs typeface="Times New Roman" pitchFamily="18" charset="0"/>
              </a:rPr>
              <a:t>consort</a:t>
            </a:r>
            <a:r>
              <a:rPr lang="en-US" dirty="0" smtClean="0">
                <a:latin typeface="Times New Roman" pitchFamily="18" charset="0"/>
                <a:cs typeface="Times New Roman" pitchFamily="18" charset="0"/>
              </a:rPr>
              <a:t>, daughter, or granddaughter of the god </a:t>
            </a:r>
            <a:r>
              <a:rPr lang="en-US" b="1" u="sng" dirty="0" smtClean="0">
                <a:latin typeface="Times New Roman" pitchFamily="18" charset="0"/>
                <a:cs typeface="Times New Roman" pitchFamily="18" charset="0"/>
              </a:rPr>
              <a:t>Brahma.</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She is regarded as the patroness of art, music, and letters and as the inventor of the </a:t>
            </a:r>
            <a:r>
              <a:rPr lang="en-US" b="1" u="sng" dirty="0" smtClean="0">
                <a:latin typeface="Times New Roman" pitchFamily="18" charset="0"/>
                <a:cs typeface="Times New Roman" pitchFamily="18" charset="0"/>
              </a:rPr>
              <a:t>Sanskrit Language</a:t>
            </a:r>
            <a:r>
              <a:rPr lang="en-US" dirty="0" smtClean="0">
                <a:latin typeface="Times New Roman" pitchFamily="18" charset="0"/>
                <a:cs typeface="Times New Roman" pitchFamily="18" charset="0"/>
              </a:rPr>
              <a:t>. She is usually represented as riding on a goose of pure white that is able to undertake long flights and as holding a </a:t>
            </a:r>
            <a:r>
              <a:rPr lang="en-GB" b="1" u="sng" dirty="0" err="1" smtClean="0">
                <a:latin typeface="Times New Roman" pitchFamily="18" charset="0"/>
                <a:cs typeface="Times New Roman" pitchFamily="18" charset="0"/>
              </a:rPr>
              <a:t>vina</a:t>
            </a:r>
            <a:r>
              <a:rPr lang="en-US" b="1" u="sng"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(any of several stringed instruments of </a:t>
            </a:r>
            <a:r>
              <a:rPr lang="en-US" b="1" u="sng" dirty="0" smtClean="0">
                <a:latin typeface="Times New Roman" pitchFamily="18" charset="0"/>
                <a:cs typeface="Times New Roman" pitchFamily="18" charset="0"/>
              </a:rPr>
              <a:t>India</a:t>
            </a:r>
            <a:r>
              <a:rPr lang="en-US" dirty="0" smtClean="0">
                <a:latin typeface="Times New Roman" pitchFamily="18" charset="0"/>
                <a:cs typeface="Times New Roman" pitchFamily="18" charset="0"/>
              </a:rPr>
              <a:t>, including the lute) and a manuscript or book. In modern times her mount has frequently been represented as a </a:t>
            </a:r>
            <a:r>
              <a:rPr lang="en-US" b="1" u="sng" dirty="0" smtClean="0">
                <a:latin typeface="Times New Roman" pitchFamily="18" charset="0"/>
                <a:cs typeface="Times New Roman" pitchFamily="18" charset="0"/>
              </a:rPr>
              <a:t>swan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Sarasvati</a:t>
            </a:r>
            <a:r>
              <a:rPr lang="en-US" dirty="0" smtClean="0">
                <a:latin typeface="Times New Roman" pitchFamily="18" charset="0"/>
                <a:cs typeface="Times New Roman" pitchFamily="18" charset="0"/>
              </a:rPr>
              <a:t> is worshipped at the advent of spring (January–February), when her image is taken out in jubilant procession, but she is also </a:t>
            </a:r>
            <a:r>
              <a:rPr lang="en-US" b="1" u="sng" dirty="0" smtClean="0">
                <a:latin typeface="Times New Roman" pitchFamily="18" charset="0"/>
                <a:cs typeface="Times New Roman" pitchFamily="18" charset="0"/>
              </a:rPr>
              <a:t>invoked</a:t>
            </a:r>
            <a:r>
              <a:rPr lang="en-US" dirty="0" smtClean="0">
                <a:latin typeface="Times New Roman" pitchFamily="18" charset="0"/>
                <a:cs typeface="Times New Roman" pitchFamily="18" charset="0"/>
              </a:rPr>
              <a:t> perennially and at examination times by students and by artists and performers of all kinds. </a:t>
            </a:r>
            <a:r>
              <a:rPr lang="en-US" dirty="0" err="1" smtClean="0">
                <a:latin typeface="Times New Roman" pitchFamily="18" charset="0"/>
                <a:cs typeface="Times New Roman" pitchFamily="18" charset="0"/>
              </a:rPr>
              <a:t>Sarasvati</a:t>
            </a:r>
            <a:r>
              <a:rPr lang="en-US" dirty="0" smtClean="0">
                <a:latin typeface="Times New Roman" pitchFamily="18" charset="0"/>
                <a:cs typeface="Times New Roman" pitchFamily="18" charset="0"/>
              </a:rPr>
              <a:t> is also popular in </a:t>
            </a:r>
            <a:r>
              <a:rPr lang="en-US" b="1" u="sng" dirty="0" smtClean="0">
                <a:latin typeface="Times New Roman" pitchFamily="18" charset="0"/>
                <a:cs typeface="Times New Roman" pitchFamily="18" charset="0"/>
              </a:rPr>
              <a:t>Jain</a:t>
            </a:r>
            <a:r>
              <a:rPr lang="en-US" dirty="0" smtClean="0">
                <a:latin typeface="Times New Roman" pitchFamily="18" charset="0"/>
                <a:cs typeface="Times New Roman" pitchFamily="18" charset="0"/>
              </a:rPr>
              <a:t> and  </a:t>
            </a:r>
            <a:r>
              <a:rPr lang="en-US" b="1" u="sng" dirty="0" smtClean="0">
                <a:latin typeface="Times New Roman" pitchFamily="18" charset="0"/>
                <a:cs typeface="Times New Roman" pitchFamily="18" charset="0"/>
              </a:rPr>
              <a:t>Buddhist</a:t>
            </a:r>
            <a:r>
              <a:rPr lang="en-US" dirty="0" smtClean="0">
                <a:latin typeface="Times New Roman" pitchFamily="18" charset="0"/>
                <a:cs typeface="Times New Roman" pitchFamily="18" charset="0"/>
              </a:rPr>
              <a:t>  mythology.</a:t>
            </a:r>
            <a:endParaRPr lang="en-US" dirty="0">
              <a:latin typeface="Times New Roman" pitchFamily="18" charset="0"/>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57200"/>
            <a:ext cx="7772400" cy="5562600"/>
          </a:xfrm>
        </p:spPr>
        <p:txBody>
          <a:bodyPr/>
          <a:lstStyle/>
          <a:p>
            <a:pPr algn="just"/>
            <a:r>
              <a:rPr lang="en-US" dirty="0" smtClean="0">
                <a:latin typeface="Times New Roman" pitchFamily="18" charset="0"/>
                <a:cs typeface="Times New Roman" pitchFamily="18" charset="0"/>
              </a:rPr>
              <a:t>The river </a:t>
            </a:r>
            <a:r>
              <a:rPr lang="en-US" dirty="0" err="1" smtClean="0">
                <a:latin typeface="Times New Roman" pitchFamily="18" charset="0"/>
                <a:cs typeface="Times New Roman" pitchFamily="18" charset="0"/>
              </a:rPr>
              <a:t>Sarasvati</a:t>
            </a:r>
            <a:r>
              <a:rPr lang="en-US" dirty="0" smtClean="0">
                <a:latin typeface="Times New Roman" pitchFamily="18" charset="0"/>
                <a:cs typeface="Times New Roman" pitchFamily="18" charset="0"/>
              </a:rPr>
              <a:t> is revered above all others in the </a:t>
            </a:r>
            <a:r>
              <a:rPr lang="en-US" b="1" u="sng" dirty="0" smtClean="0">
                <a:latin typeface="Times New Roman" pitchFamily="18" charset="0"/>
                <a:cs typeface="Times New Roman" pitchFamily="18" charset="0"/>
              </a:rPr>
              <a:t>Vedas</a:t>
            </a:r>
            <a:r>
              <a:rPr lang="en-US" dirty="0" smtClean="0">
                <a:latin typeface="Times New Roman" pitchFamily="18" charset="0"/>
                <a:cs typeface="Times New Roman" pitchFamily="18" charset="0"/>
              </a:rPr>
              <a:t> (a collection of poems and hymns) and is by far the one most frequently mentioned. Because it corresponds to none of the major rivers of present-day  </a:t>
            </a:r>
            <a:r>
              <a:rPr lang="en-US" b="1" u="sng" dirty="0" smtClean="0">
                <a:latin typeface="Times New Roman" pitchFamily="18" charset="0"/>
                <a:cs typeface="Times New Roman" pitchFamily="18" charset="0"/>
              </a:rPr>
              <a:t>South Asia, </a:t>
            </a:r>
            <a:r>
              <a:rPr lang="en-US" dirty="0" smtClean="0">
                <a:latin typeface="Times New Roman" pitchFamily="18" charset="0"/>
                <a:cs typeface="Times New Roman" pitchFamily="18" charset="0"/>
              </a:rPr>
              <a:t>it has for centuries been regarded as subtle or mythic, converging unseen with the Ganges and </a:t>
            </a:r>
            <a:r>
              <a:rPr lang="en-US" dirty="0" err="1" smtClean="0">
                <a:latin typeface="Times New Roman" pitchFamily="18" charset="0"/>
                <a:cs typeface="Times New Roman" pitchFamily="18" charset="0"/>
              </a:rPr>
              <a:t>Jamuna</a:t>
            </a:r>
            <a:r>
              <a:rPr lang="en-US" dirty="0" smtClean="0">
                <a:latin typeface="Times New Roman" pitchFamily="18" charset="0"/>
                <a:cs typeface="Times New Roman" pitchFamily="18" charset="0"/>
              </a:rPr>
              <a:t> rivers when they flow together at </a:t>
            </a:r>
            <a:r>
              <a:rPr lang="en-US" dirty="0" err="1" smtClean="0">
                <a:latin typeface="Times New Roman" pitchFamily="18" charset="0"/>
                <a:cs typeface="Times New Roman" pitchFamily="18" charset="0"/>
              </a:rPr>
              <a:t>Prayag</a:t>
            </a:r>
            <a:r>
              <a:rPr lang="en-US" dirty="0" smtClean="0">
                <a:latin typeface="Times New Roman" pitchFamily="18" charset="0"/>
                <a:cs typeface="Times New Roman" pitchFamily="18" charset="0"/>
              </a:rPr>
              <a:t> (Allahabad). The millions of pilgrims who participate in the great religious festival </a:t>
            </a:r>
            <a:r>
              <a:rPr lang="en-US" b="1" u="sng" dirty="0" err="1" smtClean="0">
                <a:latin typeface="Times New Roman" pitchFamily="18" charset="0"/>
                <a:cs typeface="Times New Roman" pitchFamily="18" charset="0"/>
              </a:rPr>
              <a:t>Kumbh</a:t>
            </a:r>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Mela</a:t>
            </a:r>
            <a:r>
              <a:rPr lang="en-US" b="1" u="sng"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every 12 years at this site are thus said to bathe in the </a:t>
            </a:r>
            <a:r>
              <a:rPr lang="en-US" i="1" dirty="0" smtClean="0">
                <a:latin typeface="Times New Roman" pitchFamily="18" charset="0"/>
                <a:cs typeface="Times New Roman" pitchFamily="18" charset="0"/>
              </a:rPr>
              <a:t>tri-</a:t>
            </a:r>
            <a:r>
              <a:rPr lang="en-US" i="1" dirty="0" err="1" smtClean="0">
                <a:latin typeface="Times New Roman" pitchFamily="18" charset="0"/>
                <a:cs typeface="Times New Roman" pitchFamily="18" charset="0"/>
              </a:rPr>
              <a:t>veni</a:t>
            </a:r>
            <a:r>
              <a:rPr lang="en-US" dirty="0" smtClean="0">
                <a:latin typeface="Times New Roman" pitchFamily="18" charset="0"/>
                <a:cs typeface="Times New Roman" pitchFamily="18" charset="0"/>
              </a:rPr>
              <a:t> (“triple confluence”), as do all pilgrims to </a:t>
            </a:r>
            <a:r>
              <a:rPr lang="en-US" dirty="0" err="1" smtClean="0">
                <a:latin typeface="Times New Roman" pitchFamily="18" charset="0"/>
                <a:cs typeface="Times New Roman" pitchFamily="18" charset="0"/>
              </a:rPr>
              <a:t>Prayag</a:t>
            </a:r>
            <a:r>
              <a:rPr lang="en-US" dirty="0" smtClean="0">
                <a:latin typeface="Times New Roman" pitchFamily="18" charset="0"/>
                <a:cs typeface="Times New Roman" pitchFamily="18" charset="0"/>
              </a:rPr>
              <a:t>, which is therefore sometimes called “king of </a:t>
            </a:r>
            <a:r>
              <a:rPr lang="en-US" dirty="0" err="1" smtClean="0">
                <a:latin typeface="Times New Roman" pitchFamily="18" charset="0"/>
                <a:cs typeface="Times New Roman" pitchFamily="18" charset="0"/>
              </a:rPr>
              <a:t>tirthas</a:t>
            </a:r>
            <a:r>
              <a:rPr lang="en-US" dirty="0" smtClean="0">
                <a:latin typeface="Times New Roman" pitchFamily="18" charset="0"/>
                <a:cs typeface="Times New Roman" pitchFamily="18" charset="0"/>
              </a:rPr>
              <a:t> (sacred places).”</a:t>
            </a:r>
            <a:endParaRPr lang="en-US" dirty="0">
              <a:latin typeface="Times New Roman" pitchFamily="18" charset="0"/>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09600"/>
            <a:ext cx="7772400" cy="6019800"/>
          </a:xfrm>
        </p:spPr>
        <p:txBody>
          <a:bodyPr>
            <a:noAutofit/>
          </a:bodyPr>
          <a:lstStyle/>
          <a:p>
            <a:pPr algn="just"/>
            <a:r>
              <a:rPr lang="en-US" sz="1850" b="1" dirty="0" smtClean="0">
                <a:latin typeface="Times New Roman" pitchFamily="18" charset="0"/>
                <a:cs typeface="Times New Roman" pitchFamily="18" charset="0"/>
              </a:rPr>
              <a:t>About </a:t>
            </a:r>
            <a:r>
              <a:rPr lang="en-US" sz="1850" b="1" dirty="0" err="1" smtClean="0">
                <a:latin typeface="Times New Roman" pitchFamily="18" charset="0"/>
                <a:cs typeface="Times New Roman" pitchFamily="18" charset="0"/>
              </a:rPr>
              <a:t>Saraswati</a:t>
            </a:r>
            <a:r>
              <a:rPr lang="en-US" sz="1850" b="1" dirty="0" smtClean="0">
                <a:latin typeface="Times New Roman" pitchFamily="18" charset="0"/>
                <a:cs typeface="Times New Roman" pitchFamily="18" charset="0"/>
              </a:rPr>
              <a:t> River </a:t>
            </a:r>
          </a:p>
          <a:p>
            <a:pPr algn="just"/>
            <a:r>
              <a:rPr lang="en-US" sz="1850" dirty="0" smtClean="0">
                <a:latin typeface="Times New Roman" pitchFamily="18" charset="0"/>
                <a:cs typeface="Times New Roman" pitchFamily="18" charset="0"/>
              </a:rPr>
              <a:t>The </a:t>
            </a:r>
            <a:r>
              <a:rPr lang="en-US" sz="1850" dirty="0" err="1" smtClean="0">
                <a:latin typeface="Times New Roman" pitchFamily="18" charset="0"/>
                <a:cs typeface="Times New Roman" pitchFamily="18" charset="0"/>
              </a:rPr>
              <a:t>Saraswati</a:t>
            </a:r>
            <a:r>
              <a:rPr lang="en-US" sz="1850" dirty="0" smtClean="0">
                <a:latin typeface="Times New Roman" pitchFamily="18" charset="0"/>
                <a:cs typeface="Times New Roman" pitchFamily="18" charset="0"/>
              </a:rPr>
              <a:t> River is a historical river that was recorded in the Vedas, </a:t>
            </a:r>
            <a:r>
              <a:rPr lang="en-US" sz="1850" dirty="0" err="1" smtClean="0">
                <a:latin typeface="Times New Roman" pitchFamily="18" charset="0"/>
                <a:cs typeface="Times New Roman" pitchFamily="18" charset="0"/>
              </a:rPr>
              <a:t>Puranas</a:t>
            </a:r>
            <a:r>
              <a:rPr lang="en-US" sz="1850" dirty="0" smtClean="0">
                <a:latin typeface="Times New Roman" pitchFamily="18" charset="0"/>
                <a:cs typeface="Times New Roman" pitchFamily="18" charset="0"/>
              </a:rPr>
              <a:t>, and epics, including the Mahabharata and </a:t>
            </a:r>
            <a:r>
              <a:rPr lang="en-US" sz="1850" dirty="0" err="1" smtClean="0">
                <a:latin typeface="Times New Roman" pitchFamily="18" charset="0"/>
                <a:cs typeface="Times New Roman" pitchFamily="18" charset="0"/>
              </a:rPr>
              <a:t>Smritis</a:t>
            </a:r>
            <a:r>
              <a:rPr lang="en-US" sz="1850" dirty="0" smtClean="0">
                <a:latin typeface="Times New Roman" pitchFamily="18" charset="0"/>
                <a:cs typeface="Times New Roman" pitchFamily="18" charset="0"/>
              </a:rPr>
              <a:t>. According to Hindu scripts and texts, the </a:t>
            </a:r>
            <a:r>
              <a:rPr lang="en-US" sz="1850" dirty="0" err="1" smtClean="0">
                <a:latin typeface="Times New Roman" pitchFamily="18" charset="0"/>
                <a:cs typeface="Times New Roman" pitchFamily="18" charset="0"/>
              </a:rPr>
              <a:t>Saraswati</a:t>
            </a:r>
            <a:r>
              <a:rPr lang="en-US" sz="1850" dirty="0" smtClean="0">
                <a:latin typeface="Times New Roman" pitchFamily="18" charset="0"/>
                <a:cs typeface="Times New Roman" pitchFamily="18" charset="0"/>
              </a:rPr>
              <a:t> River is one of the principal </a:t>
            </a:r>
            <a:r>
              <a:rPr lang="en-US" sz="1850" dirty="0" err="1" smtClean="0">
                <a:latin typeface="Times New Roman" pitchFamily="18" charset="0"/>
                <a:cs typeface="Times New Roman" pitchFamily="18" charset="0"/>
              </a:rPr>
              <a:t>Rigvedic</a:t>
            </a:r>
            <a:r>
              <a:rPr lang="en-US" sz="1850" dirty="0" smtClean="0">
                <a:latin typeface="Times New Roman" pitchFamily="18" charset="0"/>
                <a:cs typeface="Times New Roman" pitchFamily="18" charset="0"/>
              </a:rPr>
              <a:t> Rivers. It is also well-known by the name </a:t>
            </a:r>
            <a:r>
              <a:rPr lang="en-US" sz="1850" dirty="0" err="1" smtClean="0">
                <a:latin typeface="Times New Roman" pitchFamily="18" charset="0"/>
                <a:cs typeface="Times New Roman" pitchFamily="18" charset="0"/>
              </a:rPr>
              <a:t>Ghaggar-Hakra</a:t>
            </a:r>
            <a:r>
              <a:rPr lang="en-US" sz="1850" dirty="0" smtClean="0">
                <a:latin typeface="Times New Roman" pitchFamily="18" charset="0"/>
                <a:cs typeface="Times New Roman" pitchFamily="18" charset="0"/>
              </a:rPr>
              <a:t> River. </a:t>
            </a:r>
          </a:p>
          <a:p>
            <a:pPr algn="just"/>
            <a:r>
              <a:rPr lang="en-US" sz="1850" dirty="0" smtClean="0">
                <a:latin typeface="Times New Roman" pitchFamily="18" charset="0"/>
                <a:cs typeface="Times New Roman" pitchFamily="18" charset="0"/>
              </a:rPr>
              <a:t>In the early </a:t>
            </a:r>
            <a:r>
              <a:rPr lang="en-US" sz="1850" dirty="0" err="1" smtClean="0">
                <a:latin typeface="Times New Roman" pitchFamily="18" charset="0"/>
                <a:cs typeface="Times New Roman" pitchFamily="18" charset="0"/>
              </a:rPr>
              <a:t>Rigvedic</a:t>
            </a:r>
            <a:r>
              <a:rPr lang="en-US" sz="1850" dirty="0" smtClean="0">
                <a:latin typeface="Times New Roman" pitchFamily="18" charset="0"/>
                <a:cs typeface="Times New Roman" pitchFamily="18" charset="0"/>
              </a:rPr>
              <a:t> "</a:t>
            </a:r>
            <a:r>
              <a:rPr lang="en-US" sz="1850" dirty="0" err="1" smtClean="0">
                <a:latin typeface="Times New Roman" pitchFamily="18" charset="0"/>
                <a:cs typeface="Times New Roman" pitchFamily="18" charset="0"/>
              </a:rPr>
              <a:t>Nadistuti</a:t>
            </a:r>
            <a:r>
              <a:rPr lang="en-US" sz="1850" dirty="0" smtClean="0">
                <a:latin typeface="Times New Roman" pitchFamily="18" charset="0"/>
                <a:cs typeface="Times New Roman" pitchFamily="18" charset="0"/>
              </a:rPr>
              <a:t>" hymn, the </a:t>
            </a:r>
            <a:r>
              <a:rPr lang="en-US" sz="1850" dirty="0" err="1" smtClean="0">
                <a:latin typeface="Times New Roman" pitchFamily="18" charset="0"/>
                <a:cs typeface="Times New Roman" pitchFamily="18" charset="0"/>
              </a:rPr>
              <a:t>Saraswati</a:t>
            </a:r>
            <a:r>
              <a:rPr lang="en-US" sz="1850" dirty="0" smtClean="0">
                <a:latin typeface="Times New Roman" pitchFamily="18" charset="0"/>
                <a:cs typeface="Times New Roman" pitchFamily="18" charset="0"/>
              </a:rPr>
              <a:t> River is mentioned between the east of the Yamuna and the west of the Sutlej. </a:t>
            </a:r>
          </a:p>
          <a:p>
            <a:pPr lvl="1" algn="just"/>
            <a:r>
              <a:rPr lang="en-US" sz="1850" dirty="0" smtClean="0">
                <a:latin typeface="Times New Roman" pitchFamily="18" charset="0"/>
                <a:cs typeface="Times New Roman" pitchFamily="18" charset="0"/>
              </a:rPr>
              <a:t>Yet, it is later claimed in other Vedic texts that the </a:t>
            </a:r>
            <a:r>
              <a:rPr lang="en-US" sz="1850" dirty="0" err="1" smtClean="0">
                <a:latin typeface="Times New Roman" pitchFamily="18" charset="0"/>
                <a:cs typeface="Times New Roman" pitchFamily="18" charset="0"/>
              </a:rPr>
              <a:t>Saraswati</a:t>
            </a:r>
            <a:r>
              <a:rPr lang="en-US" sz="1850" dirty="0" smtClean="0">
                <a:latin typeface="Times New Roman" pitchFamily="18" charset="0"/>
                <a:cs typeface="Times New Roman" pitchFamily="18" charset="0"/>
              </a:rPr>
              <a:t> River dried up in a desert. </a:t>
            </a:r>
            <a:r>
              <a:rPr lang="en-US" sz="1850" dirty="0" err="1" smtClean="0">
                <a:latin typeface="Times New Roman" pitchFamily="18" charset="0"/>
                <a:cs typeface="Times New Roman" pitchFamily="18" charset="0"/>
              </a:rPr>
              <a:t>Saraswati</a:t>
            </a:r>
            <a:r>
              <a:rPr lang="en-US" sz="1850" dirty="0" smtClean="0">
                <a:latin typeface="Times New Roman" pitchFamily="18" charset="0"/>
                <a:cs typeface="Times New Roman" pitchFamily="18" charset="0"/>
              </a:rPr>
              <a:t> river forms a </a:t>
            </a:r>
            <a:r>
              <a:rPr lang="en-US" sz="1850" dirty="0" err="1" smtClean="0">
                <a:latin typeface="Times New Roman" pitchFamily="18" charset="0"/>
                <a:cs typeface="Times New Roman" pitchFamily="18" charset="0"/>
              </a:rPr>
              <a:t>transboundary</a:t>
            </a:r>
            <a:r>
              <a:rPr lang="en-US" sz="1850" dirty="0" smtClean="0">
                <a:latin typeface="Times New Roman" pitchFamily="18" charset="0"/>
                <a:cs typeface="Times New Roman" pitchFamily="18" charset="0"/>
              </a:rPr>
              <a:t> between India and Pakistan. Additionally, only during the monsoon does this river cross both countries.</a:t>
            </a:r>
          </a:p>
          <a:p>
            <a:pPr algn="just"/>
            <a:r>
              <a:rPr lang="en-US" sz="1850" dirty="0" smtClean="0">
                <a:latin typeface="Times New Roman" pitchFamily="18" charset="0"/>
                <a:cs typeface="Times New Roman" pitchFamily="18" charset="0"/>
              </a:rPr>
              <a:t>The </a:t>
            </a:r>
            <a:r>
              <a:rPr lang="en-US" sz="1850" dirty="0" err="1" smtClean="0">
                <a:latin typeface="Times New Roman" pitchFamily="18" charset="0"/>
                <a:cs typeface="Times New Roman" pitchFamily="18" charset="0"/>
              </a:rPr>
              <a:t>Saraswati</a:t>
            </a:r>
            <a:r>
              <a:rPr lang="en-US" sz="1850" dirty="0" smtClean="0">
                <a:latin typeface="Times New Roman" pitchFamily="18" charset="0"/>
                <a:cs typeface="Times New Roman" pitchFamily="18" charset="0"/>
              </a:rPr>
              <a:t> River was formerly known as the </a:t>
            </a:r>
            <a:r>
              <a:rPr lang="en-US" sz="1850" dirty="0" err="1" smtClean="0">
                <a:latin typeface="Times New Roman" pitchFamily="18" charset="0"/>
                <a:cs typeface="Times New Roman" pitchFamily="18" charset="0"/>
              </a:rPr>
              <a:t>Ghaggar</a:t>
            </a:r>
            <a:r>
              <a:rPr lang="en-US" sz="1850" dirty="0" smtClean="0">
                <a:latin typeface="Times New Roman" pitchFamily="18" charset="0"/>
                <a:cs typeface="Times New Roman" pitchFamily="18" charset="0"/>
              </a:rPr>
              <a:t> in the region before the </a:t>
            </a:r>
            <a:r>
              <a:rPr lang="en-US" sz="1850" dirty="0" err="1" smtClean="0">
                <a:latin typeface="Times New Roman" pitchFamily="18" charset="0"/>
                <a:cs typeface="Times New Roman" pitchFamily="18" charset="0"/>
              </a:rPr>
              <a:t>Ottu</a:t>
            </a:r>
            <a:r>
              <a:rPr lang="en-US" sz="1850" dirty="0" smtClean="0">
                <a:latin typeface="Times New Roman" pitchFamily="18" charset="0"/>
                <a:cs typeface="Times New Roman" pitchFamily="18" charset="0"/>
              </a:rPr>
              <a:t> barrage, and it takes the name </a:t>
            </a:r>
            <a:r>
              <a:rPr lang="en-US" sz="1850" dirty="0" err="1" smtClean="0">
                <a:latin typeface="Times New Roman" pitchFamily="18" charset="0"/>
                <a:cs typeface="Times New Roman" pitchFamily="18" charset="0"/>
              </a:rPr>
              <a:t>Hakra</a:t>
            </a:r>
            <a:r>
              <a:rPr lang="en-US" sz="1850" dirty="0" smtClean="0">
                <a:latin typeface="Times New Roman" pitchFamily="18" charset="0"/>
                <a:cs typeface="Times New Roman" pitchFamily="18" charset="0"/>
              </a:rPr>
              <a:t> when it crosses this barrier. </a:t>
            </a:r>
          </a:p>
          <a:p>
            <a:pPr algn="just"/>
            <a:r>
              <a:rPr lang="en-US" sz="1850" dirty="0" smtClean="0">
                <a:latin typeface="Times New Roman" pitchFamily="18" charset="0"/>
                <a:cs typeface="Times New Roman" pitchFamily="18" charset="0"/>
              </a:rPr>
              <a:t>During the monsoon season, the </a:t>
            </a:r>
            <a:r>
              <a:rPr lang="en-US" sz="1850" dirty="0" err="1" smtClean="0">
                <a:latin typeface="Times New Roman" pitchFamily="18" charset="0"/>
                <a:cs typeface="Times New Roman" pitchFamily="18" charset="0"/>
              </a:rPr>
              <a:t>Ghaggar</a:t>
            </a:r>
            <a:r>
              <a:rPr lang="en-US" sz="1850" dirty="0" smtClean="0">
                <a:latin typeface="Times New Roman" pitchFamily="18" charset="0"/>
                <a:cs typeface="Times New Roman" pitchFamily="18" charset="0"/>
              </a:rPr>
              <a:t> river serves as a trans-border river between Pakistan and India, while the </a:t>
            </a:r>
            <a:r>
              <a:rPr lang="en-US" sz="1850" dirty="0" err="1" smtClean="0">
                <a:latin typeface="Times New Roman" pitchFamily="18" charset="0"/>
                <a:cs typeface="Times New Roman" pitchFamily="18" charset="0"/>
              </a:rPr>
              <a:t>Hakra</a:t>
            </a:r>
            <a:r>
              <a:rPr lang="en-US" sz="1850" dirty="0" smtClean="0">
                <a:latin typeface="Times New Roman" pitchFamily="18" charset="0"/>
                <a:cs typeface="Times New Roman" pitchFamily="18" charset="0"/>
              </a:rPr>
              <a:t>, an extension of the </a:t>
            </a:r>
            <a:r>
              <a:rPr lang="en-US" sz="1850" dirty="0" err="1" smtClean="0">
                <a:latin typeface="Times New Roman" pitchFamily="18" charset="0"/>
                <a:cs typeface="Times New Roman" pitchFamily="18" charset="0"/>
              </a:rPr>
              <a:t>Ghaggar</a:t>
            </a:r>
            <a:r>
              <a:rPr lang="en-US" sz="1850" dirty="0" smtClean="0">
                <a:latin typeface="Times New Roman" pitchFamily="18" charset="0"/>
                <a:cs typeface="Times New Roman" pitchFamily="18" charset="0"/>
              </a:rPr>
              <a:t> in India, turns into a dried-up canal in Pakistan. </a:t>
            </a:r>
          </a:p>
          <a:p>
            <a:pPr algn="just"/>
            <a:r>
              <a:rPr lang="en-US" sz="1850" dirty="0" smtClean="0">
                <a:latin typeface="Times New Roman" pitchFamily="18" charset="0"/>
                <a:cs typeface="Times New Roman" pitchFamily="18" charset="0"/>
              </a:rPr>
              <a:t>The </a:t>
            </a:r>
            <a:r>
              <a:rPr lang="en-US" sz="1850" dirty="0" err="1" smtClean="0">
                <a:latin typeface="Times New Roman" pitchFamily="18" charset="0"/>
                <a:cs typeface="Times New Roman" pitchFamily="18" charset="0"/>
              </a:rPr>
              <a:t>Ghaggar</a:t>
            </a:r>
            <a:r>
              <a:rPr lang="en-US" sz="1850" dirty="0" smtClean="0">
                <a:latin typeface="Times New Roman" pitchFamily="18" charset="0"/>
                <a:cs typeface="Times New Roman" pitchFamily="18" charset="0"/>
              </a:rPr>
              <a:t> originates in the Himachal Pradesh state's </a:t>
            </a:r>
            <a:r>
              <a:rPr lang="en-US" sz="1850" dirty="0" err="1" smtClean="0">
                <a:latin typeface="Times New Roman" pitchFamily="18" charset="0"/>
                <a:cs typeface="Times New Roman" pitchFamily="18" charset="0"/>
              </a:rPr>
              <a:t>Shivalik</a:t>
            </a:r>
            <a:r>
              <a:rPr lang="en-US" sz="1850" dirty="0" smtClean="0">
                <a:latin typeface="Times New Roman" pitchFamily="18" charset="0"/>
                <a:cs typeface="Times New Roman" pitchFamily="18" charset="0"/>
              </a:rPr>
              <a:t> Mountains and flows through Punjab, Haryana, and even certain areas of Rajasthan. This river in Rajasthan provides water to two irrigation channels.</a:t>
            </a:r>
          </a:p>
          <a:p>
            <a:endParaRPr lang="en-US" sz="19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81000"/>
            <a:ext cx="7772400" cy="5638800"/>
          </a:xfrm>
        </p:spPr>
        <p:txBody>
          <a:bodyPr>
            <a:normAutofit fontScale="62500" lnSpcReduction="20000"/>
          </a:bodyPr>
          <a:lstStyle/>
          <a:p>
            <a:pPr algn="just"/>
            <a:r>
              <a:rPr lang="en-US" sz="2800" b="1" dirty="0" smtClean="0">
                <a:latin typeface="Times New Roman" pitchFamily="18" charset="0"/>
                <a:cs typeface="Times New Roman" pitchFamily="18" charset="0"/>
              </a:rPr>
              <a:t>Historical Evidence of the </a:t>
            </a:r>
            <a:r>
              <a:rPr lang="en-US" sz="2800" b="1" dirty="0" err="1" smtClean="0">
                <a:latin typeface="Times New Roman" pitchFamily="18" charset="0"/>
                <a:cs typeface="Times New Roman" pitchFamily="18" charset="0"/>
              </a:rPr>
              <a:t>Saraswati</a:t>
            </a:r>
            <a:r>
              <a:rPr lang="en-US" sz="2800" b="1" dirty="0" smtClean="0">
                <a:latin typeface="Times New Roman" pitchFamily="18" charset="0"/>
                <a:cs typeface="Times New Roman" pitchFamily="18" charset="0"/>
              </a:rPr>
              <a:t> River</a:t>
            </a:r>
          </a:p>
          <a:p>
            <a:pPr algn="just"/>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Saraswati</a:t>
            </a:r>
            <a:r>
              <a:rPr lang="en-US" sz="2800" dirty="0" smtClean="0">
                <a:latin typeface="Times New Roman" pitchFamily="18" charset="0"/>
                <a:cs typeface="Times New Roman" pitchFamily="18" charset="0"/>
              </a:rPr>
              <a:t> River is mentioned in the </a:t>
            </a:r>
            <a:r>
              <a:rPr lang="en-US" sz="2800" dirty="0" err="1" smtClean="0">
                <a:latin typeface="Times New Roman" pitchFamily="18" charset="0"/>
                <a:cs typeface="Times New Roman" pitchFamily="18" charset="0"/>
              </a:rPr>
              <a:t>Rigveda</a:t>
            </a:r>
            <a:r>
              <a:rPr lang="en-US" sz="2800" dirty="0" smtClean="0">
                <a:latin typeface="Times New Roman" pitchFamily="18" charset="0"/>
                <a:cs typeface="Times New Roman" pitchFamily="18" charset="0"/>
              </a:rPr>
              <a:t>, the oldest Hindu scripture. It is a mighty river that flowed through the land of the Aryans. It is also mentioned in other Vedic texts, as well as in the </a:t>
            </a:r>
            <a:r>
              <a:rPr lang="en-US" sz="2800" dirty="0" err="1" smtClean="0">
                <a:latin typeface="Times New Roman" pitchFamily="18" charset="0"/>
                <a:cs typeface="Times New Roman" pitchFamily="18" charset="0"/>
              </a:rPr>
              <a:t>Puranas</a:t>
            </a:r>
            <a:r>
              <a:rPr lang="en-US" sz="2800" dirty="0" smtClean="0">
                <a:latin typeface="Times New Roman" pitchFamily="18" charset="0"/>
                <a:cs typeface="Times New Roman" pitchFamily="18" charset="0"/>
              </a:rPr>
              <a:t> and other Hindu scriptures.</a:t>
            </a:r>
          </a:p>
          <a:p>
            <a:pPr algn="just"/>
            <a:r>
              <a:rPr lang="en-US" sz="2800" dirty="0" smtClean="0">
                <a:latin typeface="Times New Roman" pitchFamily="18" charset="0"/>
                <a:cs typeface="Times New Roman" pitchFamily="18" charset="0"/>
              </a:rPr>
              <a:t>Geologists have found evidence of a large river system that flowed through northwestern India and Pakistan. This was during the Holocene epoch (the past 11,700 years). This river system is now known as the </a:t>
            </a:r>
            <a:r>
              <a:rPr lang="en-US" sz="2800" dirty="0" err="1" smtClean="0">
                <a:latin typeface="Times New Roman" pitchFamily="18" charset="0"/>
                <a:cs typeface="Times New Roman" pitchFamily="18" charset="0"/>
              </a:rPr>
              <a:t>Ghaggar-Hakra</a:t>
            </a:r>
            <a:r>
              <a:rPr lang="en-US" sz="2800" dirty="0" smtClean="0">
                <a:latin typeface="Times New Roman" pitchFamily="18" charset="0"/>
                <a:cs typeface="Times New Roman" pitchFamily="18" charset="0"/>
              </a:rPr>
              <a:t> River system.</a:t>
            </a:r>
          </a:p>
          <a:p>
            <a:pPr algn="just"/>
            <a:r>
              <a:rPr lang="en-US" sz="2800" dirty="0" smtClean="0">
                <a:latin typeface="Times New Roman" pitchFamily="18" charset="0"/>
                <a:cs typeface="Times New Roman" pitchFamily="18" charset="0"/>
              </a:rPr>
              <a:t>Archaeologists have found evidence of </a:t>
            </a:r>
            <a:r>
              <a:rPr lang="en-US" sz="2800" dirty="0" err="1" smtClean="0">
                <a:latin typeface="Times New Roman" pitchFamily="18" charset="0"/>
                <a:cs typeface="Times New Roman" pitchFamily="18" charset="0"/>
              </a:rPr>
              <a:t>Harappan</a:t>
            </a:r>
            <a:r>
              <a:rPr lang="en-US" sz="2800" dirty="0" smtClean="0">
                <a:latin typeface="Times New Roman" pitchFamily="18" charset="0"/>
                <a:cs typeface="Times New Roman" pitchFamily="18" charset="0"/>
              </a:rPr>
              <a:t> settlements along the dried-up bed of the </a:t>
            </a:r>
            <a:r>
              <a:rPr lang="en-US" sz="2800" dirty="0" err="1" smtClean="0">
                <a:latin typeface="Times New Roman" pitchFamily="18" charset="0"/>
                <a:cs typeface="Times New Roman" pitchFamily="18" charset="0"/>
              </a:rPr>
              <a:t>Ghaggar-Hakra</a:t>
            </a:r>
            <a:r>
              <a:rPr lang="en-US" sz="2800" dirty="0" smtClean="0">
                <a:latin typeface="Times New Roman" pitchFamily="18" charset="0"/>
                <a:cs typeface="Times New Roman" pitchFamily="18" charset="0"/>
              </a:rPr>
              <a:t> River. This suggests that the </a:t>
            </a:r>
            <a:r>
              <a:rPr lang="en-US" sz="2800" dirty="0" err="1" smtClean="0">
                <a:latin typeface="Times New Roman" pitchFamily="18" charset="0"/>
                <a:cs typeface="Times New Roman" pitchFamily="18" charset="0"/>
              </a:rPr>
              <a:t>Harappans</a:t>
            </a:r>
            <a:r>
              <a:rPr lang="en-US" sz="2800" dirty="0" smtClean="0">
                <a:latin typeface="Times New Roman" pitchFamily="18" charset="0"/>
                <a:cs typeface="Times New Roman" pitchFamily="18" charset="0"/>
              </a:rPr>
              <a:t> were dependent on the </a:t>
            </a:r>
            <a:r>
              <a:rPr lang="en-US" sz="2800" dirty="0" err="1" smtClean="0">
                <a:latin typeface="Times New Roman" pitchFamily="18" charset="0"/>
                <a:cs typeface="Times New Roman" pitchFamily="18" charset="0"/>
              </a:rPr>
              <a:t>Saraswati</a:t>
            </a:r>
            <a:r>
              <a:rPr lang="en-US" sz="2800" dirty="0" smtClean="0">
                <a:latin typeface="Times New Roman" pitchFamily="18" charset="0"/>
                <a:cs typeface="Times New Roman" pitchFamily="18" charset="0"/>
              </a:rPr>
              <a:t> River for their livelihood.</a:t>
            </a:r>
          </a:p>
          <a:p>
            <a:pPr algn="just"/>
            <a:r>
              <a:rPr lang="en-US" sz="2800" dirty="0" smtClean="0">
                <a:latin typeface="Times New Roman" pitchFamily="18" charset="0"/>
                <a:cs typeface="Times New Roman" pitchFamily="18" charset="0"/>
              </a:rPr>
              <a:t>Radiocarbon dating of sand dunes in the </a:t>
            </a:r>
            <a:r>
              <a:rPr lang="en-US" sz="2800" dirty="0" err="1" smtClean="0">
                <a:latin typeface="Times New Roman" pitchFamily="18" charset="0"/>
                <a:cs typeface="Times New Roman" pitchFamily="18" charset="0"/>
              </a:rPr>
              <a:t>Ghaggar-Hakra</a:t>
            </a:r>
            <a:r>
              <a:rPr lang="en-US" sz="2800" dirty="0" smtClean="0">
                <a:latin typeface="Times New Roman" pitchFamily="18" charset="0"/>
                <a:cs typeface="Times New Roman" pitchFamily="18" charset="0"/>
              </a:rPr>
              <a:t> basin has shown that they were deposited by a large river system between 9,000 and 4,500 years ago.</a:t>
            </a:r>
          </a:p>
          <a:p>
            <a:pPr algn="just"/>
            <a:r>
              <a:rPr lang="en-US" sz="2800" dirty="0" smtClean="0">
                <a:latin typeface="Times New Roman" pitchFamily="18" charset="0"/>
                <a:cs typeface="Times New Roman" pitchFamily="18" charset="0"/>
              </a:rPr>
              <a:t>Geologists have also found evidence of river channels, floodplains, and meanders in the </a:t>
            </a:r>
            <a:r>
              <a:rPr lang="en-US" sz="2800" dirty="0" err="1" smtClean="0">
                <a:latin typeface="Times New Roman" pitchFamily="18" charset="0"/>
                <a:cs typeface="Times New Roman" pitchFamily="18" charset="0"/>
              </a:rPr>
              <a:t>Ghaggar-Hakra</a:t>
            </a:r>
            <a:r>
              <a:rPr lang="en-US" sz="2800" dirty="0" smtClean="0">
                <a:latin typeface="Times New Roman" pitchFamily="18" charset="0"/>
                <a:cs typeface="Times New Roman" pitchFamily="18" charset="0"/>
              </a:rPr>
              <a:t> basin.</a:t>
            </a:r>
          </a:p>
          <a:p>
            <a:pPr algn="just"/>
            <a:r>
              <a:rPr lang="en-US" sz="2800" dirty="0" smtClean="0">
                <a:latin typeface="Times New Roman" pitchFamily="18" charset="0"/>
                <a:cs typeface="Times New Roman" pitchFamily="18" charset="0"/>
              </a:rPr>
              <a:t>Archaeologists have found </a:t>
            </a:r>
            <a:r>
              <a:rPr lang="en-US" sz="2800" dirty="0" err="1" smtClean="0">
                <a:latin typeface="Times New Roman" pitchFamily="18" charset="0"/>
                <a:cs typeface="Times New Roman" pitchFamily="18" charset="0"/>
              </a:rPr>
              <a:t>Harappan</a:t>
            </a:r>
            <a:r>
              <a:rPr lang="en-US" sz="2800" dirty="0" smtClean="0">
                <a:latin typeface="Times New Roman" pitchFamily="18" charset="0"/>
                <a:cs typeface="Times New Roman" pitchFamily="18" charset="0"/>
              </a:rPr>
              <a:t> settlements along the dried-up bed of the </a:t>
            </a:r>
            <a:r>
              <a:rPr lang="en-US" sz="2800" dirty="0" err="1" smtClean="0">
                <a:latin typeface="Times New Roman" pitchFamily="18" charset="0"/>
                <a:cs typeface="Times New Roman" pitchFamily="18" charset="0"/>
              </a:rPr>
              <a:t>Ghaggar-Hakra</a:t>
            </a:r>
            <a:r>
              <a:rPr lang="en-US" sz="2800" dirty="0" smtClean="0">
                <a:latin typeface="Times New Roman" pitchFamily="18" charset="0"/>
                <a:cs typeface="Times New Roman" pitchFamily="18" charset="0"/>
              </a:rPr>
              <a:t> River in Haryana, Rajasthan, and Gujarat.</a:t>
            </a:r>
          </a:p>
          <a:p>
            <a:pPr algn="just"/>
            <a:r>
              <a:rPr lang="en-US" sz="2800" dirty="0" smtClean="0">
                <a:latin typeface="Times New Roman" pitchFamily="18" charset="0"/>
                <a:cs typeface="Times New Roman" pitchFamily="18" charset="0"/>
              </a:rPr>
              <a:t>In addition to </a:t>
            </a:r>
            <a:r>
              <a:rPr lang="en-US" sz="2800" dirty="0" err="1" smtClean="0">
                <a:latin typeface="Times New Roman" pitchFamily="18" charset="0"/>
                <a:cs typeface="Times New Roman" pitchFamily="18" charset="0"/>
              </a:rPr>
              <a:t>Harappan</a:t>
            </a:r>
            <a:r>
              <a:rPr lang="en-US" sz="2800" dirty="0" smtClean="0">
                <a:latin typeface="Times New Roman" pitchFamily="18" charset="0"/>
                <a:cs typeface="Times New Roman" pitchFamily="18" charset="0"/>
              </a:rPr>
              <a:t> settlements, archaeologists have also found evidence of earlier human occupation along the </a:t>
            </a:r>
            <a:r>
              <a:rPr lang="en-US" sz="2800" dirty="0" err="1" smtClean="0">
                <a:latin typeface="Times New Roman" pitchFamily="18" charset="0"/>
                <a:cs typeface="Times New Roman" pitchFamily="18" charset="0"/>
              </a:rPr>
              <a:t>Ghaggar-Hakra</a:t>
            </a:r>
            <a:r>
              <a:rPr lang="en-US" sz="2800" dirty="0" smtClean="0">
                <a:latin typeface="Times New Roman" pitchFamily="18" charset="0"/>
                <a:cs typeface="Times New Roman" pitchFamily="18" charset="0"/>
              </a:rPr>
              <a:t> River. This dates back to the Mesolithic period (10,000-5,000 years ago).</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latin typeface="Times New Roman" pitchFamily="18" charset="0"/>
                <a:cs typeface="Times New Roman" pitchFamily="18" charset="0"/>
              </a:rPr>
              <a:t>DISCRIPTION OF SARASWATI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1600200"/>
            <a:ext cx="7772400" cy="4419600"/>
          </a:xfrm>
        </p:spPr>
        <p:txBody>
          <a:bodyPr/>
          <a:lstStyle/>
          <a:p>
            <a:pPr algn="just"/>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River is a deified river. It played an important role in the Vedic religion, appearing in all but the fourth book of the Rig </a:t>
            </a:r>
            <a:r>
              <a:rPr lang="en-US" dirty="0" err="1" smtClean="0">
                <a:latin typeface="Times New Roman" pitchFamily="18" charset="0"/>
                <a:cs typeface="Times New Roman" pitchFamily="18" charset="0"/>
              </a:rPr>
              <a:t>Ved</a:t>
            </a:r>
            <a:r>
              <a:rPr lang="en-US" dirty="0" smtClean="0">
                <a:latin typeface="Times New Roman" pitchFamily="18" charset="0"/>
                <a:cs typeface="Times New Roman" pitchFamily="18" charset="0"/>
              </a:rPr>
              <a:t>. As a physical river, it is described as a ‘great and holy river in north-western India.’ The river is also described as a powerful river and mighty flood. The </a:t>
            </a:r>
            <a:r>
              <a:rPr lang="en-US" dirty="0" err="1" smtClean="0">
                <a:latin typeface="Times New Roman" pitchFamily="18" charset="0"/>
                <a:cs typeface="Times New Roman" pitchFamily="18" charset="0"/>
              </a:rPr>
              <a:t>Sarawati</a:t>
            </a:r>
            <a:r>
              <a:rPr lang="en-US" dirty="0" smtClean="0">
                <a:latin typeface="Times New Roman" pitchFamily="18" charset="0"/>
                <a:cs typeface="Times New Roman" pitchFamily="18" charset="0"/>
              </a:rPr>
              <a:t> is also considered by Hindus to exist in a metaphysical form, in which it formed a confluence with the sacred rivers Ganges and Yamuna, at the </a:t>
            </a:r>
            <a:r>
              <a:rPr lang="en-US" dirty="0" err="1" smtClean="0">
                <a:latin typeface="Times New Roman" pitchFamily="18" charset="0"/>
                <a:cs typeface="Times New Roman" pitchFamily="18" charset="0"/>
              </a:rPr>
              <a:t>Triveni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Sangam</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LOCATION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1219200"/>
            <a:ext cx="7772400" cy="4800600"/>
          </a:xfrm>
        </p:spPr>
        <p:txBody>
          <a:bodyPr/>
          <a:lstStyle/>
          <a:p>
            <a:pPr algn="just"/>
            <a:r>
              <a:rPr lang="en-US" sz="2400" dirty="0" err="1" smtClean="0">
                <a:latin typeface="Times New Roman" pitchFamily="18" charset="0"/>
                <a:cs typeface="Times New Roman" pitchFamily="18" charset="0"/>
              </a:rPr>
              <a:t>Rigvedic</a:t>
            </a:r>
            <a:r>
              <a:rPr lang="en-US" sz="2400" dirty="0" smtClean="0">
                <a:latin typeface="Times New Roman" pitchFamily="18" charset="0"/>
                <a:cs typeface="Times New Roman" pitchFamily="18" charset="0"/>
              </a:rPr>
              <a:t> and later Vedic texts have been used to propose identification with present-day rivers, or ancient riverbeds. ‘The </a:t>
            </a:r>
            <a:r>
              <a:rPr lang="en-US" sz="2400" dirty="0" err="1" smtClean="0">
                <a:latin typeface="Times New Roman" pitchFamily="18" charset="0"/>
                <a:cs typeface="Times New Roman" pitchFamily="18" charset="0"/>
              </a:rPr>
              <a:t>Nadi-stuti</a:t>
            </a:r>
            <a:r>
              <a:rPr lang="en-US" sz="2400" dirty="0" smtClean="0">
                <a:latin typeface="Times New Roman" pitchFamily="18" charset="0"/>
                <a:cs typeface="Times New Roman" pitchFamily="18" charset="0"/>
              </a:rPr>
              <a:t>’ hymn in the Rig </a:t>
            </a:r>
            <a:r>
              <a:rPr lang="en-US" sz="2400" dirty="0" err="1" smtClean="0">
                <a:latin typeface="Times New Roman" pitchFamily="18" charset="0"/>
                <a:cs typeface="Times New Roman" pitchFamily="18" charset="0"/>
              </a:rPr>
              <a:t>Ved</a:t>
            </a:r>
            <a:r>
              <a:rPr lang="en-US" sz="2400" dirty="0" smtClean="0">
                <a:latin typeface="Times New Roman" pitchFamily="18" charset="0"/>
                <a:cs typeface="Times New Roman" pitchFamily="18" charset="0"/>
              </a:rPr>
              <a:t> (10.75) mentions the </a:t>
            </a:r>
            <a:r>
              <a:rPr lang="en-US" sz="2400" dirty="0" err="1" smtClean="0">
                <a:latin typeface="Times New Roman" pitchFamily="18" charset="0"/>
                <a:cs typeface="Times New Roman" pitchFamily="18" charset="0"/>
              </a:rPr>
              <a:t>Sarawati</a:t>
            </a:r>
            <a:r>
              <a:rPr lang="en-US" sz="2400" dirty="0" smtClean="0">
                <a:latin typeface="Times New Roman" pitchFamily="18" charset="0"/>
                <a:cs typeface="Times New Roman" pitchFamily="18" charset="0"/>
              </a:rPr>
              <a:t> between the Yamuna in the east and the Sutlej in the west, while RV 7.95.1-2, describes the </a:t>
            </a:r>
            <a:r>
              <a:rPr lang="en-US" sz="2400" dirty="0" err="1" smtClean="0">
                <a:latin typeface="Times New Roman" pitchFamily="18" charset="0"/>
                <a:cs typeface="Times New Roman" pitchFamily="18" charset="0"/>
              </a:rPr>
              <a:t>Sarawati</a:t>
            </a:r>
            <a:r>
              <a:rPr lang="en-US" sz="2400" dirty="0" smtClean="0">
                <a:latin typeface="Times New Roman" pitchFamily="18" charset="0"/>
                <a:cs typeface="Times New Roman" pitchFamily="18" charset="0"/>
              </a:rPr>
              <a:t> as flowing to the </a:t>
            </a:r>
            <a:r>
              <a:rPr lang="en-US" sz="2400" dirty="0" err="1" smtClean="0">
                <a:latin typeface="Times New Roman" pitchFamily="18" charset="0"/>
                <a:cs typeface="Times New Roman" pitchFamily="18" charset="0"/>
              </a:rPr>
              <a:t>samudra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समुद्र</a:t>
            </a:r>
            <a:r>
              <a:rPr lang="en-US" sz="2400" dirty="0" smtClean="0">
                <a:latin typeface="Times New Roman" pitchFamily="18" charset="0"/>
                <a:cs typeface="Times New Roman" pitchFamily="18" charset="0"/>
              </a:rPr>
              <a:t>), a word now usually translated as ‘ocean’. Later Vedic texts such as the </a:t>
            </a:r>
            <a:r>
              <a:rPr lang="en-US" sz="2400" dirty="0" err="1" smtClean="0">
                <a:latin typeface="Times New Roman" pitchFamily="18" charset="0"/>
                <a:cs typeface="Times New Roman" pitchFamily="18" charset="0"/>
              </a:rPr>
              <a:t>Tandya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Brahmana</a:t>
            </a:r>
            <a:r>
              <a:rPr lang="en-US" sz="2400" dirty="0" smtClean="0">
                <a:latin typeface="Times New Roman" pitchFamily="18" charset="0"/>
                <a:cs typeface="Times New Roman" pitchFamily="18" charset="0"/>
              </a:rPr>
              <a:t> and the </a:t>
            </a:r>
            <a:r>
              <a:rPr lang="en-US" sz="2400" dirty="0" err="1" smtClean="0">
                <a:latin typeface="Times New Roman" pitchFamily="18" charset="0"/>
                <a:cs typeface="Times New Roman" pitchFamily="18" charset="0"/>
              </a:rPr>
              <a:t>Jaiminiya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Brahmana</a:t>
            </a:r>
            <a:r>
              <a:rPr lang="en-US" sz="2400" dirty="0" smtClean="0">
                <a:latin typeface="Times New Roman" pitchFamily="18" charset="0"/>
                <a:cs typeface="Times New Roman" pitchFamily="18" charset="0"/>
              </a:rPr>
              <a:t>, as well as the </a:t>
            </a:r>
            <a:r>
              <a:rPr lang="en-US" sz="2400" dirty="0" err="1" smtClean="0">
                <a:latin typeface="Times New Roman" pitchFamily="18" charset="0"/>
                <a:cs typeface="Times New Roman" pitchFamily="18" charset="0"/>
              </a:rPr>
              <a:t>Mahabharat</a:t>
            </a:r>
            <a:r>
              <a:rPr lang="en-US" sz="2400" dirty="0" smtClean="0">
                <a:latin typeface="Times New Roman" pitchFamily="18" charset="0"/>
                <a:cs typeface="Times New Roman" pitchFamily="18" charset="0"/>
              </a:rPr>
              <a:t>, mention that the </a:t>
            </a:r>
            <a:r>
              <a:rPr lang="en-US" sz="2400" dirty="0" err="1" smtClean="0">
                <a:latin typeface="Times New Roman" pitchFamily="18" charset="0"/>
                <a:cs typeface="Times New Roman" pitchFamily="18" charset="0"/>
              </a:rPr>
              <a:t>Saraswati</a:t>
            </a:r>
            <a:r>
              <a:rPr lang="en-US" sz="2400" dirty="0" smtClean="0">
                <a:latin typeface="Times New Roman" pitchFamily="18" charset="0"/>
                <a:cs typeface="Times New Roman" pitchFamily="18" charset="0"/>
              </a:rPr>
              <a:t> dried up in a desert.</a:t>
            </a:r>
          </a:p>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Times New Roman" pitchFamily="18" charset="0"/>
                <a:cs typeface="Times New Roman" pitchFamily="18" charset="0"/>
              </a:rPr>
              <a:t>SARASWATI IN VEDAS </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92500"/>
          </a:bodyPr>
          <a:lstStyle/>
          <a:p>
            <a:pPr algn="just"/>
            <a:r>
              <a:rPr lang="en-US" dirty="0" smtClean="0">
                <a:latin typeface="Times New Roman" pitchFamily="18" charset="0"/>
                <a:cs typeface="Times New Roman" pitchFamily="18" charset="0"/>
              </a:rPr>
              <a:t>In the oldest texts of the  </a:t>
            </a:r>
            <a:r>
              <a:rPr lang="en-US" b="1" u="sng" dirty="0" err="1" smtClean="0">
                <a:latin typeface="Times New Roman" pitchFamily="18" charset="0"/>
                <a:cs typeface="Times New Roman" pitchFamily="18" charset="0"/>
              </a:rPr>
              <a:t>Rigved</a:t>
            </a:r>
            <a:r>
              <a:rPr lang="en-US" b="1" u="sng"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she is described as a ‘great and holy river in north-western India,’ but the </a:t>
            </a:r>
            <a:r>
              <a:rPr lang="en-US" dirty="0" err="1" smtClean="0">
                <a:latin typeface="Times New Roman" pitchFamily="18" charset="0"/>
                <a:cs typeface="Times New Roman" pitchFamily="18" charset="0"/>
              </a:rPr>
              <a:t>Rigved</a:t>
            </a:r>
            <a:r>
              <a:rPr lang="en-US" dirty="0" smtClean="0">
                <a:latin typeface="Times New Roman" pitchFamily="18" charset="0"/>
                <a:cs typeface="Times New Roman" pitchFamily="18" charset="0"/>
              </a:rPr>
              <a:t> indicates that the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‘had already lost its main source of water supply and must have ended in a </a:t>
            </a:r>
            <a:r>
              <a:rPr lang="en-US" dirty="0" err="1" smtClean="0">
                <a:latin typeface="Times New Roman" pitchFamily="18" charset="0"/>
                <a:cs typeface="Times New Roman" pitchFamily="18" charset="0"/>
              </a:rPr>
              <a:t>samudra</a:t>
            </a:r>
            <a:r>
              <a:rPr lang="en-US" dirty="0" smtClean="0">
                <a:latin typeface="Times New Roman" pitchFamily="18" charset="0"/>
                <a:cs typeface="Times New Roman" pitchFamily="18" charset="0"/>
              </a:rPr>
              <a:t> approximately 3000 years ago.’ The middle books 3 and 7 and the late books 10 ‘depict the present-day situation, with the </a:t>
            </a:r>
            <a:r>
              <a:rPr lang="en-US" dirty="0" err="1" smtClean="0">
                <a:latin typeface="Times New Roman" pitchFamily="18" charset="0"/>
                <a:cs typeface="Times New Roman" pitchFamily="18" charset="0"/>
              </a:rPr>
              <a:t>Saraswati</a:t>
            </a:r>
            <a:r>
              <a:rPr lang="en-US" dirty="0" smtClean="0">
                <a:latin typeface="Times New Roman" pitchFamily="18" charset="0"/>
                <a:cs typeface="Times New Roman" pitchFamily="18" charset="0"/>
              </a:rPr>
              <a:t> having lost most of its water.’ The </a:t>
            </a:r>
            <a:r>
              <a:rPr lang="en-US" dirty="0" err="1" smtClean="0">
                <a:latin typeface="Times New Roman" pitchFamily="18" charset="0"/>
                <a:cs typeface="Times New Roman" pitchFamily="18" charset="0"/>
              </a:rPr>
              <a:t>Sarawati</a:t>
            </a:r>
            <a:r>
              <a:rPr lang="en-US" dirty="0" smtClean="0">
                <a:latin typeface="Times New Roman" pitchFamily="18" charset="0"/>
                <a:cs typeface="Times New Roman" pitchFamily="18" charset="0"/>
              </a:rPr>
              <a:t> acquired an exalted status in the mythology of the </a:t>
            </a:r>
            <a:r>
              <a:rPr lang="en-US" dirty="0" err="1" smtClean="0">
                <a:latin typeface="Times New Roman" pitchFamily="18" charset="0"/>
                <a:cs typeface="Times New Roman" pitchFamily="18" charset="0"/>
              </a:rPr>
              <a:t>Kuru</a:t>
            </a:r>
            <a:r>
              <a:rPr lang="en-US" dirty="0" smtClean="0">
                <a:latin typeface="Times New Roman" pitchFamily="18" charset="0"/>
                <a:cs typeface="Times New Roman" pitchFamily="18" charset="0"/>
              </a:rPr>
              <a:t> Kingdom, where the Rig </a:t>
            </a:r>
            <a:r>
              <a:rPr lang="en-US" dirty="0" err="1" smtClean="0">
                <a:latin typeface="Times New Roman" pitchFamily="18" charset="0"/>
                <a:cs typeface="Times New Roman" pitchFamily="18" charset="0"/>
              </a:rPr>
              <a:t>Ved</a:t>
            </a:r>
            <a:r>
              <a:rPr lang="en-US" dirty="0" smtClean="0">
                <a:latin typeface="Times New Roman" pitchFamily="18" charset="0"/>
                <a:cs typeface="Times New Roman" pitchFamily="18" charset="0"/>
              </a:rPr>
              <a:t> was compiled. </a:t>
            </a:r>
            <a:r>
              <a:rPr lang="en-US" dirty="0" err="1" smtClean="0">
                <a:latin typeface="Times New Roman" pitchFamily="18" charset="0"/>
                <a:cs typeface="Times New Roman" pitchFamily="18" charset="0"/>
              </a:rPr>
              <a:t>Sarawati</a:t>
            </a:r>
            <a:r>
              <a:rPr lang="en-US" dirty="0" smtClean="0">
                <a:latin typeface="Times New Roman" pitchFamily="18" charset="0"/>
                <a:cs typeface="Times New Roman" pitchFamily="18" charset="0"/>
              </a:rPr>
              <a:t> is mentioned some fifty times in the hymns of the Rig Veda. It is mentioned in thirteen hymns of the late books (1 and 10) of the Rig </a:t>
            </a:r>
            <a:r>
              <a:rPr lang="en-US" dirty="0" err="1" smtClean="0">
                <a:latin typeface="Times New Roman" pitchFamily="18" charset="0"/>
                <a:cs typeface="Times New Roman" pitchFamily="18" charset="0"/>
              </a:rPr>
              <a:t>Ved</a:t>
            </a:r>
            <a:r>
              <a:rPr lang="en-US" dirty="0" smtClean="0">
                <a:latin typeface="Times New Roman" pitchFamily="18" charset="0"/>
                <a:cs typeface="Times New Roman" pitchFamily="18" charset="0"/>
              </a:rPr>
              <a:t>.</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960</TotalTime>
  <Words>12288</Words>
  <Application>Microsoft Office PowerPoint</Application>
  <PresentationFormat>On-screen Show (4:3)</PresentationFormat>
  <Paragraphs>626</Paragraphs>
  <Slides>140</Slides>
  <Notes>0</Notes>
  <HiddenSlides>0</HiddenSlides>
  <MMClips>0</MMClips>
  <ScaleCrop>false</ScaleCrop>
  <HeadingPairs>
    <vt:vector size="4" baseType="variant">
      <vt:variant>
        <vt:lpstr>Theme</vt:lpstr>
      </vt:variant>
      <vt:variant>
        <vt:i4>1</vt:i4>
      </vt:variant>
      <vt:variant>
        <vt:lpstr>Slide Titles</vt:lpstr>
      </vt:variant>
      <vt:variant>
        <vt:i4>140</vt:i4>
      </vt:variant>
    </vt:vector>
  </HeadingPairs>
  <TitlesOfParts>
    <vt:vector size="141" baseType="lpstr">
      <vt:lpstr>Equity</vt:lpstr>
      <vt:lpstr>Slide 1</vt:lpstr>
      <vt:lpstr>HOLY RIVER GANGA </vt:lpstr>
      <vt:lpstr>Slide 3</vt:lpstr>
      <vt:lpstr>GANGA </vt:lpstr>
      <vt:lpstr>Slide 5</vt:lpstr>
      <vt:lpstr>GANGA </vt:lpstr>
      <vt:lpstr>Slide 7</vt:lpstr>
      <vt:lpstr>Slide 8</vt:lpstr>
      <vt:lpstr>Geology </vt:lpstr>
      <vt:lpstr>Hydrology </vt:lpstr>
      <vt:lpstr>Slide 11</vt:lpstr>
      <vt:lpstr>Continue……</vt:lpstr>
      <vt:lpstr>RELIGIOUS &amp; CULTURAL SIGNIFICANCE </vt:lpstr>
      <vt:lpstr>AWTARAN OF GANGA </vt:lpstr>
      <vt:lpstr>Slide 15</vt:lpstr>
      <vt:lpstr>Redemtion In Ganga </vt:lpstr>
      <vt:lpstr>Slide 17</vt:lpstr>
      <vt:lpstr>The Prifying Ganges </vt:lpstr>
      <vt:lpstr>CONSORT, SHAKTI AND MOTHER </vt:lpstr>
      <vt:lpstr>Ganga, Consort, Shakti, Mother </vt:lpstr>
      <vt:lpstr>Slide 21</vt:lpstr>
      <vt:lpstr>Ganga’s Classical Indian Iconography </vt:lpstr>
      <vt:lpstr>PURN KUMBHA </vt:lpstr>
      <vt:lpstr>Slide 24</vt:lpstr>
      <vt:lpstr>Slide 25</vt:lpstr>
      <vt:lpstr>Kumbh Mela </vt:lpstr>
      <vt:lpstr>CANALS </vt:lpstr>
      <vt:lpstr>Slide 28</vt:lpstr>
      <vt:lpstr>Dams And Barraages </vt:lpstr>
      <vt:lpstr>Slide 30</vt:lpstr>
      <vt:lpstr>ECONOMY </vt:lpstr>
      <vt:lpstr>TOURISM </vt:lpstr>
      <vt:lpstr>Ecology And Environment. </vt:lpstr>
      <vt:lpstr>HOLY RIVER YAMUNA </vt:lpstr>
      <vt:lpstr>YAMUNA </vt:lpstr>
      <vt:lpstr>YAMUNA </vt:lpstr>
      <vt:lpstr>      WHERE IS THE YAMUNA RIVER LOCATED, AND WHAT ARE ITS KEY GEOGRAPHICAL FEATURES  </vt:lpstr>
      <vt:lpstr>Slide 38</vt:lpstr>
      <vt:lpstr>What Is The Current State Of Pollution In The Yamuna River And Its Effects </vt:lpstr>
      <vt:lpstr>Effect On Pollution </vt:lpstr>
      <vt:lpstr>Slide 41</vt:lpstr>
      <vt:lpstr>Efforts For Pollution </vt:lpstr>
      <vt:lpstr>Key Sources Of Pollution In The Yamuna River:</vt:lpstr>
      <vt:lpstr>Slide 44</vt:lpstr>
      <vt:lpstr>Comparison to Other Polluted Rivers in India</vt:lpstr>
      <vt:lpstr>: </vt:lpstr>
      <vt:lpstr>Pollution Impacted The Sanctity Of The Yamuna River For Spiritual Practices </vt:lpstr>
      <vt:lpstr>Slide 48</vt:lpstr>
      <vt:lpstr>MEASURES ARE BEING TAKEN TO ADDRESS POLLUTION IN THE YAMUNA RIVER </vt:lpstr>
      <vt:lpstr>Slide 50</vt:lpstr>
      <vt:lpstr>Slide 51</vt:lpstr>
      <vt:lpstr>HOW CAN TRAVELERS GET TO THE YAMUNA RIVER AND ITS SACRED SITES DURING INDIA TOURS </vt:lpstr>
      <vt:lpstr>Slide 53</vt:lpstr>
      <vt:lpstr>Slide 54</vt:lpstr>
      <vt:lpstr>THE BEST TIME TO VISIT THE YAMUNA RIVER FOR SPIRITUAL AND CULTURAL EXPERIENCES </vt:lpstr>
      <vt:lpstr>Slide 56</vt:lpstr>
      <vt:lpstr>Slide 57</vt:lpstr>
      <vt:lpstr>Slide 58</vt:lpstr>
      <vt:lpstr>Slide 59</vt:lpstr>
      <vt:lpstr>Cultural Insights for Visitors: </vt:lpstr>
      <vt:lpstr>GODAWARI </vt:lpstr>
      <vt:lpstr>GODAWARI </vt:lpstr>
      <vt:lpstr>GODAVARI </vt:lpstr>
      <vt:lpstr>GODAVARI </vt:lpstr>
      <vt:lpstr>Godavari River</vt:lpstr>
      <vt:lpstr>Historical Importance Of Godavari </vt:lpstr>
      <vt:lpstr>Slide 67</vt:lpstr>
      <vt:lpstr>Slide 68</vt:lpstr>
      <vt:lpstr>Slide 69</vt:lpstr>
      <vt:lpstr>Slide 70</vt:lpstr>
      <vt:lpstr>Slide 71</vt:lpstr>
      <vt:lpstr>Slide 72</vt:lpstr>
      <vt:lpstr>Slide 73</vt:lpstr>
      <vt:lpstr>Slide 74</vt:lpstr>
      <vt:lpstr>BHADRACHALAM</vt:lpstr>
      <vt:lpstr>Slide 76</vt:lpstr>
      <vt:lpstr>Antharvedi </vt:lpstr>
      <vt:lpstr>Pushkara </vt:lpstr>
      <vt:lpstr>During Pushkara of the specified river all Brahmaadi Devathas, all Sages, all Pithru Devathas, all Theerthas in Bhoomandala including Ganga (Ganges) enters that particular river along with Brihaspathi and Pushkara. This timing of their entry is considered as highly sacred and celestial that has the power to diminish even the ghastly and dreadful sins committed. Having darshan, taking bath, touching Pushkara waters, drinking the sacred waters of Pushkara is considered to be highly meritorious and soul cleansing. GO + Da + Vari; Go means Cow; Da means granting, giving; Vari means water (life force/praana). Godavari is the one that has made praana daana to the Cow. In a spiritual sense Godavari indicates the geographical element and the direction while performing vedic rituals that we generally come across in Sankalpa sloka … “Godavari Dakshina theere” that means... I am performing this ritual by sitting to the south of the holy river Godavari. It is said that, merits of performing Penance on the banks of river Narmada (Reva), death on the banks of Ganga, charity at Kurukshethra all the three put together one will get by taking bath in the holy river Godavari. </vt:lpstr>
      <vt:lpstr>Slide 80</vt:lpstr>
      <vt:lpstr>Slide 81</vt:lpstr>
      <vt:lpstr>Religious Significance </vt:lpstr>
      <vt:lpstr>Origin And Meaning Of Word Godavari </vt:lpstr>
      <vt:lpstr>Manifestation Of Godavari In Earth </vt:lpstr>
      <vt:lpstr>B. Origin of Godavari and period of her manifestation </vt:lpstr>
      <vt:lpstr>Few Names Of Godavari </vt:lpstr>
      <vt:lpstr>Special Features Of Godavari </vt:lpstr>
      <vt:lpstr>4. B. Worldly Features </vt:lpstr>
      <vt:lpstr>About Godavari River</vt:lpstr>
      <vt:lpstr>Pollution </vt:lpstr>
      <vt:lpstr>SARASWATI</vt:lpstr>
      <vt:lpstr> RIVER SARASWATI </vt:lpstr>
      <vt:lpstr>HOLLY RIVER SARASWATI </vt:lpstr>
      <vt:lpstr>Slide 94</vt:lpstr>
      <vt:lpstr>Slide 95</vt:lpstr>
      <vt:lpstr>Slide 96</vt:lpstr>
      <vt:lpstr>DISCRIPTION OF SARASWATI </vt:lpstr>
      <vt:lpstr>LOCATION </vt:lpstr>
      <vt:lpstr>SARASWATI IN VEDAS </vt:lpstr>
      <vt:lpstr>SARASWATI IN VEDAS </vt:lpstr>
      <vt:lpstr>Slide 101</vt:lpstr>
      <vt:lpstr>CONTINUE….</vt:lpstr>
      <vt:lpstr>Slide 103</vt:lpstr>
      <vt:lpstr>Slide 104</vt:lpstr>
      <vt:lpstr>Slide 105</vt:lpstr>
      <vt:lpstr>Slide 106</vt:lpstr>
      <vt:lpstr>Slide 107</vt:lpstr>
      <vt:lpstr>Slide 108</vt:lpstr>
      <vt:lpstr>NARMADA </vt:lpstr>
      <vt:lpstr>NARMADA </vt:lpstr>
      <vt:lpstr>Slide 111</vt:lpstr>
      <vt:lpstr>Slide 112</vt:lpstr>
      <vt:lpstr>Slide 113</vt:lpstr>
      <vt:lpstr>Slide 114</vt:lpstr>
      <vt:lpstr>Slide 115</vt:lpstr>
      <vt:lpstr>Slide 116</vt:lpstr>
      <vt:lpstr>Slide 117</vt:lpstr>
      <vt:lpstr>THE NARMADA: MOST SACRED RIVER</vt:lpstr>
      <vt:lpstr>NARMADA </vt:lpstr>
      <vt:lpstr>HOLLY RIVER NARMADA </vt:lpstr>
      <vt:lpstr>Slide 121</vt:lpstr>
      <vt:lpstr>Slide 122</vt:lpstr>
      <vt:lpstr>Slide 123</vt:lpstr>
      <vt:lpstr>Slide 124</vt:lpstr>
      <vt:lpstr>Slide 125</vt:lpstr>
      <vt:lpstr>Slide 126</vt:lpstr>
      <vt:lpstr>Slide 127</vt:lpstr>
      <vt:lpstr> HOLY RIVER SINDHU </vt:lpstr>
      <vt:lpstr>Slide 129</vt:lpstr>
      <vt:lpstr>Slide 130</vt:lpstr>
      <vt:lpstr>Slide 131</vt:lpstr>
      <vt:lpstr>Slide 132</vt:lpstr>
      <vt:lpstr>SINDHU DARSHAN</vt:lpstr>
      <vt:lpstr>HOLY RIVRT KAVERI </vt:lpstr>
      <vt:lpstr>Slide 135</vt:lpstr>
      <vt:lpstr>Slide 136</vt:lpstr>
      <vt:lpstr>Slide 137</vt:lpstr>
      <vt:lpstr>Slide 138</vt:lpstr>
      <vt:lpstr>Slide 139</vt:lpstr>
      <vt:lpstr>Slide 140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HOLY RIVER YAMUNA</dc:title>
  <dc:creator>anant</dc:creator>
  <cp:lastModifiedBy>anant</cp:lastModifiedBy>
  <cp:revision>227</cp:revision>
  <dcterms:created xsi:type="dcterms:W3CDTF">2024-03-15T08:23:45Z</dcterms:created>
  <dcterms:modified xsi:type="dcterms:W3CDTF">2024-03-30T07:32:37Z</dcterms:modified>
</cp:coreProperties>
</file>