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56" r:id="rId3"/>
    <p:sldId id="272" r:id="rId4"/>
    <p:sldId id="273" r:id="rId5"/>
    <p:sldId id="275" r:id="rId6"/>
    <p:sldId id="276" r:id="rId7"/>
    <p:sldId id="277"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57" r:id="rId21"/>
    <p:sldId id="258"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22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B642E3-2926-4F37-A7DE-9E240ED689E1}" type="datetimeFigureOut">
              <a:rPr lang="en-US" smtClean="0"/>
              <a:pPr/>
              <a:t>15-Apr-24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FB0910-BA7A-495A-A12D-B3744727B8B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B642E3-2926-4F37-A7DE-9E240ED689E1}" type="datetimeFigureOut">
              <a:rPr lang="en-US" smtClean="0"/>
              <a:pPr/>
              <a:t>15-Apr-24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FB0910-BA7A-495A-A12D-B3744727B8B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B642E3-2926-4F37-A7DE-9E240ED689E1}" type="datetimeFigureOut">
              <a:rPr lang="en-US" smtClean="0"/>
              <a:pPr/>
              <a:t>15-Apr-24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FB0910-BA7A-495A-A12D-B3744727B8B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B642E3-2926-4F37-A7DE-9E240ED689E1}" type="datetimeFigureOut">
              <a:rPr lang="en-US" smtClean="0"/>
              <a:pPr/>
              <a:t>15-Apr-24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FB0910-BA7A-495A-A12D-B3744727B8B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B642E3-2926-4F37-A7DE-9E240ED689E1}" type="datetimeFigureOut">
              <a:rPr lang="en-US" smtClean="0"/>
              <a:pPr/>
              <a:t>15-Apr-24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FB0910-BA7A-495A-A12D-B3744727B8B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B642E3-2926-4F37-A7DE-9E240ED689E1}" type="datetimeFigureOut">
              <a:rPr lang="en-US" smtClean="0"/>
              <a:pPr/>
              <a:t>15-Apr-24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FB0910-BA7A-495A-A12D-B3744727B8B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B642E3-2926-4F37-A7DE-9E240ED689E1}" type="datetimeFigureOut">
              <a:rPr lang="en-US" smtClean="0"/>
              <a:pPr/>
              <a:t>15-Apr-24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FB0910-BA7A-495A-A12D-B3744727B8B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B642E3-2926-4F37-A7DE-9E240ED689E1}" type="datetimeFigureOut">
              <a:rPr lang="en-US" smtClean="0"/>
              <a:pPr/>
              <a:t>15-Apr-24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FB0910-BA7A-495A-A12D-B3744727B8B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B642E3-2926-4F37-A7DE-9E240ED689E1}" type="datetimeFigureOut">
              <a:rPr lang="en-US" smtClean="0"/>
              <a:pPr/>
              <a:t>15-Apr-24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FB0910-BA7A-495A-A12D-B3744727B8B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B642E3-2926-4F37-A7DE-9E240ED689E1}" type="datetimeFigureOut">
              <a:rPr lang="en-US" smtClean="0"/>
              <a:pPr/>
              <a:t>15-Apr-24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FB0910-BA7A-495A-A12D-B3744727B8B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B642E3-2926-4F37-A7DE-9E240ED689E1}" type="datetimeFigureOut">
              <a:rPr lang="en-US" smtClean="0"/>
              <a:pPr/>
              <a:t>15-Apr-24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FB0910-BA7A-495A-A12D-B3744727B8B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B642E3-2926-4F37-A7DE-9E240ED689E1}" type="datetimeFigureOut">
              <a:rPr lang="en-US" smtClean="0"/>
              <a:pPr/>
              <a:t>15-Apr-24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FB0910-BA7A-495A-A12D-B3744727B8B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nant\Desktop\images (2).jpg"/>
          <p:cNvPicPr>
            <a:picLocks noChangeAspect="1" noChangeArrowheads="1"/>
          </p:cNvPicPr>
          <p:nvPr/>
        </p:nvPicPr>
        <p:blipFill>
          <a:blip r:embed="rId2"/>
          <a:srcRect/>
          <a:stretch>
            <a:fillRect/>
          </a:stretch>
        </p:blipFill>
        <p:spPr bwMode="auto">
          <a:xfrm>
            <a:off x="0" y="1066800"/>
            <a:ext cx="9144001" cy="418941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MAJOR CROPS GROWN IN ANCIENT INDIA </a:t>
            </a:r>
            <a:endParaRPr lang="en-US" b="1" dirty="0"/>
          </a:p>
        </p:txBody>
      </p:sp>
      <p:sp>
        <p:nvSpPr>
          <p:cNvPr id="3" name="Content Placeholder 2"/>
          <p:cNvSpPr>
            <a:spLocks noGrp="1"/>
          </p:cNvSpPr>
          <p:nvPr>
            <p:ph idx="1"/>
          </p:nvPr>
        </p:nvSpPr>
        <p:spPr/>
        <p:txBody>
          <a:bodyPr>
            <a:normAutofit fontScale="85000" lnSpcReduction="20000"/>
          </a:bodyPr>
          <a:lstStyle/>
          <a:p>
            <a:pPr algn="just"/>
            <a:r>
              <a:rPr lang="en-US" dirty="0"/>
              <a:t>It is also quite clear from the archaeological excavations that </a:t>
            </a:r>
            <a:r>
              <a:rPr lang="en-US" dirty="0" smtClean="0"/>
              <a:t>the agriculture </a:t>
            </a:r>
            <a:r>
              <a:rPr lang="en-US" dirty="0"/>
              <a:t>and animal husbandry went together. Even the pre-</a:t>
            </a:r>
            <a:r>
              <a:rPr lang="en-US" dirty="0" err="1"/>
              <a:t>Harappan</a:t>
            </a:r>
            <a:r>
              <a:rPr lang="en-US" dirty="0"/>
              <a:t> </a:t>
            </a:r>
            <a:r>
              <a:rPr lang="en-US" dirty="0" smtClean="0"/>
              <a:t>levels of </a:t>
            </a:r>
            <a:r>
              <a:rPr lang="en-US" dirty="0" err="1"/>
              <a:t>Kalibangan</a:t>
            </a:r>
            <a:r>
              <a:rPr lang="en-US" dirty="0"/>
              <a:t> in western Rajasthan, had domesticated cattle. India was </a:t>
            </a:r>
            <a:r>
              <a:rPr lang="en-US" dirty="0" smtClean="0"/>
              <a:t>also regarded </a:t>
            </a:r>
            <a:r>
              <a:rPr lang="en-US" dirty="0"/>
              <a:t>as the home of </a:t>
            </a:r>
            <a:r>
              <a:rPr lang="en-US" dirty="0" err="1"/>
              <a:t>Mung</a:t>
            </a:r>
            <a:r>
              <a:rPr lang="en-US" dirty="0"/>
              <a:t> and mash. In the </a:t>
            </a:r>
            <a:r>
              <a:rPr lang="en-US" dirty="0" err="1"/>
              <a:t>vedic</a:t>
            </a:r>
            <a:r>
              <a:rPr lang="en-US" dirty="0"/>
              <a:t> and post-Vedic </a:t>
            </a:r>
            <a:r>
              <a:rPr lang="en-US" dirty="0" smtClean="0"/>
              <a:t>period mash </a:t>
            </a:r>
            <a:r>
              <a:rPr lang="en-US" dirty="0"/>
              <a:t>enriched the Indian diet, cookery and religious ceremonies to </a:t>
            </a:r>
            <a:r>
              <a:rPr lang="en-US" dirty="0" smtClean="0"/>
              <a:t>great extent.2 </a:t>
            </a:r>
            <a:r>
              <a:rPr lang="en-US" dirty="0"/>
              <a:t>It is thought that rice, which is the most extensively cultivated crop </a:t>
            </a:r>
            <a:r>
              <a:rPr lang="en-US" dirty="0" smtClean="0"/>
              <a:t>in the </a:t>
            </a:r>
            <a:r>
              <a:rPr lang="en-US" dirty="0"/>
              <a:t>world and which serves as the staple food for the largest population </a:t>
            </a:r>
            <a:r>
              <a:rPr lang="en-US" dirty="0" smtClean="0"/>
              <a:t>these days</a:t>
            </a:r>
            <a:r>
              <a:rPr lang="en-US" dirty="0"/>
              <a:t>, had its cultivation originated in India, Burma or Indo-China.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AGRICULTURE IN VEDIC LITERATURE </a:t>
            </a:r>
            <a:endParaRPr lang="en-US" dirty="0"/>
          </a:p>
        </p:txBody>
      </p:sp>
      <p:sp>
        <p:nvSpPr>
          <p:cNvPr id="5" name="Content Placeholder 4"/>
          <p:cNvSpPr>
            <a:spLocks noGrp="1"/>
          </p:cNvSpPr>
          <p:nvPr>
            <p:ph idx="1"/>
          </p:nvPr>
        </p:nvSpPr>
        <p:spPr>
          <a:xfrm>
            <a:off x="609600" y="1524000"/>
            <a:ext cx="8229600" cy="4800600"/>
          </a:xfrm>
        </p:spPr>
        <p:txBody>
          <a:bodyPr>
            <a:normAutofit lnSpcReduction="10000"/>
          </a:bodyPr>
          <a:lstStyle/>
          <a:p>
            <a:pPr algn="just"/>
            <a:r>
              <a:rPr lang="en-US" dirty="0" smtClean="0"/>
              <a:t>Furthermore, the Vedic literature indicates that the cultivators in the Vedic period possessed a fair knowledge of the fertility of land, selection and treatment of seeds, seasons of sowing and harvesting, rotation and other cultural practices of crops, </a:t>
            </a:r>
            <a:r>
              <a:rPr lang="en-US" dirty="0" err="1" smtClean="0"/>
              <a:t>manuring</a:t>
            </a:r>
            <a:r>
              <a:rPr lang="en-US" dirty="0" smtClean="0"/>
              <a:t> for increase of production of crops and the like. </a:t>
            </a:r>
            <a:r>
              <a:rPr lang="en-US" dirty="0" err="1" smtClean="0"/>
              <a:t>Jaittiriva</a:t>
            </a:r>
            <a:r>
              <a:rPr lang="en-US" dirty="0" smtClean="0"/>
              <a:t> </a:t>
            </a:r>
            <a:r>
              <a:rPr lang="en-US" dirty="0" err="1" smtClean="0"/>
              <a:t>Samhita</a:t>
            </a:r>
            <a:r>
              <a:rPr lang="en-US" dirty="0" smtClean="0"/>
              <a:t> mentions that rice would be sown in summer and pulses in winter on the same field</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AGRICULTURE IN BUDDIST PERIOD </a:t>
            </a:r>
            <a:endParaRPr lang="en-US" dirty="0"/>
          </a:p>
        </p:txBody>
      </p:sp>
      <p:sp>
        <p:nvSpPr>
          <p:cNvPr id="3" name="Content Placeholder 2"/>
          <p:cNvSpPr>
            <a:spLocks noGrp="1"/>
          </p:cNvSpPr>
          <p:nvPr>
            <p:ph idx="1"/>
          </p:nvPr>
        </p:nvSpPr>
        <p:spPr/>
        <p:txBody>
          <a:bodyPr>
            <a:normAutofit lnSpcReduction="10000"/>
          </a:bodyPr>
          <a:lstStyle/>
          <a:p>
            <a:r>
              <a:rPr lang="en-US" dirty="0"/>
              <a:t>During the Buddhist period people retained their interest in agriculture.</a:t>
            </a:r>
          </a:p>
          <a:p>
            <a:r>
              <a:rPr lang="en-US" dirty="0"/>
              <a:t>The usefulness of cattle was also fully </a:t>
            </a:r>
            <a:r>
              <a:rPr lang="en-US" dirty="0" err="1"/>
              <a:t>realised</a:t>
            </a:r>
            <a:r>
              <a:rPr lang="en-US" dirty="0"/>
              <a:t> by the people. The evolution </a:t>
            </a:r>
            <a:r>
              <a:rPr lang="en-US" dirty="0" smtClean="0"/>
              <a:t>of gardening </a:t>
            </a:r>
            <a:r>
              <a:rPr lang="en-US" dirty="0"/>
              <a:t>is intimately associated with Buddhist temples and monasteries. </a:t>
            </a:r>
            <a:r>
              <a:rPr lang="en-US" dirty="0" smtClean="0"/>
              <a:t>The </a:t>
            </a:r>
            <a:r>
              <a:rPr lang="en-US" dirty="0" err="1" smtClean="0"/>
              <a:t>Mauryan</a:t>
            </a:r>
            <a:r>
              <a:rPr lang="en-US" dirty="0" smtClean="0"/>
              <a:t> </a:t>
            </a:r>
            <a:r>
              <a:rPr lang="en-US" dirty="0"/>
              <a:t>period also, laid great stress on the promotion  </a:t>
            </a:r>
            <a:r>
              <a:rPr lang="en-US" dirty="0" smtClean="0"/>
              <a:t>agriculture</a:t>
            </a:r>
            <a:r>
              <a:rPr lang="en-US" dirty="0"/>
              <a:t>, </a:t>
            </a:r>
            <a:r>
              <a:rPr lang="en-US" dirty="0" smtClean="0"/>
              <a:t>forest produces</a:t>
            </a:r>
            <a:r>
              <a:rPr lang="en-US" dirty="0"/>
              <a:t>, pasture lands, cows, horses and elephants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8229600" cy="6096000"/>
          </a:xfrm>
        </p:spPr>
        <p:txBody>
          <a:bodyPr>
            <a:normAutofit/>
          </a:bodyPr>
          <a:lstStyle/>
          <a:p>
            <a:pPr algn="just"/>
            <a:r>
              <a:rPr lang="en-US" dirty="0" smtClean="0"/>
              <a:t>The </a:t>
            </a:r>
            <a:r>
              <a:rPr lang="en-US" dirty="0"/>
              <a:t>animal husbandry made a tremendous progress and the </a:t>
            </a:r>
            <a:r>
              <a:rPr lang="en-US" dirty="0" smtClean="0"/>
              <a:t>veterinary service </a:t>
            </a:r>
            <a:r>
              <a:rPr lang="en-US" dirty="0"/>
              <a:t>was made available to the community. </a:t>
            </a:r>
            <a:r>
              <a:rPr lang="en-US" dirty="0" err="1"/>
              <a:t>Magasthenes</a:t>
            </a:r>
            <a:r>
              <a:rPr lang="en-US" dirty="0"/>
              <a:t>, the </a:t>
            </a:r>
            <a:r>
              <a:rPr lang="en-US" dirty="0" smtClean="0"/>
              <a:t>Greek ambassador </a:t>
            </a:r>
            <a:r>
              <a:rPr lang="en-US" dirty="0"/>
              <a:t>at the court  </a:t>
            </a:r>
            <a:r>
              <a:rPr lang="en-US" dirty="0" smtClean="0"/>
              <a:t>Chandragupta </a:t>
            </a:r>
            <a:r>
              <a:rPr lang="en-US" dirty="0" err="1"/>
              <a:t>Maurya</a:t>
            </a:r>
            <a:r>
              <a:rPr lang="en-US" dirty="0"/>
              <a:t> (321 BC – 297 BC) </a:t>
            </a:r>
            <a:r>
              <a:rPr lang="en-US" dirty="0" smtClean="0"/>
              <a:t>records that “Famine </a:t>
            </a:r>
            <a:r>
              <a:rPr lang="en-US" dirty="0"/>
              <a:t>has never visited India and there has never been a general </a:t>
            </a:r>
            <a:r>
              <a:rPr lang="en-US" dirty="0" smtClean="0"/>
              <a:t>scarcity in </a:t>
            </a:r>
            <a:r>
              <a:rPr lang="en-US" dirty="0"/>
              <a:t>the supply of nourishing food”</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AGRICULTURE : A MAJOR SOURCE OF INCOME </a:t>
            </a:r>
            <a:endParaRPr lang="en-US" dirty="0"/>
          </a:p>
        </p:txBody>
      </p:sp>
      <p:sp>
        <p:nvSpPr>
          <p:cNvPr id="3" name="Content Placeholder 2"/>
          <p:cNvSpPr>
            <a:spLocks noGrp="1"/>
          </p:cNvSpPr>
          <p:nvPr>
            <p:ph idx="1"/>
          </p:nvPr>
        </p:nvSpPr>
        <p:spPr/>
        <p:txBody>
          <a:bodyPr>
            <a:normAutofit/>
          </a:bodyPr>
          <a:lstStyle/>
          <a:p>
            <a:pPr algn="just"/>
            <a:r>
              <a:rPr lang="en-US" dirty="0"/>
              <a:t>The </a:t>
            </a:r>
            <a:r>
              <a:rPr lang="en-US" dirty="0" err="1"/>
              <a:t>Arthashastra</a:t>
            </a:r>
            <a:r>
              <a:rPr lang="en-US" dirty="0"/>
              <a:t>, the chief source of all sorts of knowledge of </a:t>
            </a:r>
            <a:r>
              <a:rPr lang="en-US" dirty="0" smtClean="0"/>
              <a:t>this period</a:t>
            </a:r>
            <a:r>
              <a:rPr lang="en-US" dirty="0"/>
              <a:t>, mentions the name of various crops like </a:t>
            </a:r>
            <a:r>
              <a:rPr lang="en-US" dirty="0" err="1"/>
              <a:t>Sali</a:t>
            </a:r>
            <a:r>
              <a:rPr lang="en-US" dirty="0"/>
              <a:t> (rice), </a:t>
            </a:r>
            <a:r>
              <a:rPr lang="en-US" dirty="0" err="1"/>
              <a:t>varichi</a:t>
            </a:r>
            <a:r>
              <a:rPr lang="en-US" dirty="0"/>
              <a:t> (rice), </a:t>
            </a:r>
            <a:r>
              <a:rPr lang="en-US" dirty="0" err="1" smtClean="0"/>
              <a:t>tila</a:t>
            </a:r>
            <a:r>
              <a:rPr lang="en-US" dirty="0" smtClean="0"/>
              <a:t> (</a:t>
            </a:r>
            <a:r>
              <a:rPr lang="en-US" dirty="0" err="1" smtClean="0"/>
              <a:t>sesamum</a:t>
            </a:r>
            <a:r>
              <a:rPr lang="en-US" dirty="0"/>
              <a:t>), </a:t>
            </a:r>
            <a:r>
              <a:rPr lang="en-US" dirty="0" err="1"/>
              <a:t>masha</a:t>
            </a:r>
            <a:r>
              <a:rPr lang="en-US" dirty="0"/>
              <a:t>, </a:t>
            </a:r>
            <a:r>
              <a:rPr lang="en-US" dirty="0" err="1"/>
              <a:t>masura</a:t>
            </a:r>
            <a:r>
              <a:rPr lang="en-US" dirty="0"/>
              <a:t>, </a:t>
            </a:r>
            <a:r>
              <a:rPr lang="en-US" dirty="0" err="1"/>
              <a:t>yoda</a:t>
            </a:r>
            <a:r>
              <a:rPr lang="en-US" dirty="0"/>
              <a:t>(barley), </a:t>
            </a:r>
            <a:r>
              <a:rPr lang="en-US" dirty="0" err="1"/>
              <a:t>godhuma</a:t>
            </a:r>
            <a:r>
              <a:rPr lang="en-US" dirty="0"/>
              <a:t> (wheat), </a:t>
            </a:r>
            <a:r>
              <a:rPr lang="en-US" dirty="0" err="1"/>
              <a:t>atasi</a:t>
            </a:r>
            <a:r>
              <a:rPr lang="en-US" dirty="0"/>
              <a:t> (linseed) </a:t>
            </a:r>
            <a:r>
              <a:rPr lang="en-US" dirty="0" smtClean="0"/>
              <a:t>and </a:t>
            </a:r>
            <a:r>
              <a:rPr lang="en-US" dirty="0" err="1" smtClean="0"/>
              <a:t>sarshapa</a:t>
            </a:r>
            <a:r>
              <a:rPr lang="en-US" dirty="0" smtClean="0"/>
              <a:t> </a:t>
            </a:r>
            <a:r>
              <a:rPr lang="en-US" dirty="0"/>
              <a:t>(mustard). The mash </a:t>
            </a:r>
            <a:r>
              <a:rPr lang="en-US" dirty="0" smtClean="0"/>
              <a:t>pulse began </a:t>
            </a:r>
            <a:r>
              <a:rPr lang="en-US" dirty="0"/>
              <a:t>to be used as a horse food during the</a:t>
            </a:r>
          </a:p>
          <a:p>
            <a:pPr algn="just"/>
            <a:r>
              <a:rPr lang="en-US" dirty="0" err="1"/>
              <a:t>Mauryan</a:t>
            </a:r>
            <a:r>
              <a:rPr lang="en-US" dirty="0"/>
              <a:t> and </a:t>
            </a:r>
            <a:r>
              <a:rPr lang="en-US" dirty="0" err="1"/>
              <a:t>Kushan</a:t>
            </a:r>
            <a:r>
              <a:rPr lang="en-US" dirty="0"/>
              <a:t> period</a:t>
            </a:r>
          </a:p>
          <a:p>
            <a:pPr algn="just"/>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AGRICLTURE DURING KING  ASHOK PERIOD  </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err="1"/>
              <a:t>Ashoka</a:t>
            </a:r>
            <a:r>
              <a:rPr lang="en-US" dirty="0"/>
              <a:t> (273 B.C. – 232 B.C.) actively promoted arboriculture and</a:t>
            </a:r>
          </a:p>
          <a:p>
            <a:pPr algn="just"/>
            <a:r>
              <a:rPr lang="en-US" dirty="0"/>
              <a:t>horticulture. ‘</a:t>
            </a:r>
            <a:r>
              <a:rPr lang="en-US" dirty="0" err="1"/>
              <a:t>Sanchi</a:t>
            </a:r>
            <a:r>
              <a:rPr lang="en-US" dirty="0"/>
              <a:t>’ provides us with a glimpse of this culture. Veterinary</a:t>
            </a:r>
          </a:p>
          <a:p>
            <a:pPr algn="just"/>
            <a:r>
              <a:rPr lang="en-US" dirty="0"/>
              <a:t>hospitals were state institutions and were functioning all over the empire during</a:t>
            </a:r>
          </a:p>
          <a:p>
            <a:pPr algn="just"/>
            <a:r>
              <a:rPr lang="en-US" dirty="0"/>
              <a:t>the </a:t>
            </a:r>
            <a:r>
              <a:rPr lang="en-US" dirty="0" err="1"/>
              <a:t>Ashoka</a:t>
            </a:r>
            <a:r>
              <a:rPr lang="en-US" dirty="0"/>
              <a:t> period. After the </a:t>
            </a:r>
            <a:r>
              <a:rPr lang="en-US" dirty="0" err="1"/>
              <a:t>Mauryans</a:t>
            </a:r>
            <a:r>
              <a:rPr lang="en-US" dirty="0"/>
              <a:t>, the </a:t>
            </a:r>
            <a:r>
              <a:rPr lang="en-US" dirty="0" err="1"/>
              <a:t>Sungas</a:t>
            </a:r>
            <a:r>
              <a:rPr lang="en-US" dirty="0"/>
              <a:t> ruled India. In this period</a:t>
            </a:r>
          </a:p>
          <a:p>
            <a:pPr algn="just"/>
            <a:r>
              <a:rPr lang="en-US" dirty="0"/>
              <a:t>2</a:t>
            </a:r>
          </a:p>
          <a:p>
            <a:pPr algn="just"/>
            <a:r>
              <a:rPr lang="en-US" dirty="0"/>
              <a:t>brick-wells and improved agricultural implements of iron were found in</a:t>
            </a:r>
          </a:p>
          <a:p>
            <a:pPr algn="just"/>
            <a:r>
              <a:rPr lang="en-US" dirty="0"/>
              <a:t>abundance. Cultivation of rice and coconut palms was done extensively</a:t>
            </a:r>
          </a:p>
          <a:p>
            <a:pPr algn="just"/>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pPr algn="just"/>
            <a:r>
              <a:rPr lang="en-US" dirty="0"/>
              <a:t>The people of Deccan, the </a:t>
            </a:r>
            <a:r>
              <a:rPr lang="en-US" dirty="0" err="1"/>
              <a:t>Satvahans</a:t>
            </a:r>
            <a:r>
              <a:rPr lang="en-US" dirty="0"/>
              <a:t> (</a:t>
            </a:r>
            <a:r>
              <a:rPr lang="en-US" dirty="0" err="1"/>
              <a:t>Andhras</a:t>
            </a:r>
            <a:r>
              <a:rPr lang="en-US" dirty="0"/>
              <a:t>) cultivated cotton and</a:t>
            </a:r>
          </a:p>
          <a:p>
            <a:pPr algn="just"/>
            <a:r>
              <a:rPr lang="en-US" dirty="0"/>
              <a:t>Andhra was known for its cotton cloth, because of extensive cultivation of</a:t>
            </a:r>
          </a:p>
          <a:p>
            <a:pPr algn="just"/>
            <a:r>
              <a:rPr lang="en-US" dirty="0"/>
              <a:t>cotton there. According to R.S. Sharma, “the art of transplanting rice seedlings</a:t>
            </a:r>
          </a:p>
          <a:p>
            <a:pPr algn="just"/>
            <a:r>
              <a:rPr lang="en-US" dirty="0"/>
              <a:t>was widely practiced in the first two centuries in the deltas of Krishna and</a:t>
            </a:r>
          </a:p>
          <a:p>
            <a:pPr algn="just"/>
            <a:r>
              <a:rPr lang="en-US" dirty="0"/>
              <a:t>Godavari, which became the rice bowl of south India”. Iron technology made</a:t>
            </a:r>
          </a:p>
          <a:p>
            <a:pPr algn="just"/>
            <a:r>
              <a:rPr lang="en-US" dirty="0"/>
              <a:t>great progress in the age of </a:t>
            </a:r>
            <a:r>
              <a:rPr lang="en-US" dirty="0" err="1"/>
              <a:t>Satvahans</a:t>
            </a:r>
            <a:r>
              <a:rPr lang="en-US" dirty="0"/>
              <a:t> (235 BC – 25 A.D.) and </a:t>
            </a:r>
            <a:r>
              <a:rPr lang="en-US" dirty="0" err="1"/>
              <a:t>Kushan</a:t>
            </a:r>
            <a:r>
              <a:rPr lang="en-US" dirty="0"/>
              <a:t> (78</a:t>
            </a:r>
          </a:p>
          <a:p>
            <a:pPr algn="just"/>
            <a:r>
              <a:rPr lang="en-US" dirty="0"/>
              <a:t>A.D. – 200AD</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20000"/>
          </a:bodyPr>
          <a:lstStyle/>
          <a:p>
            <a:pPr algn="just"/>
            <a:r>
              <a:rPr lang="en-US" dirty="0"/>
              <a:t>The south Indian culture, which broadly fall into two groups, viz. the</a:t>
            </a:r>
          </a:p>
          <a:p>
            <a:pPr algn="just"/>
            <a:r>
              <a:rPr lang="en-US" dirty="0"/>
              <a:t>Tamil group, comprising </a:t>
            </a:r>
            <a:r>
              <a:rPr lang="en-US" dirty="0" err="1"/>
              <a:t>Pandyas</a:t>
            </a:r>
            <a:r>
              <a:rPr lang="en-US" dirty="0"/>
              <a:t> (560-920), </a:t>
            </a:r>
            <a:r>
              <a:rPr lang="en-US" dirty="0" err="1"/>
              <a:t>Cheras</a:t>
            </a:r>
            <a:r>
              <a:rPr lang="en-US" dirty="0"/>
              <a:t>, Cholas (850-1311),</a:t>
            </a:r>
          </a:p>
          <a:p>
            <a:pPr algn="just"/>
            <a:r>
              <a:rPr lang="en-US" dirty="0" err="1"/>
              <a:t>Hoysala</a:t>
            </a:r>
            <a:r>
              <a:rPr lang="en-US" dirty="0"/>
              <a:t> (1022-1342), </a:t>
            </a:r>
            <a:r>
              <a:rPr lang="en-US" dirty="0" err="1"/>
              <a:t>Kakatiyas</a:t>
            </a:r>
            <a:r>
              <a:rPr lang="en-US" dirty="0"/>
              <a:t> (1100-1323) and </a:t>
            </a:r>
            <a:r>
              <a:rPr lang="en-US" dirty="0" err="1"/>
              <a:t>Pallavas</a:t>
            </a:r>
            <a:r>
              <a:rPr lang="en-US" dirty="0"/>
              <a:t> (550-912) and the</a:t>
            </a:r>
          </a:p>
          <a:p>
            <a:pPr algn="just"/>
            <a:r>
              <a:rPr lang="en-US" dirty="0"/>
              <a:t>Deccan group comprising </a:t>
            </a:r>
            <a:r>
              <a:rPr lang="en-US" dirty="0" err="1"/>
              <a:t>Chalukyas</a:t>
            </a:r>
            <a:r>
              <a:rPr lang="en-US" dirty="0"/>
              <a:t> (535-1200) and </a:t>
            </a:r>
            <a:r>
              <a:rPr lang="en-US" dirty="0" err="1"/>
              <a:t>Rashtrakutas</a:t>
            </a:r>
            <a:r>
              <a:rPr lang="en-US" dirty="0"/>
              <a:t> (735-993) is</a:t>
            </a:r>
          </a:p>
          <a:p>
            <a:pPr algn="just"/>
            <a:r>
              <a:rPr lang="en-US" dirty="0"/>
              <a:t>endowed with a powerful originality. Though these states were engaged in</a:t>
            </a:r>
          </a:p>
          <a:p>
            <a:pPr algn="just"/>
            <a:r>
              <a:rPr lang="en-US" dirty="0"/>
              <a:t>fighting among themselves and </a:t>
            </a:r>
            <a:r>
              <a:rPr lang="en-US" dirty="0" err="1"/>
              <a:t>nibblings</a:t>
            </a:r>
            <a:r>
              <a:rPr lang="en-US" dirty="0"/>
              <a:t> at each others territories, yet their</a:t>
            </a:r>
          </a:p>
          <a:p>
            <a:pPr algn="just"/>
            <a:r>
              <a:rPr lang="en-US" dirty="0"/>
              <a:t>contribution to agriculture and to the culture of India as a whole is of</a:t>
            </a:r>
          </a:p>
          <a:p>
            <a:pPr algn="just"/>
            <a:r>
              <a:rPr lang="en-US" dirty="0"/>
              <a:t>tremendous importance.</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0000" lnSpcReduction="20000"/>
          </a:bodyPr>
          <a:lstStyle/>
          <a:p>
            <a:pPr algn="just"/>
            <a:r>
              <a:rPr lang="en-US" dirty="0"/>
              <a:t>During the period of the </a:t>
            </a:r>
            <a:r>
              <a:rPr lang="en-US" dirty="0" err="1"/>
              <a:t>Guptas</a:t>
            </a:r>
            <a:r>
              <a:rPr lang="en-US" dirty="0"/>
              <a:t> (A.D. 300 - 550) the Hindu culture was</a:t>
            </a:r>
          </a:p>
          <a:p>
            <a:pPr algn="just"/>
            <a:r>
              <a:rPr lang="en-US" dirty="0"/>
              <a:t>at its peak. Besides renaissance in art, literature and science, agriculture also</a:t>
            </a:r>
          </a:p>
          <a:p>
            <a:pPr algn="just"/>
            <a:r>
              <a:rPr lang="en-US" dirty="0"/>
              <a:t>flourished greatly. But the land taxes were heavy, Dr. R.S. Sharma, states that</a:t>
            </a:r>
          </a:p>
          <a:p>
            <a:pPr algn="just"/>
            <a:r>
              <a:rPr lang="en-US" dirty="0"/>
              <a:t>in the Gupta period land taxes increased in number and these on trade and</a:t>
            </a:r>
          </a:p>
          <a:p>
            <a:pPr algn="just"/>
            <a:r>
              <a:rPr lang="en-US" dirty="0"/>
              <a:t>commerce decreased. Probably, the king collected taxes varying from one-</a:t>
            </a:r>
          </a:p>
          <a:p>
            <a:pPr algn="just"/>
            <a:r>
              <a:rPr lang="en-US" dirty="0"/>
              <a:t>fourth to one-sixth the produce. In addition to all this, whenever the royal army</a:t>
            </a:r>
          </a:p>
          <a:p>
            <a:pPr algn="just"/>
            <a:r>
              <a:rPr lang="en-US" dirty="0"/>
              <a:t>passed through the country-side, the local people had to feed it. The peasants</a:t>
            </a:r>
          </a:p>
          <a:p>
            <a:pPr algn="just"/>
            <a:r>
              <a:rPr lang="en-US" dirty="0"/>
              <a:t>had to supply animals, </a:t>
            </a:r>
            <a:r>
              <a:rPr lang="en-US" dirty="0" err="1"/>
              <a:t>foodgrains</a:t>
            </a:r>
            <a:r>
              <a:rPr lang="en-US" dirty="0"/>
              <a:t>, furniture etc. for the maintenance of royal</a:t>
            </a:r>
          </a:p>
          <a:p>
            <a:pPr algn="just"/>
            <a:r>
              <a:rPr lang="en-US" dirty="0"/>
              <a:t>officers on duty in the rural areas.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VEDIC  PLANT PTRECTION METHODS </a:t>
            </a:r>
            <a:endParaRPr lang="en-US" b="1" dirty="0"/>
          </a:p>
        </p:txBody>
      </p:sp>
      <p:sp>
        <p:nvSpPr>
          <p:cNvPr id="3" name="Content Placeholder 2"/>
          <p:cNvSpPr>
            <a:spLocks noGrp="1"/>
          </p:cNvSpPr>
          <p:nvPr>
            <p:ph idx="1"/>
          </p:nvPr>
        </p:nvSpPr>
        <p:spPr>
          <a:xfrm>
            <a:off x="457200" y="1219200"/>
            <a:ext cx="8229600" cy="4906963"/>
          </a:xfrm>
        </p:spPr>
        <p:txBody>
          <a:bodyPr>
            <a:normAutofit fontScale="77500" lnSpcReduction="20000"/>
          </a:bodyPr>
          <a:lstStyle/>
          <a:p>
            <a:pPr algn="just"/>
            <a:r>
              <a:rPr lang="en-US" dirty="0"/>
              <a:t>Our sources of information about the life of the people and </a:t>
            </a:r>
            <a:r>
              <a:rPr lang="en-US" dirty="0" smtClean="0"/>
              <a:t>their agriculture </a:t>
            </a:r>
            <a:r>
              <a:rPr lang="en-US" dirty="0"/>
              <a:t>and horticulture in the Gupta age are </a:t>
            </a:r>
            <a:r>
              <a:rPr lang="en-US" dirty="0" err="1"/>
              <a:t>Vatsyayana’s</a:t>
            </a:r>
            <a:r>
              <a:rPr lang="en-US" dirty="0"/>
              <a:t> </a:t>
            </a:r>
            <a:r>
              <a:rPr lang="en-US" dirty="0" err="1" smtClean="0"/>
              <a:t>Kamasutra</a:t>
            </a:r>
            <a:r>
              <a:rPr lang="en-US" dirty="0" smtClean="0"/>
              <a:t>, </a:t>
            </a:r>
            <a:r>
              <a:rPr lang="en-US" dirty="0" err="1" smtClean="0"/>
              <a:t>Varahamihira’s</a:t>
            </a:r>
            <a:r>
              <a:rPr lang="en-US" dirty="0" smtClean="0"/>
              <a:t> </a:t>
            </a:r>
            <a:r>
              <a:rPr lang="en-US" dirty="0" err="1"/>
              <a:t>Brhatsamhita</a:t>
            </a:r>
            <a:r>
              <a:rPr lang="en-US" dirty="0"/>
              <a:t> and </a:t>
            </a:r>
            <a:r>
              <a:rPr lang="en-US" dirty="0" err="1"/>
              <a:t>Amarsimha’s</a:t>
            </a:r>
            <a:r>
              <a:rPr lang="en-US" dirty="0"/>
              <a:t> </a:t>
            </a:r>
            <a:r>
              <a:rPr lang="en-US" dirty="0" err="1"/>
              <a:t>Amarakosa</a:t>
            </a:r>
            <a:r>
              <a:rPr lang="en-US" dirty="0"/>
              <a:t>. </a:t>
            </a:r>
            <a:r>
              <a:rPr lang="en-US" dirty="0" err="1"/>
              <a:t>Varahmihira</a:t>
            </a:r>
            <a:r>
              <a:rPr lang="en-US" dirty="0"/>
              <a:t> </a:t>
            </a:r>
            <a:r>
              <a:rPr lang="en-US" dirty="0" smtClean="0"/>
              <a:t>was an </a:t>
            </a:r>
            <a:r>
              <a:rPr lang="en-US" dirty="0"/>
              <a:t>astronomer, astrologer and </a:t>
            </a:r>
            <a:r>
              <a:rPr lang="en-US" dirty="0" err="1"/>
              <a:t>encyclopaedist</a:t>
            </a:r>
            <a:r>
              <a:rPr lang="en-US" dirty="0"/>
              <a:t>. He flourished in the period </a:t>
            </a:r>
            <a:r>
              <a:rPr lang="en-US" dirty="0" smtClean="0"/>
              <a:t>A.D. 505-587</a:t>
            </a:r>
            <a:r>
              <a:rPr lang="en-US" dirty="0"/>
              <a:t>. His </a:t>
            </a:r>
            <a:r>
              <a:rPr lang="en-US" dirty="0" err="1"/>
              <a:t>Brhatsamhita</a:t>
            </a:r>
            <a:r>
              <a:rPr lang="en-US" dirty="0"/>
              <a:t> provides information on agriculture, botany </a:t>
            </a:r>
            <a:r>
              <a:rPr lang="en-US" dirty="0" smtClean="0"/>
              <a:t>and zoology</a:t>
            </a:r>
            <a:r>
              <a:rPr lang="en-US" dirty="0"/>
              <a:t>, apart from astronomy, medicine, metallurgy and geography. </a:t>
            </a:r>
            <a:r>
              <a:rPr lang="en-US" dirty="0" smtClean="0"/>
              <a:t>It describes </a:t>
            </a:r>
            <a:r>
              <a:rPr lang="en-US" dirty="0"/>
              <a:t>specific characteristics of animals and the treatment of plant </a:t>
            </a:r>
            <a:r>
              <a:rPr lang="en-US" dirty="0" smtClean="0"/>
              <a:t>diseases. The </a:t>
            </a:r>
            <a:r>
              <a:rPr lang="en-US" dirty="0" err="1"/>
              <a:t>Brhatsamhita</a:t>
            </a:r>
            <a:r>
              <a:rPr lang="en-US" dirty="0"/>
              <a:t> and the </a:t>
            </a:r>
            <a:r>
              <a:rPr lang="en-US" dirty="0" err="1"/>
              <a:t>Puranas</a:t>
            </a:r>
            <a:r>
              <a:rPr lang="en-US" dirty="0"/>
              <a:t> particularly the </a:t>
            </a:r>
            <a:r>
              <a:rPr lang="en-US" dirty="0" err="1"/>
              <a:t>Agnipurana</a:t>
            </a:r>
            <a:r>
              <a:rPr lang="en-US" dirty="0"/>
              <a:t>, </a:t>
            </a:r>
            <a:r>
              <a:rPr lang="en-US" dirty="0" smtClean="0"/>
              <a:t>incidentally deal </a:t>
            </a:r>
            <a:r>
              <a:rPr lang="en-US" dirty="0"/>
              <a:t>with the selection of land, </a:t>
            </a:r>
            <a:r>
              <a:rPr lang="en-US" dirty="0" err="1"/>
              <a:t>manuring</a:t>
            </a:r>
            <a:r>
              <a:rPr lang="en-US" dirty="0"/>
              <a:t>, cultivation,, collection and </a:t>
            </a:r>
            <a:r>
              <a:rPr lang="en-US" dirty="0" smtClean="0"/>
              <a:t>the treatment </a:t>
            </a:r>
            <a:r>
              <a:rPr lang="en-US" dirty="0"/>
              <a:t>of seeds, sowing, planting, reaping and grafting. The </a:t>
            </a:r>
            <a:r>
              <a:rPr lang="en-US" dirty="0" err="1" smtClean="0"/>
              <a:t>Brhatsamhita</a:t>
            </a:r>
            <a:r>
              <a:rPr lang="en-US" dirty="0" smtClean="0"/>
              <a:t> </a:t>
            </a:r>
            <a:r>
              <a:rPr lang="en-US" dirty="0" err="1" smtClean="0"/>
              <a:t>meantions</a:t>
            </a:r>
            <a:r>
              <a:rPr lang="en-US" dirty="0" smtClean="0"/>
              <a:t> </a:t>
            </a:r>
            <a:r>
              <a:rPr lang="en-US" dirty="0"/>
              <a:t>the names of some plants and the method of their </a:t>
            </a:r>
            <a:r>
              <a:rPr lang="en-US" dirty="0" err="1"/>
              <a:t>propagatio</a:t>
            </a:r>
            <a:endParaRPr lang="en-US" dirty="0"/>
          </a:p>
          <a:p>
            <a:pPr algn="just"/>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143000"/>
            <a:ext cx="7772400" cy="1470025"/>
          </a:xfrm>
        </p:spPr>
        <p:txBody>
          <a:bodyPr>
            <a:noAutofit/>
          </a:bodyPr>
          <a:lstStyle/>
          <a:p>
            <a:r>
              <a:rPr lang="en-US" sz="5400" b="1" dirty="0" smtClean="0"/>
              <a:t>AGRICULTURE SYSTEM IN ANCIENT INDIA</a:t>
            </a:r>
            <a:endParaRPr lang="en-US" sz="5400" b="1" dirty="0"/>
          </a:p>
        </p:txBody>
      </p:sp>
      <p:sp>
        <p:nvSpPr>
          <p:cNvPr id="3" name="Subtitle 2"/>
          <p:cNvSpPr>
            <a:spLocks noGrp="1"/>
          </p:cNvSpPr>
          <p:nvPr>
            <p:ph type="subTitle" idx="1"/>
          </p:nvPr>
        </p:nvSpPr>
        <p:spPr>
          <a:xfrm>
            <a:off x="1219200" y="2971800"/>
            <a:ext cx="6553200" cy="2667000"/>
          </a:xfrm>
        </p:spPr>
        <p:txBody>
          <a:bodyPr>
            <a:normAutofit fontScale="85000" lnSpcReduction="20000"/>
          </a:bodyPr>
          <a:lstStyle/>
          <a:p>
            <a:pPr algn="just"/>
            <a:r>
              <a:rPr lang="en-US" b="1" dirty="0">
                <a:solidFill>
                  <a:schemeClr val="tx1"/>
                </a:solidFill>
              </a:rPr>
              <a:t>The chief occupation of the people was agriculture. They ploughed the ground, the plough being drawn by two oxen fastened to the yoke with hempen or leather traces and driven with a goad. The ploughshare was made of iron, which supplanted the older ploughshare made of </a:t>
            </a:r>
            <a:r>
              <a:rPr lang="en-US" b="1" dirty="0" err="1">
                <a:solidFill>
                  <a:schemeClr val="tx1"/>
                </a:solidFill>
              </a:rPr>
              <a:t>khadira</a:t>
            </a:r>
            <a:r>
              <a:rPr lang="en-US" b="1" dirty="0">
                <a:solidFill>
                  <a:schemeClr val="tx1"/>
                </a:solidFill>
              </a:rPr>
              <a:t> wood.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PACKAGE OF PRACTICES IN AGRI.</a:t>
            </a:r>
            <a:endParaRPr lang="en-US" b="1" dirty="0"/>
          </a:p>
        </p:txBody>
      </p:sp>
      <p:sp>
        <p:nvSpPr>
          <p:cNvPr id="3" name="Content Placeholder 2"/>
          <p:cNvSpPr>
            <a:spLocks noGrp="1"/>
          </p:cNvSpPr>
          <p:nvPr>
            <p:ph idx="1"/>
          </p:nvPr>
        </p:nvSpPr>
        <p:spPr>
          <a:xfrm>
            <a:off x="457200" y="1600200"/>
            <a:ext cx="8229600" cy="4800600"/>
          </a:xfrm>
        </p:spPr>
        <p:txBody>
          <a:bodyPr>
            <a:normAutofit fontScale="77500" lnSpcReduction="20000"/>
          </a:bodyPr>
          <a:lstStyle/>
          <a:p>
            <a:pPr algn="just"/>
            <a:r>
              <a:rPr lang="en-US" dirty="0"/>
              <a:t>The ploughmen sang merrily to the steers while </a:t>
            </a:r>
            <a:r>
              <a:rPr lang="en-US" dirty="0" err="1"/>
              <a:t>ploughing</a:t>
            </a:r>
            <a:r>
              <a:rPr lang="en-US" dirty="0"/>
              <a:t>; they bedewed the furrow with </a:t>
            </a:r>
            <a:r>
              <a:rPr lang="en-US" dirty="0" err="1"/>
              <a:t>ghi</a:t>
            </a:r>
            <a:r>
              <a:rPr lang="en-US" dirty="0"/>
              <a:t> and honey before sowing. The fields were watered by means of irrigation canals, from wells or lakes, or by raising water from wells by means of wooden or metal buckets tied to a rope pulled round a stone pulley. They kept away birds from robbing them of the growing corn by uttering loud cries. They reaped the fields with sickles and stacked the sheaves near, leaving three sheaves, to the good goblins that guarded the field. Four sheaves were tied together and hung in the house to propitiate the goddess of the house.</a:t>
            </a:r>
          </a:p>
          <a:p>
            <a:pPr algn="just"/>
            <a:r>
              <a:rPr lang="en-US" dirty="0"/>
              <a:t>They threshed them on threshing-floors, winnowed the corn in winnowing baskets and then carted it to their homes and stored it in granaries. It was measured before being stored, the unit of measure being called </a:t>
            </a:r>
            <a:r>
              <a:rPr lang="en-US" dirty="0" err="1"/>
              <a:t>khari</a:t>
            </a:r>
            <a:r>
              <a:rPr lang="en-US" dirty="0"/>
              <a:t>.</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OF CULLTIVATION </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a:t>Sacrifice to the gods is figuratively described as agriculture. “Lay on the yokes, and fasten well the traces. Formed is the furrow; sow the seed within it. Through song we may find hearing fraught with plenty: near to the ripened grain approach the sickle; wise, through desire of bliss from gods, the skilful bind that traces fast, and lay the yokes on either side. Arrange the buckets in their place: securely fasten on the straps. We will pour forth the well that hath a copious stream, fair-flowing well that never fails.”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anant\Desktop\download (2).jpg"/>
          <p:cNvPicPr>
            <a:picLocks noChangeAspect="1" noChangeArrowheads="1"/>
          </p:cNvPicPr>
          <p:nvPr/>
        </p:nvPicPr>
        <p:blipFill>
          <a:blip r:embed="rId2"/>
          <a:srcRect/>
          <a:stretch>
            <a:fillRect/>
          </a:stretch>
        </p:blipFill>
        <p:spPr bwMode="auto">
          <a:xfrm>
            <a:off x="-52387" y="0"/>
            <a:ext cx="9196387" cy="6858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a:xfrm>
            <a:off x="457200" y="1295400"/>
            <a:ext cx="8229600" cy="4525963"/>
          </a:xfrm>
        </p:spPr>
        <p:txBody>
          <a:bodyPr>
            <a:noAutofit/>
          </a:bodyPr>
          <a:lstStyle/>
          <a:p>
            <a:pPr algn="just"/>
            <a:r>
              <a:rPr lang="en-US" sz="1800" dirty="0" smtClean="0"/>
              <a:t>Agriculture plays a vital role in </a:t>
            </a:r>
            <a:r>
              <a:rPr lang="en-US" sz="1800" dirty="0" err="1" smtClean="0"/>
              <a:t>India‟s</a:t>
            </a:r>
            <a:r>
              <a:rPr lang="en-US" sz="1800" dirty="0" smtClean="0"/>
              <a:t> economy. The Indian agriculture system began as early as 9000 BC. During this period, techniques were developed for the settled mode of production in agriculture and wheat, barley and jujube were the popular crops that were domesticated in the subcontinent by 9000 BC. The farm sector is contributing greatly to the productivity and stability of the country's economy due to which it has been believed that agricultural prosperity is fundamental to national prosperity. At present It accounts for about 18% of </a:t>
            </a:r>
            <a:r>
              <a:rPr lang="en-US" sz="1800" dirty="0" err="1" smtClean="0"/>
              <a:t>India‟s</a:t>
            </a:r>
            <a:r>
              <a:rPr lang="en-US" sz="1800" dirty="0" smtClean="0"/>
              <a:t> gross domestic product, provides employment to 58 per cent of her working population and the rural households depend on agriculture as their principal means of livelihood. Agriculture, along with fisheries and forestry, is one of the largest contributors to the Gross Domestic Product (GDP). New techniques were developed in the Neolithic period to improve the method of agriculture system like threshing, planting crops in rows, cotton spinning and storing grains in granaries. And they passed their improved techniques of agricultural production to the next generation. This transformation of knowledge was the base of further development of agriculture in India.  The recognition of the origins and the historic, non environmental limitations on distribution of useful plants which arises from such study has many practical applications today. Hence, it is pertinent to study the system of Indian agriculture in ancient times.</a:t>
            </a: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ANCIENT INDIAN AGRICULTURE, IN PRE HARAPPAN PERIOD  </a:t>
            </a:r>
            <a:endParaRPr lang="en-US" b="1" dirty="0"/>
          </a:p>
        </p:txBody>
      </p:sp>
      <p:sp>
        <p:nvSpPr>
          <p:cNvPr id="3" name="Content Placeholder 2"/>
          <p:cNvSpPr>
            <a:spLocks noGrp="1"/>
          </p:cNvSpPr>
          <p:nvPr>
            <p:ph idx="1"/>
          </p:nvPr>
        </p:nvSpPr>
        <p:spPr/>
        <p:txBody>
          <a:bodyPr>
            <a:normAutofit fontScale="70000" lnSpcReduction="20000"/>
          </a:bodyPr>
          <a:lstStyle/>
          <a:p>
            <a:pPr algn="just">
              <a:buNone/>
            </a:pPr>
            <a:r>
              <a:rPr lang="en-US" dirty="0" smtClean="0"/>
              <a:t>1.1.Ancient Indian Agriculture System in Indus Valley Civilization Indus Valley civilization relied on the considerable technology achievements of the pre-</a:t>
            </a:r>
            <a:r>
              <a:rPr lang="en-US" dirty="0" err="1" smtClean="0"/>
              <a:t>Harappan</a:t>
            </a:r>
            <a:r>
              <a:rPr lang="en-US" dirty="0" smtClean="0"/>
              <a:t> culture, including the plough. The farmers of the Indus Valley grew peas, sesame and dates. Rice was also cultivated in the Indus Valley Civilization. The method of agriculture which Indus civilization people practiced was rainfall harvesting. Due to discovery it came into the light that Indus civilization people had a series of massive reservoirs to meet the </a:t>
            </a:r>
            <a:r>
              <a:rPr lang="en-US" dirty="0" err="1" smtClean="0"/>
              <a:t>city‟s</a:t>
            </a:r>
            <a:r>
              <a:rPr lang="en-US" dirty="0" smtClean="0"/>
              <a:t> needs during the dry season. The main basis for the Indus valley economy was mixed farming. Irrigation was developed in the Indus Valley Civilization by around 4500BC. As a result of this innovation in irrigation, the size and prosperity of the Indus civilization was grown. Sophisticated irrigation and water storage systems were developed by the Indus Valley Civilization, including artificial reservoirs at </a:t>
            </a:r>
            <a:r>
              <a:rPr lang="en-US" dirty="0" err="1" smtClean="0"/>
              <a:t>Girnar</a:t>
            </a:r>
            <a:r>
              <a:rPr lang="en-US" dirty="0" smtClean="0"/>
              <a:t> dated to 3000 BC and an early canal irrigation system in 2600 BC.</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1.3.Ancient Indian Agriculture in </a:t>
            </a:r>
            <a:r>
              <a:rPr lang="en-US" b="1" dirty="0" err="1" smtClean="0"/>
              <a:t>Mauryan</a:t>
            </a:r>
            <a:r>
              <a:rPr lang="en-US" b="1" dirty="0" smtClean="0"/>
              <a:t> Empire</a:t>
            </a:r>
            <a:endParaRPr lang="en-US" b="1" dirty="0"/>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pPr algn="just">
              <a:buNone/>
            </a:pPr>
            <a:r>
              <a:rPr lang="en-US" dirty="0" smtClean="0"/>
              <a:t>1.3.Ancient Indian Agriculture in </a:t>
            </a:r>
            <a:r>
              <a:rPr lang="en-US" dirty="0" err="1" smtClean="0"/>
              <a:t>Mauryan</a:t>
            </a:r>
            <a:r>
              <a:rPr lang="en-US" dirty="0" smtClean="0"/>
              <a:t> Empire The </a:t>
            </a:r>
            <a:r>
              <a:rPr lang="en-US" dirty="0" err="1" smtClean="0"/>
              <a:t>Mouryan</a:t>
            </a:r>
            <a:r>
              <a:rPr lang="en-US" dirty="0" smtClean="0"/>
              <a:t> Empire (322-185BCE) categorized soils and made meteorological observations for the agricultural use. Other </a:t>
            </a:r>
            <a:r>
              <a:rPr lang="en-US" dirty="0" err="1" smtClean="0"/>
              <a:t>Mauryan</a:t>
            </a:r>
            <a:r>
              <a:rPr lang="en-US" dirty="0" smtClean="0"/>
              <a:t> facilitation included construction and maintenance of dams and provision of horse-drawn chariots which was quicker than traditional bullock carts. The Greek diplomat </a:t>
            </a:r>
            <a:r>
              <a:rPr lang="en-US" dirty="0" err="1" smtClean="0"/>
              <a:t>Megasthenes</a:t>
            </a:r>
            <a:r>
              <a:rPr lang="en-US" dirty="0" smtClean="0"/>
              <a:t> (300BC) in his book </a:t>
            </a:r>
            <a:r>
              <a:rPr lang="en-US" dirty="0" err="1" smtClean="0"/>
              <a:t>Indika</a:t>
            </a:r>
            <a:r>
              <a:rPr lang="en-US" dirty="0" smtClean="0"/>
              <a:t> provides an eyewitness account of Indian agriculture at that time. He writes, “India has many huge mountains which abound in fruit-trees of every kind, and many vast plains of great fertility. The greater part of the soil is under irrigation and consequently bears two crops in the course of the year. In addition to cereals, there grows millets and different sorts of pulse and rice throughout India. Since there are two monsoons in the course of each year the inhabitants gather in two harvests annually.”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ANCIENT SOUTH INDIAN  AGRICULTURE </a:t>
            </a:r>
            <a:endParaRPr lang="en-US" b="1" dirty="0"/>
          </a:p>
        </p:txBody>
      </p:sp>
      <p:sp>
        <p:nvSpPr>
          <p:cNvPr id="3" name="Content Placeholder 2"/>
          <p:cNvSpPr>
            <a:spLocks noGrp="1"/>
          </p:cNvSpPr>
          <p:nvPr>
            <p:ph idx="1"/>
          </p:nvPr>
        </p:nvSpPr>
        <p:spPr>
          <a:xfrm>
            <a:off x="457200" y="1600200"/>
            <a:ext cx="8229600" cy="5029200"/>
          </a:xfrm>
        </p:spPr>
        <p:txBody>
          <a:bodyPr>
            <a:normAutofit fontScale="85000" lnSpcReduction="10000"/>
          </a:bodyPr>
          <a:lstStyle/>
          <a:p>
            <a:pPr algn="just">
              <a:buNone/>
            </a:pPr>
            <a:r>
              <a:rPr lang="en-US" dirty="0" smtClean="0"/>
              <a:t>1.4.Ancient South Indian Agriculture The agriculture scene of South India was equally bright in Ancient India. The south people cultivated a wide range of crops such as rice, sugarcane, millets, black pepper, various grains, coconuts, beans, cotton, tamarind and sandalwood, jackfruit, coconut, palm, areca and plantain trees etc. systematic </a:t>
            </a:r>
            <a:r>
              <a:rPr lang="en-US" dirty="0" err="1" smtClean="0"/>
              <a:t>ploughing</a:t>
            </a:r>
            <a:r>
              <a:rPr lang="en-US" dirty="0" smtClean="0"/>
              <a:t>, </a:t>
            </a:r>
            <a:r>
              <a:rPr lang="en-US" dirty="0" err="1" smtClean="0"/>
              <a:t>manuring</a:t>
            </a:r>
            <a:r>
              <a:rPr lang="en-US" dirty="0" smtClean="0"/>
              <a:t>, weeding, irrigation and crop protection was practiced for sustained agriculture in South India. Water storage systems were designed during this period. </a:t>
            </a:r>
            <a:r>
              <a:rPr lang="en-US" dirty="0" err="1" smtClean="0"/>
              <a:t>Kallanai</a:t>
            </a:r>
            <a:r>
              <a:rPr lang="en-US" dirty="0" smtClean="0"/>
              <a:t> (1st -2 </a:t>
            </a:r>
            <a:r>
              <a:rPr lang="en-US" dirty="0" err="1" smtClean="0"/>
              <a:t>nd</a:t>
            </a:r>
            <a:r>
              <a:rPr lang="en-US" dirty="0" smtClean="0"/>
              <a:t> century AD), a dam built on river </a:t>
            </a:r>
            <a:r>
              <a:rPr lang="en-US" dirty="0" err="1" smtClean="0"/>
              <a:t>Kaveri</a:t>
            </a:r>
            <a:r>
              <a:rPr lang="en-US" dirty="0" smtClean="0"/>
              <a:t> is considered the as one of the oldest water-regulation structures in the world that is still in use.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1.5.Ancient Indian Agriculture in </a:t>
            </a:r>
            <a:r>
              <a:rPr lang="en-US" dirty="0" err="1" smtClean="0"/>
              <a:t>Chola</a:t>
            </a:r>
            <a:r>
              <a:rPr lang="en-US" dirty="0" smtClean="0"/>
              <a:t> Period</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dirty="0" smtClean="0"/>
              <a:t>1.5.Ancient Indian Agriculture in </a:t>
            </a:r>
            <a:r>
              <a:rPr lang="en-US" dirty="0" err="1" smtClean="0"/>
              <a:t>Chola</a:t>
            </a:r>
            <a:r>
              <a:rPr lang="en-US" dirty="0" smtClean="0"/>
              <a:t> Period The agrarian society in South India during the </a:t>
            </a:r>
            <a:r>
              <a:rPr lang="en-US" dirty="0" err="1" smtClean="0"/>
              <a:t>Chola</a:t>
            </a:r>
            <a:r>
              <a:rPr lang="en-US" dirty="0" smtClean="0"/>
              <a:t> Empire (875-1279) reveals that collective holding of land slowly gave way to individual plots, each with their own irrigation system during </a:t>
            </a:r>
            <a:r>
              <a:rPr lang="en-US" dirty="0" err="1" smtClean="0"/>
              <a:t>Chola</a:t>
            </a:r>
            <a:r>
              <a:rPr lang="en-US" dirty="0" smtClean="0"/>
              <a:t> rule. The Cholas also had bureaucrats which oversaw the distribution of water, particularly the distribution of water by tank-and-channel networks to the drier areas. The growth of individual disposition of farming may have led to a decrease in areas of dry cultivation.5 The Indian economy in the pre-British period consisted of isolated and self-sustaining villages on the one hand, and towns, which were the seats of administration, pilgrimage, commerce and handicrafts, on the other. Means of transport and communication were highly underdeveloped and so the size of the market was very small. To understand the agriculture system in pre-British India, it is essential to study the structure and character of the village community, the character of internal and foreign trade, the state of the means of transport and communications.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ROLE OF AGRICULURE IN INDIAN ECONOMY </a:t>
            </a:r>
            <a:endParaRPr lang="en-US" b="1" dirty="0"/>
          </a:p>
        </p:txBody>
      </p:sp>
      <p:sp>
        <p:nvSpPr>
          <p:cNvPr id="3" name="Content Placeholder 2"/>
          <p:cNvSpPr>
            <a:spLocks noGrp="1"/>
          </p:cNvSpPr>
          <p:nvPr>
            <p:ph idx="1"/>
          </p:nvPr>
        </p:nvSpPr>
        <p:spPr>
          <a:xfrm>
            <a:off x="457200" y="1600200"/>
            <a:ext cx="8229600" cy="4876800"/>
          </a:xfrm>
        </p:spPr>
        <p:txBody>
          <a:bodyPr>
            <a:normAutofit fontScale="85000" lnSpcReduction="20000"/>
          </a:bodyPr>
          <a:lstStyle/>
          <a:p>
            <a:pPr algn="just"/>
            <a:r>
              <a:rPr lang="en-US" dirty="0"/>
              <a:t>Agriculture has always played a dominant role in the Indian </a:t>
            </a:r>
            <a:r>
              <a:rPr lang="en-US" dirty="0" smtClean="0"/>
              <a:t>economy from </a:t>
            </a:r>
            <a:r>
              <a:rPr lang="en-US" dirty="0"/>
              <a:t>the very beginning. It also provides employment to about seventy </a:t>
            </a:r>
            <a:r>
              <a:rPr lang="en-US" dirty="0" smtClean="0"/>
              <a:t>percent of </a:t>
            </a:r>
            <a:r>
              <a:rPr lang="en-US" dirty="0"/>
              <a:t>the working population in the country, besides ensuring raw materials </a:t>
            </a:r>
            <a:r>
              <a:rPr lang="en-US" dirty="0" smtClean="0"/>
              <a:t>for most </a:t>
            </a:r>
            <a:r>
              <a:rPr lang="en-US" dirty="0"/>
              <a:t>of our industries. Apart from these material considerations, </a:t>
            </a:r>
            <a:r>
              <a:rPr lang="en-US" dirty="0" smtClean="0"/>
              <a:t>agriculture offers </a:t>
            </a:r>
            <a:r>
              <a:rPr lang="en-US" dirty="0"/>
              <a:t>a way of life based on human values of cooperation and </a:t>
            </a:r>
            <a:r>
              <a:rPr lang="en-US" dirty="0" err="1"/>
              <a:t>labour</a:t>
            </a:r>
            <a:r>
              <a:rPr lang="en-US" dirty="0"/>
              <a:t>.</a:t>
            </a:r>
          </a:p>
          <a:p>
            <a:pPr algn="just"/>
            <a:r>
              <a:rPr lang="en-US" dirty="0"/>
              <a:t>Agriculture invariably, has been a bedrock for a rich and living culture </a:t>
            </a:r>
            <a:r>
              <a:rPr lang="en-US" dirty="0" smtClean="0"/>
              <a:t>and civilization </a:t>
            </a:r>
            <a:r>
              <a:rPr lang="en-US" dirty="0"/>
              <a:t>of India. The well-being and progress of the nation is </a:t>
            </a:r>
            <a:r>
              <a:rPr lang="en-US" dirty="0" smtClean="0"/>
              <a:t>closely connected </a:t>
            </a:r>
            <a:r>
              <a:rPr lang="en-US" dirty="0"/>
              <a:t>with agriculture. So agriculture and farming profession deserve to </a:t>
            </a:r>
            <a:r>
              <a:rPr lang="en-US" dirty="0" smtClean="0"/>
              <a:t>be respected </a:t>
            </a:r>
            <a:r>
              <a:rPr lang="en-US" dirty="0"/>
              <a:t>for the prosperity of the country</a:t>
            </a:r>
          </a:p>
          <a:p>
            <a:pPr algn="just"/>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Agriculture Development in Ancient and Medieval India</a:t>
            </a:r>
            <a:r>
              <a:rPr lang="en-US" dirty="0" smtClean="0"/>
              <a:t/>
            </a:r>
            <a:br>
              <a:rPr lang="en-US" dirty="0" smtClean="0"/>
            </a:br>
            <a:endParaRPr 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pPr algn="just"/>
            <a:r>
              <a:rPr lang="en-US" sz="2000" dirty="0" smtClean="0">
                <a:latin typeface="Times New Roman" pitchFamily="18" charset="0"/>
                <a:cs typeface="Times New Roman" pitchFamily="18" charset="0"/>
              </a:rPr>
              <a:t>Agriculture </a:t>
            </a:r>
            <a:r>
              <a:rPr lang="en-US" sz="2000" dirty="0">
                <a:latin typeface="Times New Roman" pitchFamily="18" charset="0"/>
                <a:cs typeface="Times New Roman" pitchFamily="18" charset="0"/>
              </a:rPr>
              <a:t>has always played a dominant role in the Indian </a:t>
            </a:r>
            <a:r>
              <a:rPr lang="en-US" sz="2000" dirty="0" smtClean="0">
                <a:latin typeface="Times New Roman" pitchFamily="18" charset="0"/>
                <a:cs typeface="Times New Roman" pitchFamily="18" charset="0"/>
              </a:rPr>
              <a:t>economy from </a:t>
            </a:r>
            <a:r>
              <a:rPr lang="en-US" sz="2000" dirty="0">
                <a:latin typeface="Times New Roman" pitchFamily="18" charset="0"/>
                <a:cs typeface="Times New Roman" pitchFamily="18" charset="0"/>
              </a:rPr>
              <a:t>the very beginning. It also provides employment to about seventy </a:t>
            </a:r>
            <a:r>
              <a:rPr lang="en-US" sz="2000" dirty="0" smtClean="0">
                <a:latin typeface="Times New Roman" pitchFamily="18" charset="0"/>
                <a:cs typeface="Times New Roman" pitchFamily="18" charset="0"/>
              </a:rPr>
              <a:t>percent of </a:t>
            </a:r>
            <a:r>
              <a:rPr lang="en-US" sz="2000" dirty="0">
                <a:latin typeface="Times New Roman" pitchFamily="18" charset="0"/>
                <a:cs typeface="Times New Roman" pitchFamily="18" charset="0"/>
              </a:rPr>
              <a:t>the working population in the country, besides ensuring raw materials </a:t>
            </a:r>
            <a:r>
              <a:rPr lang="en-US" sz="2000" dirty="0" smtClean="0">
                <a:latin typeface="Times New Roman" pitchFamily="18" charset="0"/>
                <a:cs typeface="Times New Roman" pitchFamily="18" charset="0"/>
              </a:rPr>
              <a:t>for most </a:t>
            </a:r>
            <a:r>
              <a:rPr lang="en-US" sz="2000" dirty="0">
                <a:latin typeface="Times New Roman" pitchFamily="18" charset="0"/>
                <a:cs typeface="Times New Roman" pitchFamily="18" charset="0"/>
              </a:rPr>
              <a:t>of our industries. Apart from these material considerations, </a:t>
            </a:r>
            <a:r>
              <a:rPr lang="en-US" sz="2000" dirty="0" smtClean="0">
                <a:latin typeface="Times New Roman" pitchFamily="18" charset="0"/>
                <a:cs typeface="Times New Roman" pitchFamily="18" charset="0"/>
              </a:rPr>
              <a:t>agriculture offers </a:t>
            </a:r>
            <a:r>
              <a:rPr lang="en-US" sz="2000" dirty="0">
                <a:latin typeface="Times New Roman" pitchFamily="18" charset="0"/>
                <a:cs typeface="Times New Roman" pitchFamily="18" charset="0"/>
              </a:rPr>
              <a:t>a way of life based on human values of cooperation and </a:t>
            </a:r>
            <a:r>
              <a:rPr lang="en-US" sz="2000" dirty="0" err="1" smtClean="0">
                <a:latin typeface="Times New Roman" pitchFamily="18" charset="0"/>
                <a:cs typeface="Times New Roman" pitchFamily="18" charset="0"/>
              </a:rPr>
              <a:t>labour</a:t>
            </a:r>
            <a:r>
              <a:rPr lang="en-US" sz="2000" dirty="0" smtClean="0">
                <a:latin typeface="Times New Roman" pitchFamily="18" charset="0"/>
                <a:cs typeface="Times New Roman" pitchFamily="18" charset="0"/>
              </a:rPr>
              <a:t>. Agriculture </a:t>
            </a:r>
            <a:r>
              <a:rPr lang="en-US" sz="2000" dirty="0">
                <a:latin typeface="Times New Roman" pitchFamily="18" charset="0"/>
                <a:cs typeface="Times New Roman" pitchFamily="18" charset="0"/>
              </a:rPr>
              <a:t>invariably, has been a bedrock for a rich and living culture </a:t>
            </a:r>
            <a:r>
              <a:rPr lang="en-US" sz="2000" dirty="0" smtClean="0">
                <a:latin typeface="Times New Roman" pitchFamily="18" charset="0"/>
                <a:cs typeface="Times New Roman" pitchFamily="18" charset="0"/>
              </a:rPr>
              <a:t>and civilization </a:t>
            </a:r>
            <a:r>
              <a:rPr lang="en-US" sz="2000" dirty="0">
                <a:latin typeface="Times New Roman" pitchFamily="18" charset="0"/>
                <a:cs typeface="Times New Roman" pitchFamily="18" charset="0"/>
              </a:rPr>
              <a:t>of India. The well-being and progress of the nation is </a:t>
            </a:r>
            <a:r>
              <a:rPr lang="en-US" sz="2000" dirty="0" smtClean="0">
                <a:latin typeface="Times New Roman" pitchFamily="18" charset="0"/>
                <a:cs typeface="Times New Roman" pitchFamily="18" charset="0"/>
              </a:rPr>
              <a:t>closely connected </a:t>
            </a:r>
            <a:r>
              <a:rPr lang="en-US" sz="2000" dirty="0">
                <a:latin typeface="Times New Roman" pitchFamily="18" charset="0"/>
                <a:cs typeface="Times New Roman" pitchFamily="18" charset="0"/>
              </a:rPr>
              <a:t>with agriculture. So agriculture and farming profession deserve to </a:t>
            </a:r>
            <a:r>
              <a:rPr lang="en-US" sz="2000" dirty="0" smtClean="0">
                <a:latin typeface="Times New Roman" pitchFamily="18" charset="0"/>
                <a:cs typeface="Times New Roman" pitchFamily="18" charset="0"/>
              </a:rPr>
              <a:t>be respected </a:t>
            </a:r>
            <a:r>
              <a:rPr lang="en-US" sz="2000" dirty="0">
                <a:latin typeface="Times New Roman" pitchFamily="18" charset="0"/>
                <a:cs typeface="Times New Roman" pitchFamily="18" charset="0"/>
              </a:rPr>
              <a:t>for the prosperity of the country.</a:t>
            </a:r>
          </a:p>
          <a:p>
            <a:pPr algn="just">
              <a:buNone/>
            </a:pPr>
            <a:r>
              <a:rPr lang="en-US" sz="2000" dirty="0" smtClean="0">
                <a:latin typeface="Times New Roman" pitchFamily="18" charset="0"/>
                <a:cs typeface="Times New Roman" pitchFamily="18" charset="0"/>
              </a:rPr>
              <a:t>       The </a:t>
            </a:r>
            <a:r>
              <a:rPr lang="en-US" sz="2000" dirty="0">
                <a:latin typeface="Times New Roman" pitchFamily="18" charset="0"/>
                <a:cs typeface="Times New Roman" pitchFamily="18" charset="0"/>
              </a:rPr>
              <a:t>archaeological excavations at Harappa, </a:t>
            </a:r>
            <a:r>
              <a:rPr lang="en-US" sz="2000" dirty="0" err="1">
                <a:latin typeface="Times New Roman" pitchFamily="18" charset="0"/>
                <a:cs typeface="Times New Roman" pitchFamily="18" charset="0"/>
              </a:rPr>
              <a:t>Mohenjodaro</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Rakhigarhi</a:t>
            </a:r>
            <a:r>
              <a:rPr lang="en-US" sz="2000" dirty="0" smtClean="0">
                <a:latin typeface="Times New Roman" pitchFamily="18" charset="0"/>
                <a:cs typeface="Times New Roman" pitchFamily="18" charset="0"/>
              </a:rPr>
              <a:t> and </a:t>
            </a:r>
            <a:r>
              <a:rPr lang="en-US" sz="2000" dirty="0" err="1">
                <a:latin typeface="Times New Roman" pitchFamily="18" charset="0"/>
                <a:cs typeface="Times New Roman" pitchFamily="18" charset="0"/>
              </a:rPr>
              <a:t>Lothal</a:t>
            </a:r>
            <a:r>
              <a:rPr lang="en-US" sz="2000" dirty="0">
                <a:latin typeface="Times New Roman" pitchFamily="18" charset="0"/>
                <a:cs typeface="Times New Roman" pitchFamily="18" charset="0"/>
              </a:rPr>
              <a:t> tell us that the Indus Valley Civilization has witnessed </a:t>
            </a:r>
            <a:r>
              <a:rPr lang="en-US" sz="2000" dirty="0" smtClean="0">
                <a:latin typeface="Times New Roman" pitchFamily="18" charset="0"/>
                <a:cs typeface="Times New Roman" pitchFamily="18" charset="0"/>
              </a:rPr>
              <a:t>among others </a:t>
            </a:r>
            <a:r>
              <a:rPr lang="en-US" sz="2000" dirty="0">
                <a:latin typeface="Times New Roman" pitchFamily="18" charset="0"/>
                <a:cs typeface="Times New Roman" pitchFamily="18" charset="0"/>
              </a:rPr>
              <a:t>the use of plough and the wheeled cart in raising the production </a:t>
            </a:r>
            <a:r>
              <a:rPr lang="en-US" sz="2000" dirty="0" smtClean="0">
                <a:latin typeface="Times New Roman" pitchFamily="18" charset="0"/>
                <a:cs typeface="Times New Roman" pitchFamily="18" charset="0"/>
              </a:rPr>
              <a:t>of wheat</a:t>
            </a:r>
            <a:r>
              <a:rPr lang="en-US" sz="2000" dirty="0">
                <a:latin typeface="Times New Roman" pitchFamily="18" charset="0"/>
                <a:cs typeface="Times New Roman" pitchFamily="18" charset="0"/>
              </a:rPr>
              <a:t>, barley, rice, maize, millets, cotton, etc. Horticulture was </a:t>
            </a:r>
            <a:r>
              <a:rPr lang="en-US" sz="2000" dirty="0" err="1" smtClean="0">
                <a:latin typeface="Times New Roman" pitchFamily="18" charset="0"/>
                <a:cs typeface="Times New Roman" pitchFamily="18" charset="0"/>
              </a:rPr>
              <a:t>concentracted</a:t>
            </a:r>
            <a:r>
              <a:rPr lang="en-US" sz="2000" dirty="0" smtClean="0">
                <a:latin typeface="Times New Roman" pitchFamily="18" charset="0"/>
                <a:cs typeface="Times New Roman" pitchFamily="18" charset="0"/>
              </a:rPr>
              <a:t> around </a:t>
            </a:r>
            <a:r>
              <a:rPr lang="en-US" sz="2000" dirty="0">
                <a:latin typeface="Times New Roman" pitchFamily="18" charset="0"/>
                <a:cs typeface="Times New Roman" pitchFamily="18" charset="0"/>
              </a:rPr>
              <a:t>the urban </a:t>
            </a:r>
            <a:r>
              <a:rPr lang="en-US" sz="2000" dirty="0" err="1">
                <a:latin typeface="Times New Roman" pitchFamily="18" charset="0"/>
                <a:cs typeface="Times New Roman" pitchFamily="18" charset="0"/>
              </a:rPr>
              <a:t>centres</a:t>
            </a:r>
            <a:r>
              <a:rPr lang="en-US" sz="2000" dirty="0">
                <a:latin typeface="Times New Roman" pitchFamily="18" charset="0"/>
                <a:cs typeface="Times New Roman" pitchFamily="18" charset="0"/>
              </a:rPr>
              <a:t> with a preponderance of people, not directly </a:t>
            </a:r>
            <a:r>
              <a:rPr lang="en-US" sz="2000" dirty="0" smtClean="0">
                <a:latin typeface="Times New Roman" pitchFamily="18" charset="0"/>
                <a:cs typeface="Times New Roman" pitchFamily="18" charset="0"/>
              </a:rPr>
              <a:t>engaged in </a:t>
            </a:r>
            <a:r>
              <a:rPr lang="en-US" sz="2000" dirty="0">
                <a:latin typeface="Times New Roman" pitchFamily="18" charset="0"/>
                <a:cs typeface="Times New Roman" pitchFamily="18" charset="0"/>
              </a:rPr>
              <a:t>agriculture. The </a:t>
            </a:r>
            <a:r>
              <a:rPr lang="en-US" sz="2000" dirty="0" err="1">
                <a:latin typeface="Times New Roman" pitchFamily="18" charset="0"/>
                <a:cs typeface="Times New Roman" pitchFamily="18" charset="0"/>
              </a:rPr>
              <a:t>Harappan</a:t>
            </a:r>
            <a:r>
              <a:rPr lang="en-US" sz="2000" dirty="0">
                <a:latin typeface="Times New Roman" pitchFamily="18" charset="0"/>
                <a:cs typeface="Times New Roman" pitchFamily="18" charset="0"/>
              </a:rPr>
              <a:t> culture (3500 B.C. – 1500 B.C.) is, rightly </a:t>
            </a:r>
            <a:r>
              <a:rPr lang="en-US" sz="2000" dirty="0" smtClean="0">
                <a:latin typeface="Times New Roman" pitchFamily="18" charset="0"/>
                <a:cs typeface="Times New Roman" pitchFamily="18" charset="0"/>
              </a:rPr>
              <a:t>called the </a:t>
            </a:r>
            <a:r>
              <a:rPr lang="en-US" sz="2000" dirty="0">
                <a:latin typeface="Times New Roman" pitchFamily="18" charset="0"/>
                <a:cs typeface="Times New Roman" pitchFamily="18" charset="0"/>
              </a:rPr>
              <a:t>age of irrigated farming</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2476</Words>
  <Application>Microsoft Office PowerPoint</Application>
  <PresentationFormat>On-screen Show (4:3)</PresentationFormat>
  <Paragraphs>68</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Slide 1</vt:lpstr>
      <vt:lpstr>AGRICULTURE SYSTEM IN ANCIENT INDIA</vt:lpstr>
      <vt:lpstr>INTRODUCTION</vt:lpstr>
      <vt:lpstr>ANCIENT INDIAN AGRICULTURE, IN PRE HARAPPAN PERIOD  </vt:lpstr>
      <vt:lpstr>1.3.Ancient Indian Agriculture in Mauryan Empire</vt:lpstr>
      <vt:lpstr>ANCIENT SOUTH INDIAN  AGRICULTURE </vt:lpstr>
      <vt:lpstr>1.5.Ancient Indian Agriculture in Chola Period</vt:lpstr>
      <vt:lpstr>ROLE OF AGRICULURE IN INDIAN ECONOMY </vt:lpstr>
      <vt:lpstr>Agriculture Development in Ancient and Medieval India </vt:lpstr>
      <vt:lpstr>MAJOR CROPS GROWN IN ANCIENT INDIA </vt:lpstr>
      <vt:lpstr>AGRICULTURE IN VEDIC LITERATURE </vt:lpstr>
      <vt:lpstr>AGRICULTURE IN BUDDIST PERIOD </vt:lpstr>
      <vt:lpstr>Slide 13</vt:lpstr>
      <vt:lpstr>AGRICULTURE : A MAJOR SOURCE OF INCOME </vt:lpstr>
      <vt:lpstr>AGRICLTURE DURING KING  ASHOK PERIOD  </vt:lpstr>
      <vt:lpstr>Slide 16</vt:lpstr>
      <vt:lpstr>Slide 17</vt:lpstr>
      <vt:lpstr>Slide 18</vt:lpstr>
      <vt:lpstr>VEDIC  PLANT PTRECTION METHODS </vt:lpstr>
      <vt:lpstr>PACKAGE OF PRACTICES IN AGRI.</vt:lpstr>
      <vt:lpstr>METHOD OF CULLTIVATION </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AGRICULTURE SYSTEM IN ANCIENT INDIA</dc:title>
  <dc:creator>anant</dc:creator>
  <cp:lastModifiedBy>anant</cp:lastModifiedBy>
  <cp:revision>48</cp:revision>
  <dcterms:created xsi:type="dcterms:W3CDTF">2024-03-20T04:48:16Z</dcterms:created>
  <dcterms:modified xsi:type="dcterms:W3CDTF">2024-04-15T06:16:53Z</dcterms:modified>
</cp:coreProperties>
</file>